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85" r:id="rId1"/>
    <p:sldMasterId id="2147484217" r:id="rId2"/>
  </p:sldMasterIdLst>
  <p:notesMasterIdLst>
    <p:notesMasterId r:id="rId4"/>
  </p:notesMasterIdLst>
  <p:handoutMasterIdLst>
    <p:handoutMasterId r:id="rId5"/>
  </p:handoutMasterIdLst>
  <p:sldIdLst>
    <p:sldId id="1795" r:id="rId3"/>
  </p:sldIdLst>
  <p:sldSz cx="9144000" cy="6858000" type="screen4x3"/>
  <p:notesSz cx="7099300" cy="102346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Comic Sans MS" pitchFamily="66" charset="0"/>
        <a:ea typeface="HG丸ｺﾞｼｯｸM-PRO" pitchFamily="50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Comic Sans MS" pitchFamily="66" charset="0"/>
        <a:ea typeface="HG丸ｺﾞｼｯｸM-PRO" pitchFamily="50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Comic Sans MS" pitchFamily="66" charset="0"/>
        <a:ea typeface="HG丸ｺﾞｼｯｸM-PRO" pitchFamily="50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Comic Sans MS" pitchFamily="66" charset="0"/>
        <a:ea typeface="HG丸ｺﾞｼｯｸM-PRO" pitchFamily="50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Comic Sans MS" pitchFamily="66" charset="0"/>
        <a:ea typeface="HG丸ｺﾞｼｯｸM-PRO" pitchFamily="50" charset="-128"/>
        <a:cs typeface="+mn-cs"/>
      </a:defRPr>
    </a:lvl5pPr>
    <a:lvl6pPr marL="2286000" algn="l" defTabSz="914400" rtl="0" eaLnBrk="1" latinLnBrk="0" hangingPunct="1">
      <a:defRPr kumimoji="1" sz="2800" b="1" kern="1200">
        <a:solidFill>
          <a:schemeClr val="tx1"/>
        </a:solidFill>
        <a:latin typeface="Comic Sans MS" pitchFamily="66" charset="0"/>
        <a:ea typeface="HG丸ｺﾞｼｯｸM-PRO" pitchFamily="50" charset="-128"/>
        <a:cs typeface="+mn-cs"/>
      </a:defRPr>
    </a:lvl6pPr>
    <a:lvl7pPr marL="2743200" algn="l" defTabSz="914400" rtl="0" eaLnBrk="1" latinLnBrk="0" hangingPunct="1">
      <a:defRPr kumimoji="1" sz="2800" b="1" kern="1200">
        <a:solidFill>
          <a:schemeClr val="tx1"/>
        </a:solidFill>
        <a:latin typeface="Comic Sans MS" pitchFamily="66" charset="0"/>
        <a:ea typeface="HG丸ｺﾞｼｯｸM-PRO" pitchFamily="50" charset="-128"/>
        <a:cs typeface="+mn-cs"/>
      </a:defRPr>
    </a:lvl7pPr>
    <a:lvl8pPr marL="3200400" algn="l" defTabSz="914400" rtl="0" eaLnBrk="1" latinLnBrk="0" hangingPunct="1">
      <a:defRPr kumimoji="1" sz="2800" b="1" kern="1200">
        <a:solidFill>
          <a:schemeClr val="tx1"/>
        </a:solidFill>
        <a:latin typeface="Comic Sans MS" pitchFamily="66" charset="0"/>
        <a:ea typeface="HG丸ｺﾞｼｯｸM-PRO" pitchFamily="50" charset="-128"/>
        <a:cs typeface="+mn-cs"/>
      </a:defRPr>
    </a:lvl8pPr>
    <a:lvl9pPr marL="3657600" algn="l" defTabSz="914400" rtl="0" eaLnBrk="1" latinLnBrk="0" hangingPunct="1">
      <a:defRPr kumimoji="1" sz="2800" b="1" kern="1200">
        <a:solidFill>
          <a:schemeClr val="tx1"/>
        </a:solidFill>
        <a:latin typeface="Comic Sans MS" pitchFamily="66" charset="0"/>
        <a:ea typeface="HG丸ｺﾞｼｯｸM-PRO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ishu NANGO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FF"/>
    <a:srgbClr val="CCECFF"/>
    <a:srgbClr val="CBD5E8"/>
    <a:srgbClr val="000000"/>
    <a:srgbClr val="002060"/>
    <a:srgbClr val="FFFF00"/>
    <a:srgbClr val="FF0000"/>
    <a:srgbClr val="3333CC"/>
    <a:srgbClr val="92D05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0" autoAdjust="0"/>
    <p:restoredTop sz="85912" autoAdjust="0"/>
  </p:normalViewPr>
  <p:slideViewPr>
    <p:cSldViewPr>
      <p:cViewPr varScale="1">
        <p:scale>
          <a:sx n="64" d="100"/>
          <a:sy n="64" d="100"/>
        </p:scale>
        <p:origin x="1332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90" d="100"/>
          <a:sy n="90" d="100"/>
        </p:scale>
        <p:origin x="-1962" y="-21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137" cy="510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32" tIns="49516" rIns="99032" bIns="49516" numCol="1" anchor="t" anchorCtr="0" compatLnSpc="1">
            <a:prstTxWarp prst="textNoShape">
              <a:avLst/>
            </a:prstTxWarp>
          </a:bodyPr>
          <a:lstStyle>
            <a:lvl1pPr algn="l" defTabSz="990382" eaLnBrk="0" hangingPunct="0">
              <a:defRPr kumimoji="0" sz="1100" b="0"/>
            </a:lvl1pPr>
          </a:lstStyle>
          <a:p>
            <a:r>
              <a:rPr lang="en-US" altLang="ja-JP">
                <a:latin typeface="+mn-lt"/>
                <a:ea typeface="+mn-ea"/>
              </a:rPr>
              <a:t>pES club </a:t>
            </a:r>
            <a:r>
              <a:rPr lang="ja-JP" altLang="en-US">
                <a:latin typeface="+mn-lt"/>
                <a:ea typeface="+mn-ea"/>
              </a:rPr>
              <a:t>第</a:t>
            </a:r>
            <a:r>
              <a:rPr lang="en-US" altLang="ja-JP">
                <a:latin typeface="+mn-lt"/>
                <a:ea typeface="+mn-ea"/>
              </a:rPr>
              <a:t>15</a:t>
            </a:r>
            <a:r>
              <a:rPr lang="ja-JP" altLang="en-US">
                <a:latin typeface="+mn-lt"/>
                <a:ea typeface="+mn-ea"/>
              </a:rPr>
              <a:t>回 </a:t>
            </a:r>
            <a:r>
              <a:rPr lang="en-US" altLang="ja-JP">
                <a:latin typeface="+mn-lt"/>
                <a:ea typeface="+mn-ea"/>
              </a:rPr>
              <a:t>EBM Seminar</a:t>
            </a:r>
            <a:r>
              <a:rPr lang="ja-JP" altLang="en-US">
                <a:latin typeface="+mn-lt"/>
                <a:ea typeface="+mn-ea"/>
              </a:rPr>
              <a:t>　情報検索</a:t>
            </a:r>
            <a:endParaRPr lang="en-US" altLang="ja-JP" dirty="0">
              <a:latin typeface="+mn-lt"/>
              <a:ea typeface="+mn-ea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163" y="1"/>
            <a:ext cx="3077137" cy="510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32" tIns="49516" rIns="99032" bIns="49516" numCol="1" anchor="t" anchorCtr="0" compatLnSpc="1">
            <a:prstTxWarp prst="textNoShape">
              <a:avLst/>
            </a:prstTxWarp>
          </a:bodyPr>
          <a:lstStyle>
            <a:lvl1pPr algn="r" defTabSz="990382" eaLnBrk="0" hangingPunct="0">
              <a:defRPr kumimoji="0" sz="1100" b="0"/>
            </a:lvl1pPr>
          </a:lstStyle>
          <a:p>
            <a:r>
              <a:rPr lang="en-US" altLang="ja-JP">
                <a:latin typeface="+mn-lt"/>
                <a:ea typeface="+mn-ea"/>
              </a:rPr>
              <a:t>2015/12/13</a:t>
            </a:r>
            <a:endParaRPr lang="en-US" altLang="ja-JP" dirty="0">
              <a:latin typeface="+mn-lt"/>
              <a:ea typeface="+mn-ea"/>
            </a:endParaRP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3946"/>
            <a:ext cx="3475043" cy="510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32" tIns="49516" rIns="99032" bIns="49516" numCol="1" anchor="b" anchorCtr="0" compatLnSpc="1">
            <a:prstTxWarp prst="textNoShape">
              <a:avLst/>
            </a:prstTxWarp>
          </a:bodyPr>
          <a:lstStyle>
            <a:lvl1pPr algn="l" defTabSz="990382" eaLnBrk="0" hangingPunct="0">
              <a:defRPr kumimoji="0" sz="1100" b="0"/>
            </a:lvl1pPr>
          </a:lstStyle>
          <a:p>
            <a:r>
              <a:rPr lang="ja-JP" altLang="en-US">
                <a:latin typeface="+mn-lt"/>
                <a:ea typeface="+mn-ea"/>
              </a:rPr>
              <a:t>東京北医療センター 総合診療科　南郷栄秀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163" y="9723946"/>
            <a:ext cx="3077137" cy="510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32" tIns="49516" rIns="99032" bIns="49516" numCol="1" anchor="b" anchorCtr="0" compatLnSpc="1">
            <a:prstTxWarp prst="textNoShape">
              <a:avLst/>
            </a:prstTxWarp>
          </a:bodyPr>
          <a:lstStyle>
            <a:lvl1pPr algn="r" defTabSz="990382" eaLnBrk="0" hangingPunct="0">
              <a:defRPr kumimoji="0" sz="1100" b="0"/>
            </a:lvl1pPr>
          </a:lstStyle>
          <a:p>
            <a:fld id="{3183B406-A872-4BA2-85DA-8C0980B44E99}" type="slidenum">
              <a:rPr lang="ja-JP" altLang="en-US">
                <a:latin typeface="+mn-lt"/>
                <a:ea typeface="+mn-ea"/>
              </a:rPr>
              <a:pPr/>
              <a:t>‹#›</a:t>
            </a:fld>
            <a:endParaRPr lang="en-US" altLang="ja-JP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4781904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137" cy="510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32" tIns="49516" rIns="99032" bIns="49516" numCol="1" anchor="t" anchorCtr="0" compatLnSpc="1">
            <a:prstTxWarp prst="textNoShape">
              <a:avLst/>
            </a:prstTxWarp>
          </a:bodyPr>
          <a:lstStyle>
            <a:lvl1pPr algn="l" defTabSz="990382" eaLnBrk="0" hangingPunct="0">
              <a:defRPr kumimoji="0" sz="1100" b="0"/>
            </a:lvl1pPr>
          </a:lstStyle>
          <a:p>
            <a:r>
              <a:rPr lang="en-US" altLang="ja-JP"/>
              <a:t>pES club </a:t>
            </a:r>
            <a:r>
              <a:rPr lang="ja-JP" altLang="en-US"/>
              <a:t>第</a:t>
            </a:r>
            <a:r>
              <a:rPr lang="en-US" altLang="ja-JP"/>
              <a:t>15</a:t>
            </a:r>
            <a:r>
              <a:rPr lang="ja-JP" altLang="en-US"/>
              <a:t>回 </a:t>
            </a:r>
            <a:r>
              <a:rPr lang="en-US" altLang="ja-JP"/>
              <a:t>EBM Seminar</a:t>
            </a:r>
            <a:r>
              <a:rPr lang="ja-JP" altLang="en-US"/>
              <a:t>　情報検索</a:t>
            </a:r>
            <a:endParaRPr lang="en-US" altLang="ja-JP"/>
          </a:p>
        </p:txBody>
      </p:sp>
      <p:sp>
        <p:nvSpPr>
          <p:cNvPr id="2057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685" y="4861156"/>
            <a:ext cx="5205932" cy="4605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32" tIns="49516" rIns="99032" bIns="49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2 レベル</a:t>
            </a:r>
          </a:p>
          <a:p>
            <a:pPr lvl="2"/>
            <a:r>
              <a:rPr lang="ja-JP" altLang="en-US"/>
              <a:t>第 3 レベル</a:t>
            </a:r>
          </a:p>
          <a:p>
            <a:pPr lvl="3"/>
            <a:r>
              <a:rPr lang="ja-JP" altLang="en-US"/>
              <a:t>第 4 レベル</a:t>
            </a:r>
          </a:p>
          <a:p>
            <a:pPr lvl="4"/>
            <a:r>
              <a:rPr lang="ja-JP" altLang="en-US"/>
              <a:t>第 5 レベル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163" y="1"/>
            <a:ext cx="3077137" cy="510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32" tIns="49516" rIns="99032" bIns="49516" numCol="1" anchor="t" anchorCtr="0" compatLnSpc="1">
            <a:prstTxWarp prst="textNoShape">
              <a:avLst/>
            </a:prstTxWarp>
          </a:bodyPr>
          <a:lstStyle>
            <a:lvl1pPr algn="r" defTabSz="990382" eaLnBrk="0" hangingPunct="0">
              <a:defRPr kumimoji="0" sz="1100" b="0"/>
            </a:lvl1pPr>
          </a:lstStyle>
          <a:p>
            <a:r>
              <a:rPr lang="en-US" altLang="ja-JP"/>
              <a:t>2015/12/13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946"/>
            <a:ext cx="3077137" cy="510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32" tIns="49516" rIns="99032" bIns="49516" numCol="1" anchor="b" anchorCtr="0" compatLnSpc="1">
            <a:prstTxWarp prst="textNoShape">
              <a:avLst/>
            </a:prstTxWarp>
          </a:bodyPr>
          <a:lstStyle>
            <a:lvl1pPr algn="l" defTabSz="990382" eaLnBrk="0" hangingPunct="0">
              <a:defRPr kumimoji="0" sz="1100" b="0"/>
            </a:lvl1pPr>
          </a:lstStyle>
          <a:p>
            <a:r>
              <a:rPr lang="ja-JP" altLang="en-US"/>
              <a:t>東京北医療センター 総合診療科　南郷栄秀</a:t>
            </a:r>
            <a:endParaRPr lang="en-US" altLang="ja-JP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163" y="9723946"/>
            <a:ext cx="3077137" cy="510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32" tIns="49516" rIns="99032" bIns="49516" numCol="1" anchor="b" anchorCtr="0" compatLnSpc="1">
            <a:prstTxWarp prst="textNoShape">
              <a:avLst/>
            </a:prstTxWarp>
          </a:bodyPr>
          <a:lstStyle>
            <a:lvl1pPr algn="r" defTabSz="990382" eaLnBrk="0" hangingPunct="0">
              <a:defRPr kumimoji="0" sz="1100" b="0"/>
            </a:lvl1pPr>
          </a:lstStyle>
          <a:p>
            <a:fld id="{41C63E0E-1352-4541-B2C0-2875B4F116E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1695634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Helvetica" charset="0"/>
        <a:ea typeface="ＭＳ Ｐ明朝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Helvetica" charset="0"/>
        <a:ea typeface="ＭＳ Ｐ明朝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Helvetica" charset="0"/>
        <a:ea typeface="ＭＳ Ｐ明朝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Helvetica" charset="0"/>
        <a:ea typeface="ＭＳ Ｐ明朝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Helvetica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97543659"/>
      </p:ext>
    </p:extLst>
  </p:cSld>
  <p:clrMapOvr>
    <a:masterClrMapping/>
  </p:clrMapOvr>
  <p:transition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89666066"/>
      </p:ext>
    </p:extLst>
  </p:cSld>
  <p:clrMapOvr>
    <a:masterClrMapping/>
  </p:clrMapOvr>
  <p:transition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72738087"/>
      </p:ext>
    </p:extLst>
  </p:cSld>
  <p:clrMapOvr>
    <a:masterClrMapping/>
  </p:clrMapOvr>
  <p:transition>
    <p:pull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31658967"/>
      </p:ext>
    </p:extLst>
  </p:cSld>
  <p:clrMapOvr>
    <a:masterClrMapping/>
  </p:clrMapOvr>
  <p:transition>
    <p:pull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811008"/>
      </p:ext>
    </p:extLst>
  </p:cSld>
  <p:clrMapOvr>
    <a:masterClrMapping/>
  </p:clrMapOvr>
  <p:transition>
    <p:pull dir="r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729325217"/>
      </p:ext>
    </p:extLst>
  </p:cSld>
  <p:clrMapOvr>
    <a:masterClrMapping/>
  </p:clrMapOvr>
  <p:transition>
    <p:pull dir="r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66386443"/>
      </p:ext>
    </p:extLst>
  </p:cSld>
  <p:clrMapOvr>
    <a:masterClrMapping/>
  </p:clrMapOvr>
  <p:transition>
    <p:pull dir="r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1975715"/>
      </p:ext>
    </p:extLst>
  </p:cSld>
  <p:clrMapOvr>
    <a:masterClrMapping/>
  </p:clrMapOvr>
  <p:transition>
    <p:pull dir="r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22297504"/>
      </p:ext>
    </p:extLst>
  </p:cSld>
  <p:clrMapOvr>
    <a:masterClrMapping/>
  </p:clrMapOvr>
  <p:transition>
    <p:pull dir="r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88553247"/>
      </p:ext>
    </p:extLst>
  </p:cSld>
  <p:clrMapOvr>
    <a:masterClrMapping/>
  </p:clrMapOvr>
  <p:transition>
    <p:pull dir="r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503845951"/>
      </p:ext>
    </p:extLst>
  </p:cSld>
  <p:clrMapOvr>
    <a:masterClrMapping/>
  </p:clrMapOvr>
  <p:transition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50697873"/>
      </p:ext>
    </p:extLst>
  </p:cSld>
  <p:clrMapOvr>
    <a:masterClrMapping/>
  </p:clrMapOvr>
  <p:transition>
    <p:pull dir="r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181605874"/>
      </p:ext>
    </p:extLst>
  </p:cSld>
  <p:clrMapOvr>
    <a:masterClrMapping/>
  </p:clrMapOvr>
  <p:transition>
    <p:pull dir="r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43785034"/>
      </p:ext>
    </p:extLst>
  </p:cSld>
  <p:clrMapOvr>
    <a:masterClrMapping/>
  </p:clrMapOvr>
  <p:transition>
    <p:pull dir="r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82657903"/>
      </p:ext>
    </p:extLst>
  </p:cSld>
  <p:clrMapOvr>
    <a:masterClrMapping/>
  </p:clrMapOvr>
  <p:transition>
    <p:pull dir="r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90990752"/>
      </p:ext>
    </p:extLst>
  </p:cSld>
  <p:clrMapOvr>
    <a:masterClrMapping/>
  </p:clrMapOvr>
  <p:transition>
    <p:pull dir="rd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1"/>
          <p:cNvSpPr>
            <a:spLocks noChangeArrowheads="1"/>
          </p:cNvSpPr>
          <p:nvPr/>
        </p:nvSpPr>
        <p:spPr bwMode="auto">
          <a:xfrm flipV="1">
            <a:off x="315913" y="3184525"/>
            <a:ext cx="8693150" cy="5556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356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 sz="48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2356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1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12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13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F111BF8-F176-46E6-9665-6D65448C5DA4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Tahoma" pitchFamily="34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95906"/>
            <a:ext cx="9144000" cy="930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0088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82371" y="313204"/>
            <a:ext cx="7761287" cy="1143000"/>
          </a:xfrm>
        </p:spPr>
        <p:txBody>
          <a:bodyPr/>
          <a:lstStyle>
            <a:lvl1pPr>
              <a:defRPr sz="44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801A443-69AE-4EB5-8556-BEEE5746D29A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94864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C1224D-046A-4177-A4E6-FFA0C8FECD1D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81245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182688" y="1714500"/>
            <a:ext cx="3810000" cy="4418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45088" y="1714500"/>
            <a:ext cx="3810000" cy="4418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554B93-A9BB-4619-A722-C3C3A2BC44F6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34557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77290" y="274638"/>
            <a:ext cx="7509510" cy="1176972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3C186D-0B2B-4A7D-A4D7-B3D53A3843D1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89137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50938" y="324634"/>
            <a:ext cx="7793037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53740-094A-4933-BAA3-7F6FC500C63E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5232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1546692"/>
      </p:ext>
    </p:extLst>
  </p:cSld>
  <p:clrMapOvr>
    <a:masterClrMapping/>
  </p:clrMapOvr>
  <p:transition>
    <p:pull dir="rd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46DF7EA-E810-4ADD-BBFD-164B413B0E22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7152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6042990-2179-4A17-8FD4-D0741D1719EF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43201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7A9D8F-AF86-45D0-BC43-D2B552ED1319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50020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64BBB9-9A88-4E5F-8B60-4B408D7472E6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18972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B1FBDC2-1BBF-45E3-8935-81CD9EFCA984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37215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ja-JP" altLang="en-US" noProof="0"/>
              <a:t>表を追加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AF90A08-466A-40A3-A516-7DEB122E593F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562852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タイトルとコンテンツ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/>
          </p:cNvSpPr>
          <p:nvPr>
            <p:ph type="title"/>
          </p:nvPr>
        </p:nvSpPr>
        <p:spPr>
          <a:xfrm>
            <a:off x="1182687" y="0"/>
            <a:ext cx="7761288" cy="1844825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b="1">
                <a:solidFill>
                  <a:srgbClr val="1F497D"/>
                </a:solidFill>
                <a:latin typeface="メイリオ"/>
                <a:ea typeface="メイリオ"/>
                <a:cs typeface="メイリオ"/>
                <a:sym typeface="メイリオ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1F497D"/>
                </a:solidFill>
              </a:rPr>
              <a:t>マスター タイトルの書式設定</a:t>
            </a:r>
          </a:p>
        </p:txBody>
      </p:sp>
      <p:sp>
        <p:nvSpPr>
          <p:cNvPr id="18" name="Shape 18"/>
          <p:cNvSpPr>
            <a:spLocks noGrp="1"/>
          </p:cNvSpPr>
          <p:nvPr>
            <p:ph type="body" idx="1"/>
          </p:nvPr>
        </p:nvSpPr>
        <p:spPr>
          <a:xfrm>
            <a:off x="1182687" y="2017713"/>
            <a:ext cx="7772401" cy="4840287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rgbClr val="0000CC"/>
              </a:buClr>
              <a:buSzPct val="60000"/>
              <a:buFont typeface="Wingdings"/>
              <a:buChar char="■"/>
              <a:defRPr>
                <a:latin typeface="メイリオ"/>
                <a:ea typeface="メイリオ"/>
                <a:cs typeface="メイリオ"/>
                <a:sym typeface="メイリオ"/>
              </a:defRPr>
            </a:lvl1pPr>
            <a:lvl2pPr>
              <a:buClr>
                <a:srgbClr val="0000CC"/>
              </a:buClr>
              <a:buSzPct val="60000"/>
              <a:buFont typeface="Wingdings"/>
              <a:buChar char="■"/>
              <a:defRPr>
                <a:latin typeface="メイリオ"/>
                <a:ea typeface="メイリオ"/>
                <a:cs typeface="メイリオ"/>
                <a:sym typeface="メイリオ"/>
              </a:defRPr>
            </a:lvl2pPr>
            <a:lvl3pPr>
              <a:buClr>
                <a:srgbClr val="0000CC"/>
              </a:buClr>
              <a:buSzPct val="50000"/>
              <a:buFont typeface="Wingdings"/>
              <a:buChar char="■"/>
              <a:defRPr>
                <a:latin typeface="メイリオ"/>
                <a:ea typeface="メイリオ"/>
                <a:cs typeface="メイリオ"/>
                <a:sym typeface="メイリオ"/>
              </a:defRPr>
            </a:lvl3pPr>
            <a:lvl4pPr>
              <a:buClr>
                <a:srgbClr val="0000CC"/>
              </a:buClr>
              <a:buSzPct val="55000"/>
              <a:buFont typeface="Wingdings"/>
              <a:buChar char="■"/>
              <a:defRPr>
                <a:latin typeface="メイリオ"/>
                <a:ea typeface="メイリオ"/>
                <a:cs typeface="メイリオ"/>
                <a:sym typeface="メイリオ"/>
              </a:defRPr>
            </a:lvl4pPr>
            <a:lvl5pPr>
              <a:buClr>
                <a:srgbClr val="0000CC"/>
              </a:buClr>
              <a:buSzPct val="50000"/>
              <a:buFont typeface="Wingdings"/>
              <a:buChar char="■"/>
              <a:defRPr>
                <a:latin typeface="メイリオ"/>
                <a:ea typeface="メイリオ"/>
                <a:cs typeface="メイリオ"/>
                <a:sym typeface="メイリオ"/>
              </a:defRPr>
            </a:lvl5pPr>
          </a:lstStyle>
          <a:p>
            <a:pPr lvl="0">
              <a:defRPr sz="1800"/>
            </a:pPr>
            <a:r>
              <a:rPr sz="3200"/>
              <a:t>マスター テキストの書式設定</a:t>
            </a:r>
          </a:p>
          <a:p>
            <a:pPr lvl="1">
              <a:defRPr sz="1800"/>
            </a:pPr>
            <a:r>
              <a:rPr sz="3200"/>
              <a:t>第 2 レベル</a:t>
            </a:r>
          </a:p>
          <a:p>
            <a:pPr lvl="2">
              <a:defRPr sz="1800"/>
            </a:pPr>
            <a:r>
              <a:rPr sz="3200"/>
              <a:t>第 3 レベル</a:t>
            </a:r>
          </a:p>
          <a:p>
            <a:pPr lvl="3">
              <a:defRPr sz="1800"/>
            </a:pPr>
            <a:r>
              <a:rPr sz="3200"/>
              <a:t>第 4 レベル</a:t>
            </a:r>
          </a:p>
          <a:p>
            <a:pPr lvl="4">
              <a:defRPr sz="1800"/>
            </a:pPr>
            <a:r>
              <a:rPr sz="3200"/>
              <a:t>第 5 レベル</a:t>
            </a:r>
          </a:p>
        </p:txBody>
      </p:sp>
      <p:sp>
        <p:nvSpPr>
          <p:cNvPr id="19" name="Shape 19"/>
          <p:cNvSpPr>
            <a:spLocks noGrp="1"/>
          </p:cNvSpPr>
          <p:nvPr>
            <p:ph type="sldNum" sz="quarter" idx="2"/>
          </p:nvPr>
        </p:nvSpPr>
        <p:spPr>
          <a:xfrm>
            <a:off x="6781800" y="6474460"/>
            <a:ext cx="1905000" cy="307341"/>
          </a:xfrm>
          <a:prstGeom prst="rect">
            <a:avLst/>
          </a:prstGeom>
        </p:spPr>
        <p:txBody>
          <a:bodyPr anchor="b"/>
          <a:lstStyle>
            <a:lvl1pPr defTabSz="914400">
              <a:defRPr sz="14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Tahoma"/>
                <a:cs typeface="Tahoma"/>
                <a:sym typeface="Tahoma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Tahoma"/>
              <a:cs typeface="Tahoma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678342504"/>
      </p:ext>
    </p:extLst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>
              <a:defRPr kumimoji="1" sz="320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HG丸ｺﾞｼｯｸM-PRO" pitchFamily="50" charset="-128"/>
              </a:defRPr>
            </a:lvl1pPr>
          </a:lstStyle>
          <a:p>
            <a:pPr>
              <a:defRPr/>
            </a:pPr>
            <a:fld id="{EB5B1CE6-ED3C-45F5-9583-24E3E5C49624}" type="datetime1">
              <a:rPr lang="ja-JP" altLang="en-US" b="0"/>
              <a:pPr>
                <a:defRPr/>
              </a:pPr>
              <a:t>2021/10/13</a:t>
            </a:fld>
            <a:endParaRPr lang="en-US" altLang="ja-JP" b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>
              <a:defRPr kumimoji="1" sz="320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HG丸ｺﾞｼｯｸM-PRO" pitchFamily="50" charset="-128"/>
              </a:defRPr>
            </a:lvl1pPr>
          </a:lstStyle>
          <a:p>
            <a:pPr>
              <a:defRPr/>
            </a:pPr>
            <a:r>
              <a:rPr lang="ja-JP" altLang="en-US" b="0"/>
              <a:t>九州</a:t>
            </a:r>
            <a:r>
              <a:rPr lang="en-US" altLang="ja-JP" b="0"/>
              <a:t>EBM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>
              <a:defRPr kumimoji="1" sz="320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HG丸ｺﾞｼｯｸM-PRO" pitchFamily="50" charset="-128"/>
              </a:defRPr>
            </a:lvl1pPr>
          </a:lstStyle>
          <a:p>
            <a:pPr>
              <a:defRPr/>
            </a:pPr>
            <a:fld id="{3156F4ED-3E41-40D2-9146-90E9BD4549AD}" type="slidenum">
              <a:rPr lang="en-US" altLang="ja-JP" b="0"/>
              <a:pPr>
                <a:defRPr/>
              </a:pPr>
              <a:t>‹#›</a:t>
            </a:fld>
            <a:endParaRPr lang="en-US" altLang="ja-JP" b="0"/>
          </a:p>
        </p:txBody>
      </p:sp>
    </p:spTree>
    <p:extLst>
      <p:ext uri="{BB962C8B-B14F-4D97-AF65-F5344CB8AC3E}">
        <p14:creationId xmlns:p14="http://schemas.microsoft.com/office/powerpoint/2010/main" val="2828294188"/>
      </p:ext>
    </p:extLst>
  </p:cSld>
  <p:clrMapOvr>
    <a:masterClrMapping/>
  </p:clrMapOvr>
  <p:transition spd="med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5004442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64305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92806741"/>
      </p:ext>
    </p:extLst>
  </p:cSld>
  <p:clrMapOvr>
    <a:masterClrMapping/>
  </p:clrMapOvr>
  <p:transition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162420207"/>
      </p:ext>
    </p:extLst>
  </p:cSld>
  <p:clrMapOvr>
    <a:masterClrMapping/>
  </p:clrMapOvr>
  <p:transition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20756765"/>
      </p:ext>
    </p:extLst>
  </p:cSld>
  <p:clrMapOvr>
    <a:masterClrMapping/>
  </p:clrMapOvr>
  <p:transition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5231159"/>
      </p:ext>
    </p:extLst>
  </p:cSld>
  <p:clrMapOvr>
    <a:masterClrMapping/>
  </p:clrMapOvr>
  <p:transition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16514426"/>
      </p:ext>
    </p:extLst>
  </p:cSld>
  <p:clrMapOvr>
    <a:masterClrMapping/>
  </p:clrMapOvr>
  <p:transition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64061222"/>
      </p:ext>
    </p:extLst>
  </p:cSld>
  <p:clrMapOvr>
    <a:masterClrMapping/>
  </p:clrMapOvr>
  <p:transition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image" Target="../media/image1.gif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87505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6" r:id="rId1"/>
    <p:sldLayoutId id="2147484187" r:id="rId2"/>
    <p:sldLayoutId id="2147484188" r:id="rId3"/>
    <p:sldLayoutId id="2147484189" r:id="rId4"/>
    <p:sldLayoutId id="2147484190" r:id="rId5"/>
    <p:sldLayoutId id="2147484191" r:id="rId6"/>
    <p:sldLayoutId id="2147484192" r:id="rId7"/>
    <p:sldLayoutId id="2147484193" r:id="rId8"/>
    <p:sldLayoutId id="2147484194" r:id="rId9"/>
    <p:sldLayoutId id="2147484195" r:id="rId10"/>
    <p:sldLayoutId id="2147484196" r:id="rId11"/>
    <p:sldLayoutId id="2147483714" r:id="rId12"/>
    <p:sldLayoutId id="2147483882" r:id="rId13"/>
    <p:sldLayoutId id="2147483884" r:id="rId14"/>
    <p:sldLayoutId id="2147483885" r:id="rId15"/>
    <p:sldLayoutId id="2147483886" r:id="rId16"/>
    <p:sldLayoutId id="2147483888" r:id="rId17"/>
    <p:sldLayoutId id="2147483889" r:id="rId18"/>
    <p:sldLayoutId id="2147483890" r:id="rId19"/>
    <p:sldLayoutId id="2147484126" r:id="rId20"/>
    <p:sldLayoutId id="2147483792" r:id="rId21"/>
    <p:sldLayoutId id="2147484253" r:id="rId22"/>
    <p:sldLayoutId id="2147484267" r:id="rId23"/>
  </p:sldLayoutIdLst>
  <p:transition>
    <p:pull dir="rd"/>
  </p:transition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62051" y="293024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1740852"/>
            <a:ext cx="7772400" cy="439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 b="0">
                <a:latin typeface="Tahoma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 b="0">
                <a:latin typeface="Tahoma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 b="0">
                <a:latin typeface="Tahoma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850E6F7-CE35-4D2B-B62E-99CD4E73E3F6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ＭＳ Ｐゴシック" charset="-128"/>
              <a:cs typeface="+mn-cs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232" y="617538"/>
            <a:ext cx="7847856" cy="79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57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8" r:id="rId1"/>
    <p:sldLayoutId id="2147484219" r:id="rId2"/>
    <p:sldLayoutId id="2147484220" r:id="rId3"/>
    <p:sldLayoutId id="2147484221" r:id="rId4"/>
    <p:sldLayoutId id="2147484222" r:id="rId5"/>
    <p:sldLayoutId id="2147484223" r:id="rId6"/>
    <p:sldLayoutId id="2147484224" r:id="rId7"/>
    <p:sldLayoutId id="2147484225" r:id="rId8"/>
    <p:sldLayoutId id="2147484226" r:id="rId9"/>
    <p:sldLayoutId id="2147484227" r:id="rId10"/>
    <p:sldLayoutId id="2147484228" r:id="rId11"/>
    <p:sldLayoutId id="2147484229" r:id="rId12"/>
    <p:sldLayoutId id="2147484230" r:id="rId13"/>
    <p:sldLayoutId id="2147484231" r:id="rId14"/>
    <p:sldLayoutId id="2147483982" r:id="rId15"/>
    <p:sldLayoutId id="2147483983" r:id="rId16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CC"/>
        </a:buClr>
        <a:buSzPct val="60000"/>
        <a:buFont typeface="Wingdings" pitchFamily="2" charset="2"/>
        <a:buChar char="n"/>
        <a:defRPr kumimoji="1" sz="3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SzPct val="60000"/>
        <a:buFont typeface="Wingdings" pitchFamily="2" charset="2"/>
        <a:buChar char="n"/>
        <a:defRPr kumimoji="1" sz="28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4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98">
            <a:extLst>
              <a:ext uri="{FF2B5EF4-FFF2-40B4-BE49-F238E27FC236}">
                <a16:creationId xmlns:a16="http://schemas.microsoft.com/office/drawing/2014/main" id="{461A2DFD-9296-4DED-B321-D8B078270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7316" y="382562"/>
            <a:ext cx="4262814" cy="3891836"/>
          </a:xfrm>
          <a:prstGeom prst="ellipse">
            <a:avLst/>
          </a:prstGeom>
          <a:solidFill>
            <a:srgbClr val="CCECFF">
              <a:alpha val="50196"/>
            </a:srgbClr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>
              <a:lnSpc>
                <a:spcPts val="2800"/>
              </a:lnSpc>
            </a:pPr>
            <a:endParaRPr lang="ja-JP" altLang="en-US" sz="8000"/>
          </a:p>
        </p:txBody>
      </p:sp>
      <p:sp>
        <p:nvSpPr>
          <p:cNvPr id="9" name="Oval 99">
            <a:extLst>
              <a:ext uri="{FF2B5EF4-FFF2-40B4-BE49-F238E27FC236}">
                <a16:creationId xmlns:a16="http://schemas.microsoft.com/office/drawing/2014/main" id="{1EB07918-8F78-46C6-A780-CDC25AA81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78" y="2583611"/>
            <a:ext cx="4262814" cy="3891836"/>
          </a:xfrm>
          <a:prstGeom prst="ellipse">
            <a:avLst/>
          </a:prstGeom>
          <a:solidFill>
            <a:srgbClr val="CCECFF">
              <a:alpha val="50196"/>
            </a:srgbClr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>
              <a:lnSpc>
                <a:spcPts val="2800"/>
              </a:lnSpc>
            </a:pPr>
            <a:endParaRPr lang="ja-JP" altLang="en-US" sz="8000"/>
          </a:p>
        </p:txBody>
      </p:sp>
      <p:sp>
        <p:nvSpPr>
          <p:cNvPr id="11" name="Text Box 101">
            <a:extLst>
              <a:ext uri="{FF2B5EF4-FFF2-40B4-BE49-F238E27FC236}">
                <a16:creationId xmlns:a16="http://schemas.microsoft.com/office/drawing/2014/main" id="{B801394B-E07D-4122-A417-5646E22DB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4298181"/>
            <a:ext cx="3310786" cy="22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ctr">
              <a:lnSpc>
                <a:spcPts val="2800"/>
              </a:lnSpc>
            </a:pPr>
            <a:r>
              <a:rPr lang="ja-JP" sz="2400" u="sng" kern="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患者の意向と行動</a:t>
            </a:r>
            <a:endParaRPr lang="ja-JP" sz="3200" kern="800" dirty="0">
              <a:solidFill>
                <a:srgbClr val="FF0000"/>
              </a:solidFill>
              <a:effectLst/>
              <a:latin typeface="Arial" panose="020B0604020202020204" pitchFamily="34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800"/>
              </a:lnSpc>
            </a:pP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・</a:t>
            </a:r>
            <a:r>
              <a:rPr lang="en-US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FAST 4</a:t>
            </a: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点</a:t>
            </a:r>
            <a:endParaRPr lang="ja-JP" sz="3200" kern="800" dirty="0">
              <a:effectLst/>
              <a:latin typeface="Arial" panose="020B0604020202020204" pitchFamily="34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800"/>
              </a:lnSpc>
            </a:pP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・何の薬を飲んでいるか理解していない</a:t>
            </a:r>
            <a:endParaRPr lang="ja-JP" sz="3200" kern="800" dirty="0">
              <a:effectLst/>
              <a:latin typeface="Arial" panose="020B0604020202020204" pitchFamily="34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800"/>
              </a:lnSpc>
            </a:pP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・昔からぽっくり逝きたいと言っていた</a:t>
            </a:r>
            <a:endParaRPr lang="ja-JP" sz="3200" kern="800" dirty="0">
              <a:effectLst/>
              <a:latin typeface="Arial" panose="020B0604020202020204" pitchFamily="34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3" name="Oval 102">
            <a:extLst>
              <a:ext uri="{FF2B5EF4-FFF2-40B4-BE49-F238E27FC236}">
                <a16:creationId xmlns:a16="http://schemas.microsoft.com/office/drawing/2014/main" id="{8F338634-8D5E-4575-8776-C8448FFA6F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8254" y="2583611"/>
            <a:ext cx="4262814" cy="3891836"/>
          </a:xfrm>
          <a:prstGeom prst="ellipse">
            <a:avLst/>
          </a:prstGeom>
          <a:solidFill>
            <a:srgbClr val="CCECFF">
              <a:alpha val="50196"/>
            </a:srgbClr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>
              <a:lnSpc>
                <a:spcPts val="2800"/>
              </a:lnSpc>
            </a:pPr>
            <a:endParaRPr lang="ja-JP" altLang="en-US" sz="8000"/>
          </a:p>
        </p:txBody>
      </p:sp>
      <p:sp>
        <p:nvSpPr>
          <p:cNvPr id="14" name="Text Box 103">
            <a:extLst>
              <a:ext uri="{FF2B5EF4-FFF2-40B4-BE49-F238E27FC236}">
                <a16:creationId xmlns:a16="http://schemas.microsoft.com/office/drawing/2014/main" id="{96FFB290-4D16-4217-BD8D-F3EBAD09C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3265" y="4157642"/>
            <a:ext cx="5380619" cy="2317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ctr">
              <a:lnSpc>
                <a:spcPts val="2800"/>
              </a:lnSpc>
            </a:pPr>
            <a:r>
              <a:rPr lang="ja-JP" sz="2400" u="sng" kern="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エビデンス</a:t>
            </a:r>
            <a:endParaRPr lang="ja-JP" sz="3200" kern="800" dirty="0">
              <a:solidFill>
                <a:srgbClr val="FF0000"/>
              </a:solidFill>
              <a:effectLst/>
              <a:latin typeface="Arial" panose="020B0604020202020204" pitchFamily="34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800"/>
              </a:lnSpc>
            </a:pPr>
            <a:endParaRPr lang="en-US" altLang="ja-JP" sz="2400" kern="800" dirty="0">
              <a:effectLst/>
              <a:latin typeface="Arial" panose="020B0604020202020204" pitchFamily="34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800"/>
              </a:lnSpc>
            </a:pPr>
            <a:endParaRPr lang="en-US" altLang="ja-JP" sz="2400" kern="800" dirty="0">
              <a:latin typeface="Arial" panose="020B0604020202020204" pitchFamily="34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800"/>
              </a:lnSpc>
            </a:pPr>
            <a:endParaRPr lang="en-US" altLang="ja-JP" sz="2400" kern="800" dirty="0">
              <a:latin typeface="Arial" panose="020B0604020202020204" pitchFamily="34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800"/>
              </a:lnSpc>
            </a:pPr>
            <a:endParaRPr lang="en-US" altLang="ja-JP" sz="2400" kern="800" dirty="0">
              <a:latin typeface="Arial" panose="020B0604020202020204" pitchFamily="34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800"/>
              </a:lnSpc>
            </a:pP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・心房細動患者の死因の虚血性脳卒中と全身性塞栓症は</a:t>
            </a:r>
            <a:r>
              <a:rPr lang="en-US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5.74%</a:t>
            </a: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に過ぎない</a:t>
            </a:r>
            <a:endParaRPr lang="ja-JP" sz="3200" kern="800" dirty="0">
              <a:effectLst/>
              <a:latin typeface="Arial" panose="020B0604020202020204" pitchFamily="34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5" name="Oval 104">
            <a:extLst>
              <a:ext uri="{FF2B5EF4-FFF2-40B4-BE49-F238E27FC236}">
                <a16:creationId xmlns:a16="http://schemas.microsoft.com/office/drawing/2014/main" id="{6FAE7930-541C-4CD9-92B8-0CD1B45C7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1280" y="2004160"/>
            <a:ext cx="4689096" cy="2270237"/>
          </a:xfrm>
          <a:prstGeom prst="ellipse">
            <a:avLst/>
          </a:prstGeom>
          <a:solidFill>
            <a:srgbClr val="CCECFF">
              <a:alpha val="50196"/>
            </a:srgbClr>
          </a:solidFill>
          <a:ln w="381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ctr">
              <a:lnSpc>
                <a:spcPts val="2800"/>
              </a:lnSpc>
            </a:pPr>
            <a:r>
              <a:rPr lang="en-US" sz="2400" kern="800">
                <a:effectLst/>
                <a:latin typeface="メイリオ" panose="020B060403050404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 </a:t>
            </a:r>
            <a:endParaRPr lang="ja-JP" sz="3200" kern="800">
              <a:effectLst/>
              <a:latin typeface="Arial" panose="020B0604020202020204" pitchFamily="34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7" name="Text Box 100">
            <a:extLst>
              <a:ext uri="{FF2B5EF4-FFF2-40B4-BE49-F238E27FC236}">
                <a16:creationId xmlns:a16="http://schemas.microsoft.com/office/drawing/2014/main" id="{CE7E4F9F-7E6D-44EF-B785-1E9D78BE9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4724" y="2449559"/>
            <a:ext cx="5247998" cy="1688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000"/>
                  </a:srgbClr>
                </a:solidFill>
              </a14:hiddenFill>
            </a:ext>
          </a:extLst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ctr">
              <a:lnSpc>
                <a:spcPts val="2800"/>
              </a:lnSpc>
            </a:pPr>
            <a:r>
              <a:rPr lang="ja-JP" sz="2400" u="sng" kern="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医療者の臨床経験</a:t>
            </a:r>
            <a:endParaRPr lang="ja-JP" sz="3200" kern="800" dirty="0">
              <a:solidFill>
                <a:srgbClr val="FF0000"/>
              </a:solidFill>
              <a:effectLst/>
              <a:latin typeface="Arial" panose="020B0604020202020204" pitchFamily="34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800"/>
              </a:lnSpc>
            </a:pP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・服薬管理が難しい患者では管理が難しく，出血リスクも高くなる</a:t>
            </a:r>
            <a:endParaRPr lang="ja-JP" sz="3200" kern="800" dirty="0">
              <a:effectLst/>
              <a:latin typeface="Arial" panose="020B0604020202020204" pitchFamily="34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800"/>
              </a:lnSpc>
            </a:pP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・高齢者の抗凝固療法にいい印象を持っていない</a:t>
            </a:r>
            <a:endParaRPr lang="ja-JP" sz="3200" kern="800" dirty="0">
              <a:effectLst/>
              <a:latin typeface="Arial" panose="020B0604020202020204" pitchFamily="34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9" name="表 19">
            <a:extLst>
              <a:ext uri="{FF2B5EF4-FFF2-40B4-BE49-F238E27FC236}">
                <a16:creationId xmlns:a16="http://schemas.microsoft.com/office/drawing/2014/main" id="{119F8276-0E76-44A1-8A44-01A0C82D37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867419"/>
              </p:ext>
            </p:extLst>
          </p:nvPr>
        </p:nvGraphicFramePr>
        <p:xfrm>
          <a:off x="4435828" y="4536015"/>
          <a:ext cx="3374390" cy="1249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46580">
                  <a:extLst>
                    <a:ext uri="{9D8B030D-6E8A-4147-A177-3AD203B41FA5}">
                      <a16:colId xmlns:a16="http://schemas.microsoft.com/office/drawing/2014/main" val="1405049929"/>
                    </a:ext>
                  </a:extLst>
                </a:gridCol>
                <a:gridCol w="763905">
                  <a:extLst>
                    <a:ext uri="{9D8B030D-6E8A-4147-A177-3AD203B41FA5}">
                      <a16:colId xmlns:a16="http://schemas.microsoft.com/office/drawing/2014/main" val="315208380"/>
                    </a:ext>
                  </a:extLst>
                </a:gridCol>
                <a:gridCol w="763905">
                  <a:extLst>
                    <a:ext uri="{9D8B030D-6E8A-4147-A177-3AD203B41FA5}">
                      <a16:colId xmlns:a16="http://schemas.microsoft.com/office/drawing/2014/main" val="480234914"/>
                    </a:ext>
                  </a:extLst>
                </a:gridCol>
              </a:tblGrid>
              <a:tr h="43022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CHADS2 3</a:t>
                      </a:r>
                    </a:p>
                    <a:p>
                      <a:pPr algn="ctr"/>
                      <a:r>
                        <a:rPr kumimoji="1" lang="en-US" altLang="ja-JP" sz="1600" dirty="0"/>
                        <a:t>HAS-BLED 2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塞栓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出血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748162"/>
                  </a:ext>
                </a:extLst>
              </a:tr>
              <a:tr h="2754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抗凝固療法なし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/>
                        <a:t>2.5%</a:t>
                      </a:r>
                      <a:endParaRPr kumimoji="1" lang="ja-JP" alt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/>
                        <a:t>0.6%</a:t>
                      </a:r>
                      <a:endParaRPr kumimoji="1" lang="ja-JP" alt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010818"/>
                  </a:ext>
                </a:extLst>
              </a:tr>
              <a:tr h="2754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抗凝固療法あり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/>
                        <a:t>1.1%</a:t>
                      </a:r>
                      <a:endParaRPr kumimoji="1" lang="ja-JP" alt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/>
                        <a:t>1.0%</a:t>
                      </a:r>
                      <a:endParaRPr kumimoji="1" lang="ja-JP" alt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0107879"/>
                  </a:ext>
                </a:extLst>
              </a:tr>
            </a:tbl>
          </a:graphicData>
        </a:graphic>
      </p:graphicFrame>
      <p:sp>
        <p:nvSpPr>
          <p:cNvPr id="10" name="Text Box 100">
            <a:extLst>
              <a:ext uri="{FF2B5EF4-FFF2-40B4-BE49-F238E27FC236}">
                <a16:creationId xmlns:a16="http://schemas.microsoft.com/office/drawing/2014/main" id="{16D0B269-7F49-42DA-A9EA-09FBDAF55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7908" y="239861"/>
            <a:ext cx="5903998" cy="1948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ctr">
              <a:lnSpc>
                <a:spcPts val="2800"/>
              </a:lnSpc>
            </a:pPr>
            <a:r>
              <a:rPr lang="ja-JP" sz="2400" u="sng" kern="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患者の病状と周囲をとりまく環境</a:t>
            </a:r>
            <a:endParaRPr lang="ja-JP" sz="3200" kern="800" dirty="0">
              <a:solidFill>
                <a:srgbClr val="FF0000"/>
              </a:solidFill>
              <a:effectLst/>
              <a:latin typeface="Arial" panose="020B0604020202020204" pitchFamily="34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800"/>
              </a:lnSpc>
            </a:pP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・</a:t>
            </a:r>
            <a:r>
              <a:rPr lang="en-US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ADL</a:t>
            </a: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は自立だが易転倒</a:t>
            </a:r>
            <a:endParaRPr lang="ja-JP" sz="3200" kern="800" dirty="0">
              <a:effectLst/>
              <a:latin typeface="Arial" panose="020B0604020202020204" pitchFamily="34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800"/>
              </a:lnSpc>
            </a:pP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・独居，要介護</a:t>
            </a:r>
            <a:r>
              <a:rPr lang="en-US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，服薬管理困難</a:t>
            </a:r>
            <a:endParaRPr lang="ja-JP" sz="3200" kern="800" dirty="0">
              <a:effectLst/>
              <a:latin typeface="Arial" panose="020B0604020202020204" pitchFamily="34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800"/>
              </a:lnSpc>
            </a:pP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・予測余命</a:t>
            </a:r>
            <a:r>
              <a:rPr lang="en-US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6</a:t>
            </a: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7</a:t>
            </a: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年</a:t>
            </a:r>
            <a:r>
              <a:rPr lang="en-US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or 10</a:t>
            </a: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年？</a:t>
            </a:r>
            <a:endParaRPr lang="ja-JP" sz="3200" kern="800" dirty="0">
              <a:effectLst/>
              <a:latin typeface="Arial" panose="020B0604020202020204" pitchFamily="34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800"/>
              </a:lnSpc>
            </a:pP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・薬価：ワルファリン</a:t>
            </a:r>
            <a:r>
              <a:rPr lang="en-US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5mg 3,686.5</a:t>
            </a: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円</a:t>
            </a:r>
            <a:r>
              <a:rPr lang="en-US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/</a:t>
            </a: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年，エドキサバン</a:t>
            </a:r>
            <a:r>
              <a:rPr lang="en-US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15mg 82,015.5</a:t>
            </a: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円</a:t>
            </a:r>
            <a:r>
              <a:rPr lang="en-US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/</a:t>
            </a:r>
            <a:r>
              <a:rPr lang="ja-JP" sz="2400" kern="8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年</a:t>
            </a:r>
            <a:endParaRPr lang="ja-JP" sz="3200" kern="800" dirty="0">
              <a:effectLst/>
              <a:latin typeface="Arial" panose="020B0604020202020204" pitchFamily="34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376467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8_NangoOriginal">
  <a:themeElements>
    <a:clrScheme name="背景白_ユーザー定義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FF00"/>
      </a:accent1>
      <a:accent2>
        <a:srgbClr val="FF0000"/>
      </a:accent2>
      <a:accent3>
        <a:srgbClr val="0070C0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91240B29-F687-4F45-9708-019B960494DF}">
            <a14:hiddenLine xmlns:a14="http://schemas.microsoft.com/office/drawing/2010/main" w="9525" algn="ctr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>
        <a:spAutoFit/>
      </a:bodyPr>
      <a:lstStyle>
        <a:defPPr>
          <a:defRPr b="1" dirty="0">
            <a:effectLst/>
            <a:latin typeface="+mn-lt"/>
            <a:ea typeface="+mn-ea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JPCA2">
  <a:themeElements>
    <a:clrScheme name="ユーザー定義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00BF"/>
      </a:accent1>
      <a:accent2>
        <a:srgbClr val="FF0000"/>
      </a:accent2>
      <a:accent3>
        <a:srgbClr val="00B050"/>
      </a:accent3>
      <a:accent4>
        <a:srgbClr val="CC0099"/>
      </a:accent4>
      <a:accent5>
        <a:srgbClr val="0099FF"/>
      </a:accent5>
      <a:accent6>
        <a:srgbClr val="FF9900"/>
      </a:accent6>
      <a:hlink>
        <a:srgbClr val="0000FF"/>
      </a:hlink>
      <a:folHlink>
        <a:srgbClr val="800080"/>
      </a:folHlink>
    </a:clrScheme>
    <a:fontScheme name="メイリオ">
      <a:majorFont>
        <a:latin typeface="Arial"/>
        <a:ea typeface="メイリオ"/>
        <a:cs typeface=""/>
      </a:majorFont>
      <a:minorFont>
        <a:latin typeface="Arial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PCA2" id="{048AA9C3-5941-4CB4-8706-E945ABF30B99}" vid="{704CF63C-687E-46B5-B991-ADAA7D6AF40C}"/>
    </a:ext>
  </a:ext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85808</TotalTime>
  <Words>155</Words>
  <Application>Microsoft Office PowerPoint</Application>
  <PresentationFormat>画面に合わせる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メイリオ</vt:lpstr>
      <vt:lpstr>Arial</vt:lpstr>
      <vt:lpstr>Calibri</vt:lpstr>
      <vt:lpstr>Century Gothic</vt:lpstr>
      <vt:lpstr>Comic Sans MS</vt:lpstr>
      <vt:lpstr>Helvetica</vt:lpstr>
      <vt:lpstr>Tahoma</vt:lpstr>
      <vt:lpstr>Wingdings</vt:lpstr>
      <vt:lpstr>8_NangoOriginal</vt:lpstr>
      <vt:lpstr>JPCA2</vt:lpstr>
      <vt:lpstr>PowerPoint プレゼンテーション</vt:lpstr>
    </vt:vector>
  </TitlesOfParts>
  <Company>虎の門病院分院内科総合診療科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pES club EBM Seminar</dc:title>
  <dc:creator>Eishu NANGO</dc:creator>
  <cp:lastModifiedBy>南郷栄秀</cp:lastModifiedBy>
  <cp:revision>932</cp:revision>
  <cp:lastPrinted>2021-09-14T09:21:34Z</cp:lastPrinted>
  <dcterms:created xsi:type="dcterms:W3CDTF">1999-08-10T11:59:22Z</dcterms:created>
  <dcterms:modified xsi:type="dcterms:W3CDTF">2021-10-13T06:53:49Z</dcterms:modified>
</cp:coreProperties>
</file>