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4" autoAdjust="0"/>
    <p:restoredTop sz="94660"/>
  </p:normalViewPr>
  <p:slideViewPr>
    <p:cSldViewPr snapToGrid="0">
      <p:cViewPr varScale="1">
        <p:scale>
          <a:sx n="57" d="100"/>
          <a:sy n="57" d="100"/>
        </p:scale>
        <p:origin x="86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E0DDB1D-91C0-443B-8FB6-95CB70D64041}" type="datetimeFigureOut">
              <a:rPr kumimoji="1" lang="ja-JP" altLang="en-US" smtClean="0"/>
              <a:t>2020/7/29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53514EF-AFC8-47D7-9A0E-6BCFFB9579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547711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3514EF-AFC8-47D7-9A0E-6BCFFB9579AC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948083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D97F1-2C0B-4CA5-A9FB-0EA1286AFA0D}" type="datetimeFigureOut">
              <a:rPr kumimoji="1" lang="ja-JP" altLang="en-US" smtClean="0"/>
              <a:t>2020/7/29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7C27E-C658-4041-A211-C952FB38444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728143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D97F1-2C0B-4CA5-A9FB-0EA1286AFA0D}" type="datetimeFigureOut">
              <a:rPr kumimoji="1" lang="ja-JP" altLang="en-US" smtClean="0"/>
              <a:t>2020/7/29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7C27E-C658-4041-A211-C952FB38444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785633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D97F1-2C0B-4CA5-A9FB-0EA1286AFA0D}" type="datetimeFigureOut">
              <a:rPr kumimoji="1" lang="ja-JP" altLang="en-US" smtClean="0"/>
              <a:t>2020/7/29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7C27E-C658-4041-A211-C952FB38444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450459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D97F1-2C0B-4CA5-A9FB-0EA1286AFA0D}" type="datetimeFigureOut">
              <a:rPr kumimoji="1" lang="ja-JP" altLang="en-US" smtClean="0"/>
              <a:t>2020/7/29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7C27E-C658-4041-A211-C952FB38444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68104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D97F1-2C0B-4CA5-A9FB-0EA1286AFA0D}" type="datetimeFigureOut">
              <a:rPr kumimoji="1" lang="ja-JP" altLang="en-US" smtClean="0"/>
              <a:t>2020/7/29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7C27E-C658-4041-A211-C952FB38444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286626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D97F1-2C0B-4CA5-A9FB-0EA1286AFA0D}" type="datetimeFigureOut">
              <a:rPr kumimoji="1" lang="ja-JP" altLang="en-US" smtClean="0"/>
              <a:t>2020/7/29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7C27E-C658-4041-A211-C952FB38444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248049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D97F1-2C0B-4CA5-A9FB-0EA1286AFA0D}" type="datetimeFigureOut">
              <a:rPr kumimoji="1" lang="ja-JP" altLang="en-US" smtClean="0"/>
              <a:t>2020/7/29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7C27E-C658-4041-A211-C952FB38444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188889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D97F1-2C0B-4CA5-A9FB-0EA1286AFA0D}" type="datetimeFigureOut">
              <a:rPr kumimoji="1" lang="ja-JP" altLang="en-US" smtClean="0"/>
              <a:t>2020/7/29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7C27E-C658-4041-A211-C952FB38444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638061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D97F1-2C0B-4CA5-A9FB-0EA1286AFA0D}" type="datetimeFigureOut">
              <a:rPr kumimoji="1" lang="ja-JP" altLang="en-US" smtClean="0"/>
              <a:t>2020/7/29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7C27E-C658-4041-A211-C952FB38444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206816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D97F1-2C0B-4CA5-A9FB-0EA1286AFA0D}" type="datetimeFigureOut">
              <a:rPr kumimoji="1" lang="ja-JP" altLang="en-US" smtClean="0"/>
              <a:t>2020/7/29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7C27E-C658-4041-A211-C952FB38444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017800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D97F1-2C0B-4CA5-A9FB-0EA1286AFA0D}" type="datetimeFigureOut">
              <a:rPr kumimoji="1" lang="ja-JP" altLang="en-US" smtClean="0"/>
              <a:t>2020/7/29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7C27E-C658-4041-A211-C952FB38444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054330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6D97F1-2C0B-4CA5-A9FB-0EA1286AFA0D}" type="datetimeFigureOut">
              <a:rPr kumimoji="1" lang="ja-JP" altLang="en-US" smtClean="0"/>
              <a:t>2020/7/29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B7C27E-C658-4041-A211-C952FB38444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883661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389467" y="604438"/>
            <a:ext cx="8449733" cy="984885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38100">
            <a:solidFill>
              <a:schemeClr val="tx1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kumimoji="1" lang="ja-JP" altLang="en-US" sz="2300" b="1" dirty="0" smtClean="0"/>
              <a:t>日本耳鼻咽喉科免疫</a:t>
            </a:r>
            <a:r>
              <a:rPr kumimoji="1" lang="ja-JP" altLang="en-US" sz="2300" b="1" dirty="0" smtClean="0"/>
              <a:t>アレルギー感染症学会</a:t>
            </a:r>
            <a:r>
              <a:rPr kumimoji="1" lang="ja-JP" altLang="en-US" sz="2300" b="1" dirty="0" smtClean="0"/>
              <a:t>　</a:t>
            </a:r>
            <a:r>
              <a:rPr lang="ja-JP" altLang="en-US" sz="2300" b="1" dirty="0" smtClean="0"/>
              <a:t>利益相反（</a:t>
            </a:r>
            <a:r>
              <a:rPr lang="en-US" altLang="ja-JP" sz="2300" b="1" dirty="0" smtClean="0"/>
              <a:t>COI</a:t>
            </a:r>
            <a:r>
              <a:rPr lang="ja-JP" altLang="en-US" sz="2300" b="1" dirty="0" smtClean="0"/>
              <a:t>）開</a:t>
            </a:r>
            <a:r>
              <a:rPr lang="ja-JP" altLang="en-US" sz="2400" b="1" dirty="0" smtClean="0"/>
              <a:t>示</a:t>
            </a:r>
            <a:endParaRPr lang="en-US" altLang="ja-JP" sz="2400" b="1" dirty="0" smtClean="0"/>
          </a:p>
          <a:p>
            <a:pPr algn="ctr"/>
            <a:endParaRPr lang="en-US" altLang="ja-JP" sz="1600" dirty="0" smtClean="0"/>
          </a:p>
          <a:p>
            <a:pPr algn="ctr"/>
            <a:r>
              <a:rPr kumimoji="1" lang="ja-JP" altLang="en-US" b="1" dirty="0" smtClean="0"/>
              <a:t>発表者名：　○○○○、△△△△、□□□□、◇◇◇◇、▽▽▽▽</a:t>
            </a:r>
            <a:endParaRPr kumimoji="1" lang="ja-JP" altLang="en-US" b="1" dirty="0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791944" y="1997398"/>
            <a:ext cx="5025532" cy="40164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500" u="sng" dirty="0" smtClean="0"/>
              <a:t>発表</a:t>
            </a:r>
            <a:r>
              <a:rPr kumimoji="1" lang="ja-JP" altLang="en-US" sz="2500" u="sng" dirty="0" smtClean="0"/>
              <a:t>者全員の利益相反（</a:t>
            </a:r>
            <a:r>
              <a:rPr kumimoji="1" lang="en-US" altLang="ja-JP" sz="2500" u="sng" dirty="0" smtClean="0"/>
              <a:t>COI</a:t>
            </a:r>
            <a:r>
              <a:rPr kumimoji="1" lang="ja-JP" altLang="en-US" sz="2500" u="sng" dirty="0" smtClean="0"/>
              <a:t>）開示</a:t>
            </a:r>
            <a:endParaRPr kumimoji="1" lang="en-US" altLang="ja-JP" sz="2500" u="sng" dirty="0" smtClean="0"/>
          </a:p>
          <a:p>
            <a:endParaRPr lang="en-US" altLang="ja-JP" sz="1000" dirty="0"/>
          </a:p>
          <a:p>
            <a:r>
              <a:rPr kumimoji="1" lang="ja-JP" altLang="en-US" sz="2200" dirty="0" smtClean="0"/>
              <a:t>①役員・顧問・職員：</a:t>
            </a:r>
            <a:r>
              <a:rPr kumimoji="1" lang="en-US" altLang="ja-JP" sz="2200" dirty="0" smtClean="0"/>
              <a:t>	</a:t>
            </a:r>
          </a:p>
          <a:p>
            <a:r>
              <a:rPr lang="ja-JP" altLang="en-US" sz="2200" dirty="0" smtClean="0"/>
              <a:t>②株式の利益：</a:t>
            </a:r>
            <a:r>
              <a:rPr lang="en-US" altLang="ja-JP" sz="2200" dirty="0" smtClean="0"/>
              <a:t>		</a:t>
            </a:r>
          </a:p>
          <a:p>
            <a:r>
              <a:rPr kumimoji="1" lang="ja-JP" altLang="en-US" sz="2200" dirty="0" smtClean="0"/>
              <a:t>③特許使用料：</a:t>
            </a:r>
            <a:r>
              <a:rPr kumimoji="1" lang="en-US" altLang="ja-JP" sz="2200" dirty="0" smtClean="0"/>
              <a:t>		</a:t>
            </a:r>
          </a:p>
          <a:p>
            <a:r>
              <a:rPr lang="ja-JP" altLang="en-US" sz="2200" dirty="0" smtClean="0"/>
              <a:t>④講演料：</a:t>
            </a:r>
            <a:r>
              <a:rPr lang="en-US" altLang="ja-JP" sz="2200" dirty="0" smtClean="0"/>
              <a:t>		</a:t>
            </a:r>
          </a:p>
          <a:p>
            <a:r>
              <a:rPr kumimoji="1" lang="ja-JP" altLang="en-US" sz="2200" dirty="0" smtClean="0"/>
              <a:t>⑤原稿料：</a:t>
            </a:r>
            <a:r>
              <a:rPr kumimoji="1" lang="en-US" altLang="ja-JP" sz="2200" dirty="0" smtClean="0"/>
              <a:t>		</a:t>
            </a:r>
          </a:p>
          <a:p>
            <a:r>
              <a:rPr lang="ja-JP" altLang="en-US" sz="2200" dirty="0" smtClean="0"/>
              <a:t>⑥研究費・助成金：</a:t>
            </a:r>
            <a:r>
              <a:rPr lang="en-US" altLang="ja-JP" sz="2200" dirty="0" smtClean="0"/>
              <a:t>	</a:t>
            </a:r>
          </a:p>
          <a:p>
            <a:r>
              <a:rPr kumimoji="1" lang="ja-JP" altLang="en-US" sz="2200" dirty="0" smtClean="0"/>
              <a:t>⑦奨学寄付金：</a:t>
            </a:r>
            <a:r>
              <a:rPr kumimoji="1" lang="en-US" altLang="ja-JP" sz="2200" dirty="0" smtClean="0"/>
              <a:t>		</a:t>
            </a:r>
          </a:p>
          <a:p>
            <a:r>
              <a:rPr lang="ja-JP" altLang="en-US" sz="2200" dirty="0" smtClean="0"/>
              <a:t>⑧研究員の受入：</a:t>
            </a:r>
            <a:r>
              <a:rPr lang="en-US" altLang="ja-JP" sz="2200" dirty="0" smtClean="0"/>
              <a:t>	</a:t>
            </a:r>
          </a:p>
          <a:p>
            <a:r>
              <a:rPr kumimoji="1" lang="ja-JP" altLang="en-US" sz="2200" dirty="0" smtClean="0"/>
              <a:t>⑨寄付講座所属：</a:t>
            </a:r>
            <a:r>
              <a:rPr kumimoji="1" lang="en-US" altLang="ja-JP" sz="2200" dirty="0" smtClean="0"/>
              <a:t>	</a:t>
            </a:r>
          </a:p>
          <a:p>
            <a:r>
              <a:rPr lang="ja-JP" altLang="en-US" sz="2200" dirty="0" smtClean="0"/>
              <a:t>⑩旅費・贈呈品等：</a:t>
            </a:r>
            <a:r>
              <a:rPr lang="en-US" altLang="ja-JP" sz="2200" dirty="0" smtClean="0"/>
              <a:t>	</a:t>
            </a:r>
            <a:endParaRPr kumimoji="1" lang="ja-JP" altLang="en-US" sz="2200" dirty="0"/>
          </a:p>
        </p:txBody>
      </p:sp>
      <p:sp>
        <p:nvSpPr>
          <p:cNvPr id="2" name="フッター プレースホルダー 1"/>
          <p:cNvSpPr>
            <a:spLocks noGrp="1"/>
          </p:cNvSpPr>
          <p:nvPr>
            <p:ph type="ftr" sz="quarter" idx="11"/>
          </p:nvPr>
        </p:nvSpPr>
        <p:spPr>
          <a:xfrm>
            <a:off x="2693859" y="6421957"/>
            <a:ext cx="3705482" cy="365125"/>
          </a:xfrm>
        </p:spPr>
        <p:txBody>
          <a:bodyPr/>
          <a:lstStyle/>
          <a:p>
            <a:r>
              <a:rPr kumimoji="1" lang="ja-JP" altLang="en-US" sz="1400" dirty="0" smtClean="0"/>
              <a:t>日本耳鼻咽喉科免疫</a:t>
            </a:r>
            <a:r>
              <a:rPr kumimoji="1" lang="ja-JP" altLang="en-US" sz="1400" dirty="0" smtClean="0"/>
              <a:t>アレルギー感染症学会</a:t>
            </a:r>
            <a:endParaRPr kumimoji="1" lang="ja-JP" altLang="en-US" sz="1400" dirty="0"/>
          </a:p>
        </p:txBody>
      </p:sp>
      <p:sp>
        <p:nvSpPr>
          <p:cNvPr id="6" name="正方形/長方形 5"/>
          <p:cNvSpPr/>
          <p:nvPr/>
        </p:nvSpPr>
        <p:spPr>
          <a:xfrm>
            <a:off x="4408550" y="2850901"/>
            <a:ext cx="4152126" cy="2309478"/>
          </a:xfrm>
          <a:prstGeom prst="rect">
            <a:avLst/>
          </a:prstGeom>
          <a:ln w="19050"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pPr>
              <a:lnSpc>
                <a:spcPct val="80000"/>
              </a:lnSpc>
            </a:pPr>
            <a:r>
              <a:rPr lang="ja-JP" altLang="en-US" sz="2000" b="1" dirty="0" smtClean="0">
                <a:solidFill>
                  <a:srgbClr val="FF0000"/>
                </a:solidFill>
                <a:latin typeface="Arial" panose="020B0604020202020204" pitchFamily="34" charset="0"/>
              </a:rPr>
              <a:t>発表者全員を対象として、左記の開示すべき内容が過去</a:t>
            </a:r>
            <a:r>
              <a:rPr lang="en-US" altLang="ja-JP" sz="2000" b="1" dirty="0" smtClean="0">
                <a:solidFill>
                  <a:srgbClr val="FF0000"/>
                </a:solidFill>
                <a:latin typeface="Arial" panose="020B0604020202020204" pitchFamily="34" charset="0"/>
              </a:rPr>
              <a:t>3</a:t>
            </a:r>
            <a:r>
              <a:rPr lang="ja-JP" altLang="en-US" sz="2000" b="1" dirty="0" smtClean="0">
                <a:solidFill>
                  <a:srgbClr val="FF0000"/>
                </a:solidFill>
                <a:latin typeface="Arial" panose="020B0604020202020204" pitchFamily="34" charset="0"/>
              </a:rPr>
              <a:t>年間に該当する項目のみを記載</a:t>
            </a:r>
          </a:p>
          <a:p>
            <a:pPr>
              <a:lnSpc>
                <a:spcPct val="80000"/>
              </a:lnSpc>
            </a:pPr>
            <a:endParaRPr lang="en-US" altLang="ja-JP" sz="2000" b="1" dirty="0" smtClean="0">
              <a:solidFill>
                <a:srgbClr val="FF0000"/>
              </a:solidFill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</a:pPr>
            <a:r>
              <a:rPr lang="en-US" altLang="ja-JP" sz="2000" b="1" dirty="0" smtClean="0">
                <a:solidFill>
                  <a:srgbClr val="FF0000"/>
                </a:solidFill>
                <a:latin typeface="Arial" panose="020B0604020202020204" pitchFamily="34" charset="0"/>
              </a:rPr>
              <a:t>【</a:t>
            </a:r>
            <a:r>
              <a:rPr lang="ja-JP" altLang="en-US" sz="2000" b="1" dirty="0" smtClean="0">
                <a:solidFill>
                  <a:srgbClr val="FF0000"/>
                </a:solidFill>
                <a:latin typeface="Arial" panose="020B0604020202020204" pitchFamily="34" charset="0"/>
              </a:rPr>
              <a:t>記載例</a:t>
            </a:r>
            <a:r>
              <a:rPr lang="en-US" altLang="ja-JP" sz="2000" b="1" dirty="0" smtClean="0">
                <a:solidFill>
                  <a:srgbClr val="FF0000"/>
                </a:solidFill>
                <a:latin typeface="Arial" panose="020B0604020202020204" pitchFamily="34" charset="0"/>
              </a:rPr>
              <a:t>】</a:t>
            </a:r>
            <a:endParaRPr lang="ja-JP" altLang="en-US" sz="2000" b="1" dirty="0" smtClean="0">
              <a:solidFill>
                <a:srgbClr val="FF0000"/>
              </a:solidFill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</a:pPr>
            <a:r>
              <a:rPr lang="ja-JP" altLang="en-US" sz="2000" b="1" dirty="0" smtClean="0">
                <a:solidFill>
                  <a:srgbClr val="FF0000"/>
                </a:solidFill>
                <a:latin typeface="Arial" panose="020B0604020202020204" pitchFamily="34" charset="0"/>
              </a:rPr>
              <a:t>発表者全員、過去</a:t>
            </a:r>
            <a:r>
              <a:rPr lang="en-US" altLang="ja-JP" sz="2000" b="1" dirty="0" smtClean="0">
                <a:solidFill>
                  <a:srgbClr val="FF0000"/>
                </a:solidFill>
                <a:latin typeface="Arial" panose="020B0604020202020204" pitchFamily="34" charset="0"/>
              </a:rPr>
              <a:t>3</a:t>
            </a:r>
            <a:r>
              <a:rPr lang="ja-JP" altLang="en-US" sz="2000" b="1" dirty="0" smtClean="0">
                <a:solidFill>
                  <a:srgbClr val="FF0000"/>
                </a:solidFill>
                <a:latin typeface="Arial" panose="020B0604020202020204" pitchFamily="34" charset="0"/>
              </a:rPr>
              <a:t>年間を一括して</a:t>
            </a:r>
            <a:endParaRPr lang="en-US" altLang="ja-JP" sz="2000" b="1" dirty="0" smtClean="0">
              <a:solidFill>
                <a:srgbClr val="FF0000"/>
              </a:solidFill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</a:pPr>
            <a:r>
              <a:rPr lang="ja-JP" altLang="en-US" sz="2000" b="1" dirty="0" smtClean="0">
                <a:solidFill>
                  <a:srgbClr val="FF0000"/>
                </a:solidFill>
                <a:latin typeface="Arial" panose="020B0604020202020204" pitchFamily="34" charset="0"/>
              </a:rPr>
              <a:t>講演料</a:t>
            </a:r>
            <a:r>
              <a:rPr lang="ja-JP" altLang="en-US" sz="2000" b="1" dirty="0">
                <a:solidFill>
                  <a:srgbClr val="FF0000"/>
                </a:solidFill>
                <a:latin typeface="Arial" panose="020B0604020202020204" pitchFamily="34" charset="0"/>
              </a:rPr>
              <a:t>：　</a:t>
            </a:r>
            <a:r>
              <a:rPr lang="ja-JP" altLang="en-US" sz="2000" b="1" dirty="0" smtClean="0">
                <a:solidFill>
                  <a:srgbClr val="FF0000"/>
                </a:solidFill>
                <a:latin typeface="Arial" panose="020B0604020202020204" pitchFamily="34" charset="0"/>
              </a:rPr>
              <a:t>＃＃製薬、＊＊製薬</a:t>
            </a:r>
            <a:endParaRPr lang="en-US" altLang="ja-JP" sz="2000" b="1" dirty="0" smtClean="0">
              <a:solidFill>
                <a:srgbClr val="FF0000"/>
              </a:solidFill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</a:pPr>
            <a:r>
              <a:rPr lang="ja-JP" altLang="en-US" sz="2000" b="1" dirty="0" smtClean="0">
                <a:solidFill>
                  <a:srgbClr val="FF0000"/>
                </a:solidFill>
                <a:latin typeface="Arial" panose="020B0604020202020204" pitchFamily="34" charset="0"/>
              </a:rPr>
              <a:t>原稿料：　</a:t>
            </a:r>
            <a:r>
              <a:rPr lang="en-US" altLang="ja-JP" sz="2000" b="1" dirty="0" smtClean="0">
                <a:solidFill>
                  <a:srgbClr val="FF0000"/>
                </a:solidFill>
                <a:latin typeface="Arial" panose="020B0604020202020204" pitchFamily="34" charset="0"/>
              </a:rPr>
              <a:t>※※</a:t>
            </a:r>
            <a:r>
              <a:rPr lang="ja-JP" altLang="en-US" sz="2000" b="1" dirty="0" smtClean="0">
                <a:solidFill>
                  <a:srgbClr val="FF0000"/>
                </a:solidFill>
                <a:latin typeface="Arial" panose="020B0604020202020204" pitchFamily="34" charset="0"/>
              </a:rPr>
              <a:t>製薬　　　  　　　　</a:t>
            </a:r>
            <a:endParaRPr lang="en-US" altLang="ja-JP" sz="2000" b="1" dirty="0" smtClean="0">
              <a:solidFill>
                <a:srgbClr val="FF0000"/>
              </a:solidFill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</a:pPr>
            <a:r>
              <a:rPr lang="ja-JP" altLang="en-US" sz="2000" b="1" dirty="0" smtClean="0">
                <a:solidFill>
                  <a:srgbClr val="FF0000"/>
                </a:solidFill>
                <a:latin typeface="Arial" panose="020B0604020202020204" pitchFamily="34" charset="0"/>
              </a:rPr>
              <a:t>奨学</a:t>
            </a:r>
            <a:r>
              <a:rPr lang="ja-JP" altLang="en-US" sz="2000" b="1" dirty="0">
                <a:solidFill>
                  <a:srgbClr val="FF0000"/>
                </a:solidFill>
                <a:latin typeface="Arial" panose="020B0604020202020204" pitchFamily="34" charset="0"/>
              </a:rPr>
              <a:t>寄付金：　</a:t>
            </a:r>
            <a:r>
              <a:rPr lang="ja-JP" altLang="en-US" sz="2000" b="1" dirty="0" smtClean="0">
                <a:solidFill>
                  <a:srgbClr val="FF0000"/>
                </a:solidFill>
                <a:latin typeface="Arial" panose="020B0604020202020204" pitchFamily="34" charset="0"/>
              </a:rPr>
              <a:t>％％製薬、＆＆製薬</a:t>
            </a:r>
            <a:r>
              <a:rPr lang="ja-JP" altLang="en-US" sz="2000" b="1" dirty="0">
                <a:solidFill>
                  <a:srgbClr val="FF0000"/>
                </a:solidFill>
                <a:latin typeface="Arial" panose="020B0604020202020204" pitchFamily="34" charset="0"/>
              </a:rPr>
              <a:t>　</a:t>
            </a:r>
            <a:endParaRPr lang="ja-JP" altLang="en-US" sz="2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76976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25</TotalTime>
  <Words>69</Words>
  <Application>Microsoft Office PowerPoint</Application>
  <PresentationFormat>画面に合わせる (4:3)</PresentationFormat>
  <Paragraphs>24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ＭＳ Ｐゴシック</vt:lpstr>
      <vt:lpstr>Arial</vt:lpstr>
      <vt:lpstr>Calibri</vt:lpstr>
      <vt:lpstr>Calibri Light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樋田 真里</dc:creator>
  <cp:lastModifiedBy>村田 英樹</cp:lastModifiedBy>
  <cp:revision>8</cp:revision>
  <dcterms:created xsi:type="dcterms:W3CDTF">2016-01-28T02:05:52Z</dcterms:created>
  <dcterms:modified xsi:type="dcterms:W3CDTF">2020-07-29T02:25:01Z</dcterms:modified>
</cp:coreProperties>
</file>