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59"/>
    <a:srgbClr val="2E2E2E"/>
    <a:srgbClr val="6BA28F"/>
    <a:srgbClr val="6CA28F"/>
    <a:srgbClr val="DC7C40"/>
    <a:srgbClr val="FEE7A4"/>
    <a:srgbClr val="E8C95D"/>
    <a:srgbClr val="FEE7A3"/>
    <a:srgbClr val="335B8E"/>
    <a:srgbClr val="B7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33"/>
    <p:restoredTop sz="94647"/>
  </p:normalViewPr>
  <p:slideViewPr>
    <p:cSldViewPr snapToGrid="0" snapToObjects="1" showGuides="1">
      <p:cViewPr>
        <p:scale>
          <a:sx n="172" d="100"/>
          <a:sy n="172" d="100"/>
        </p:scale>
        <p:origin x="144" y="-8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8B536-8566-1247-B7C8-1A0DE6F5E113}" type="datetimeFigureOut">
              <a:rPr kumimoji="1" lang="ja-JP" altLang="en-US" smtClean="0"/>
              <a:t>2020/12/6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BD818-956C-6444-9613-D71EAB729E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8329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BD818-956C-6444-9613-D71EAB729EB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1505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3084-2B4A-E643-8887-71B72184B1C8}" type="datetimeFigureOut">
              <a:rPr kumimoji="1" lang="ja-JP" altLang="en-US" smtClean="0"/>
              <a:t>2020/12/6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3928-BB29-5248-8B8B-3D51353D08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4890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3084-2B4A-E643-8887-71B72184B1C8}" type="datetimeFigureOut">
              <a:rPr kumimoji="1" lang="ja-JP" altLang="en-US" smtClean="0"/>
              <a:t>2020/12/6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3928-BB29-5248-8B8B-3D51353D08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1180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3084-2B4A-E643-8887-71B72184B1C8}" type="datetimeFigureOut">
              <a:rPr kumimoji="1" lang="ja-JP" altLang="en-US" smtClean="0"/>
              <a:t>2020/12/6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3928-BB29-5248-8B8B-3D51353D08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223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3084-2B4A-E643-8887-71B72184B1C8}" type="datetimeFigureOut">
              <a:rPr kumimoji="1" lang="ja-JP" altLang="en-US" smtClean="0"/>
              <a:t>2020/12/6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3928-BB29-5248-8B8B-3D51353D08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324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3084-2B4A-E643-8887-71B72184B1C8}" type="datetimeFigureOut">
              <a:rPr kumimoji="1" lang="ja-JP" altLang="en-US" smtClean="0"/>
              <a:t>2020/12/6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3928-BB29-5248-8B8B-3D51353D08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50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3084-2B4A-E643-8887-71B72184B1C8}" type="datetimeFigureOut">
              <a:rPr kumimoji="1" lang="ja-JP" altLang="en-US" smtClean="0"/>
              <a:t>2020/12/6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3928-BB29-5248-8B8B-3D51353D08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990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3084-2B4A-E643-8887-71B72184B1C8}" type="datetimeFigureOut">
              <a:rPr kumimoji="1" lang="ja-JP" altLang="en-US" smtClean="0"/>
              <a:t>2020/12/6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3928-BB29-5248-8B8B-3D51353D08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61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3084-2B4A-E643-8887-71B72184B1C8}" type="datetimeFigureOut">
              <a:rPr kumimoji="1" lang="ja-JP" altLang="en-US" smtClean="0"/>
              <a:t>2020/12/6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3928-BB29-5248-8B8B-3D51353D08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618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3084-2B4A-E643-8887-71B72184B1C8}" type="datetimeFigureOut">
              <a:rPr kumimoji="1" lang="ja-JP" altLang="en-US" smtClean="0"/>
              <a:t>2020/12/6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3928-BB29-5248-8B8B-3D51353D08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7436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3084-2B4A-E643-8887-71B72184B1C8}" type="datetimeFigureOut">
              <a:rPr kumimoji="1" lang="ja-JP" altLang="en-US" smtClean="0"/>
              <a:t>2020/12/6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3928-BB29-5248-8B8B-3D51353D08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6430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3084-2B4A-E643-8887-71B72184B1C8}" type="datetimeFigureOut">
              <a:rPr kumimoji="1" lang="ja-JP" altLang="en-US" smtClean="0"/>
              <a:t>2020/12/6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3928-BB29-5248-8B8B-3D51353D08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3610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F3084-2B4A-E643-8887-71B72184B1C8}" type="datetimeFigureOut">
              <a:rPr kumimoji="1" lang="ja-JP" altLang="en-US" smtClean="0"/>
              <a:t>2020/12/6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13928-BB29-5248-8B8B-3D51353D08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023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image" Target="../media/image3.jpe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B1109B1F-9F44-F243-AF2B-F094FA2BB1B6}"/>
              </a:ext>
            </a:extLst>
          </p:cNvPr>
          <p:cNvSpPr/>
          <p:nvPr/>
        </p:nvSpPr>
        <p:spPr>
          <a:xfrm>
            <a:off x="5753357" y="2834483"/>
            <a:ext cx="3285726" cy="1200330"/>
          </a:xfrm>
          <a:prstGeom prst="rect">
            <a:avLst/>
          </a:prstGeom>
          <a:solidFill>
            <a:srgbClr val="FEE7A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67E51FA-2757-464D-9B8E-953157AA42D9}"/>
              </a:ext>
            </a:extLst>
          </p:cNvPr>
          <p:cNvSpPr/>
          <p:nvPr/>
        </p:nvSpPr>
        <p:spPr>
          <a:xfrm>
            <a:off x="1560887" y="1271856"/>
            <a:ext cx="2913529" cy="2043804"/>
          </a:xfrm>
          <a:prstGeom prst="rect">
            <a:avLst/>
          </a:prstGeom>
          <a:solidFill>
            <a:srgbClr val="B7DBD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8" name="Picture 4" descr="電話を掛ける医師のイラスト（女性・笑顔）">
            <a:extLst>
              <a:ext uri="{FF2B5EF4-FFF2-40B4-BE49-F238E27FC236}">
                <a16:creationId xmlns:a16="http://schemas.microsoft.com/office/drawing/2014/main" id="{926B9A77-EC61-A545-B472-C570F6BA9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64" y="4566609"/>
            <a:ext cx="1474123" cy="184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タブレットのイラスト（ブランク）">
            <a:extLst>
              <a:ext uri="{FF2B5EF4-FFF2-40B4-BE49-F238E27FC236}">
                <a16:creationId xmlns:a16="http://schemas.microsoft.com/office/drawing/2014/main" id="{694934D2-77AD-854F-BB8E-3CEA85272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927" y="1271856"/>
            <a:ext cx="974379" cy="139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角丸四角形 7">
            <a:extLst>
              <a:ext uri="{FF2B5EF4-FFF2-40B4-BE49-F238E27FC236}">
                <a16:creationId xmlns:a16="http://schemas.microsoft.com/office/drawing/2014/main" id="{7C480339-33FF-A64B-BDB9-870F2D4F8318}"/>
              </a:ext>
            </a:extLst>
          </p:cNvPr>
          <p:cNvSpPr/>
          <p:nvPr/>
        </p:nvSpPr>
        <p:spPr>
          <a:xfrm>
            <a:off x="460816" y="1387443"/>
            <a:ext cx="870597" cy="1160795"/>
          </a:xfrm>
          <a:prstGeom prst="roundRect">
            <a:avLst>
              <a:gd name="adj" fmla="val 5346"/>
            </a:avLst>
          </a:prstGeom>
          <a:solidFill>
            <a:srgbClr val="242425"/>
          </a:solidFill>
          <a:ln>
            <a:solidFill>
              <a:srgbClr val="242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D0CD716-A67F-1D41-839E-F1600FD4F2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624" y="1539590"/>
            <a:ext cx="782983" cy="856502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B9E5899-3489-B545-B5CF-62A6F2E0EF30}"/>
              </a:ext>
            </a:extLst>
          </p:cNvPr>
          <p:cNvSpPr txBox="1"/>
          <p:nvPr/>
        </p:nvSpPr>
        <p:spPr>
          <a:xfrm>
            <a:off x="298474" y="785980"/>
            <a:ext cx="4175942" cy="369332"/>
          </a:xfrm>
          <a:prstGeom prst="rect">
            <a:avLst/>
          </a:prstGeom>
          <a:solidFill>
            <a:srgbClr val="B7DBDB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スタッフ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9001016-5436-AD45-A430-91EB020117F8}"/>
              </a:ext>
            </a:extLst>
          </p:cNvPr>
          <p:cNvSpPr txBox="1"/>
          <p:nvPr/>
        </p:nvSpPr>
        <p:spPr>
          <a:xfrm>
            <a:off x="4764043" y="798863"/>
            <a:ext cx="4270475" cy="369332"/>
          </a:xfrm>
          <a:prstGeom prst="rect">
            <a:avLst/>
          </a:prstGeom>
          <a:solidFill>
            <a:srgbClr val="FEE7A3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家族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8BF1DA3F-267C-3949-92B4-BE25EACB164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00" b="89838" l="7440" r="89881">
                        <a14:foregroundMark x1="7738" y1="49192" x2="7738" y2="49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3179" y="1270024"/>
            <a:ext cx="550289" cy="70845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67A1650-0FCB-FF4C-A4AE-D8170B815BD9}"/>
              </a:ext>
            </a:extLst>
          </p:cNvPr>
          <p:cNvSpPr txBox="1"/>
          <p:nvPr/>
        </p:nvSpPr>
        <p:spPr>
          <a:xfrm>
            <a:off x="2183468" y="140070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をクリック</a:t>
            </a:r>
            <a:endParaRPr kumimoji="1" lang="en-US" altLang="ja-JP" dirty="0"/>
          </a:p>
        </p:txBody>
      </p:sp>
      <p:pic>
        <p:nvPicPr>
          <p:cNvPr id="1038" name="Picture 14" descr="メモ帳のイラスト（文房具）">
            <a:extLst>
              <a:ext uri="{FF2B5EF4-FFF2-40B4-BE49-F238E27FC236}">
                <a16:creationId xmlns:a16="http://schemas.microsoft.com/office/drawing/2014/main" id="{F9595570-14B7-724B-96CD-E80BC4237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7326" y="1253753"/>
            <a:ext cx="1061466" cy="117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F1772CD-DCA0-444F-B772-5CBCCFCE4C9C}"/>
              </a:ext>
            </a:extLst>
          </p:cNvPr>
          <p:cNvSpPr txBox="1"/>
          <p:nvPr/>
        </p:nvSpPr>
        <p:spPr>
          <a:xfrm>
            <a:off x="298474" y="165166"/>
            <a:ext cx="6796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latin typeface="Meiryo" panose="020B0604030504040204" pitchFamily="34" charset="-128"/>
                <a:ea typeface="Meiryo" panose="020B0604030504040204" pitchFamily="34" charset="-128"/>
              </a:rPr>
              <a:t>Zoom</a:t>
            </a:r>
            <a:r>
              <a:rPr kumimoji="1" lang="ja-JP" altLang="en-US" sz="3200">
                <a:latin typeface="Meiryo" panose="020B0604030504040204" pitchFamily="34" charset="-128"/>
                <a:ea typeface="Meiryo" panose="020B0604030504040204" pitchFamily="34" charset="-128"/>
              </a:rPr>
              <a:t>を利用したオンライン面会案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45B57F6-AF3F-6747-AB5C-6AB8AA41FAE8}"/>
              </a:ext>
            </a:extLst>
          </p:cNvPr>
          <p:cNvSpPr txBox="1"/>
          <p:nvPr/>
        </p:nvSpPr>
        <p:spPr>
          <a:xfrm>
            <a:off x="1633179" y="1844983"/>
            <a:ext cx="27238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・「◯◯様</a:t>
            </a:r>
            <a:r>
              <a:rPr kumimoji="1" lang="en-US" altLang="ja-JP" dirty="0"/>
              <a:t> </a:t>
            </a:r>
            <a:r>
              <a:rPr kumimoji="1" lang="ja-JP" altLang="en-US"/>
              <a:t>面会」</a:t>
            </a:r>
            <a:endParaRPr kumimoji="1" lang="en-US" altLang="ja-JP" dirty="0"/>
          </a:p>
          <a:p>
            <a:r>
              <a:rPr kumimoji="1" lang="ja-JP" altLang="en-US"/>
              <a:t>・予定日程を設定（仮）</a:t>
            </a:r>
            <a:endParaRPr kumimoji="1" lang="en-US" altLang="ja-JP" dirty="0"/>
          </a:p>
          <a:p>
            <a:r>
              <a:rPr kumimoji="1" lang="ja-JP" altLang="en-US"/>
              <a:t>・パスコードをクリック</a:t>
            </a:r>
            <a:endParaRPr kumimoji="1" lang="en-US" altLang="ja-JP" dirty="0"/>
          </a:p>
          <a:p>
            <a:r>
              <a:rPr kumimoji="1" lang="ja-JP" altLang="en-US"/>
              <a:t>　→</a:t>
            </a:r>
            <a:r>
              <a:rPr kumimoji="1" lang="en-US" altLang="ja-JP" dirty="0"/>
              <a:t> </a:t>
            </a:r>
            <a:r>
              <a:rPr kumimoji="1" lang="ja-JP" altLang="en-US"/>
              <a:t>数字</a:t>
            </a:r>
            <a:r>
              <a:rPr kumimoji="1" lang="en-US" altLang="ja-JP" dirty="0"/>
              <a:t>4</a:t>
            </a:r>
            <a:r>
              <a:rPr kumimoji="1" lang="ja-JP" altLang="en-US"/>
              <a:t>桁などにする</a:t>
            </a:r>
            <a:endParaRPr kumimoji="1" lang="en-US" altLang="ja-JP" dirty="0"/>
          </a:p>
          <a:p>
            <a:r>
              <a:rPr kumimoji="1" lang="ja-JP" altLang="en-US"/>
              <a:t>　　</a:t>
            </a:r>
            <a:r>
              <a:rPr kumimoji="1" lang="en-US" altLang="ja-JP" dirty="0"/>
              <a:t> </a:t>
            </a:r>
            <a:r>
              <a:rPr kumimoji="1" lang="ja-JP" altLang="en-US"/>
              <a:t>（例：「</a:t>
            </a:r>
            <a:r>
              <a:rPr kumimoji="1" lang="en-US" altLang="ja-JP" dirty="0"/>
              <a:t>1234</a:t>
            </a:r>
            <a:r>
              <a:rPr kumimoji="1" lang="ja-JP" altLang="en-US"/>
              <a:t>」）</a:t>
            </a:r>
            <a:endParaRPr kumimoji="1" lang="en-US" altLang="ja-JP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BDE535E0-94C9-DB4D-B3B9-10D34EC2F3F3}"/>
              </a:ext>
            </a:extLst>
          </p:cNvPr>
          <p:cNvSpPr/>
          <p:nvPr/>
        </p:nvSpPr>
        <p:spPr>
          <a:xfrm>
            <a:off x="1521730" y="4693427"/>
            <a:ext cx="2913529" cy="1556581"/>
          </a:xfrm>
          <a:prstGeom prst="rect">
            <a:avLst/>
          </a:prstGeom>
          <a:solidFill>
            <a:srgbClr val="B7DBD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2591A4E-41D0-3347-8E65-06D1260CB986}"/>
              </a:ext>
            </a:extLst>
          </p:cNvPr>
          <p:cNvSpPr txBox="1"/>
          <p:nvPr/>
        </p:nvSpPr>
        <p:spPr>
          <a:xfrm>
            <a:off x="1567008" y="4760147"/>
            <a:ext cx="20537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家族に電話して</a:t>
            </a:r>
            <a:endParaRPr kumimoji="1" lang="en-US" altLang="ja-JP" dirty="0"/>
          </a:p>
          <a:p>
            <a:r>
              <a:rPr kumimoji="1" lang="ja-JP" altLang="en-US"/>
              <a:t>・予定日時の調整</a:t>
            </a:r>
            <a:endParaRPr kumimoji="1" lang="en-US" altLang="ja-JP" dirty="0"/>
          </a:p>
          <a:p>
            <a:r>
              <a:rPr kumimoji="1" lang="ja-JP" altLang="en-US"/>
              <a:t>・ミーティング</a:t>
            </a:r>
            <a:r>
              <a:rPr kumimoji="1" lang="en-US" altLang="ja-JP" dirty="0"/>
              <a:t> ID</a:t>
            </a:r>
          </a:p>
          <a:p>
            <a:r>
              <a:rPr kumimoji="1" lang="ja-JP" altLang="en-US"/>
              <a:t>・パスコード</a:t>
            </a:r>
            <a:endParaRPr kumimoji="1" lang="en-US" altLang="ja-JP" dirty="0"/>
          </a:p>
          <a:p>
            <a:r>
              <a:rPr kumimoji="1" lang="ja-JP" altLang="en-US"/>
              <a:t>を伝える</a:t>
            </a:r>
            <a:endParaRPr kumimoji="1" lang="en-US" altLang="ja-JP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0EDB47D-848C-B04A-B414-91935F93C8D7}"/>
              </a:ext>
            </a:extLst>
          </p:cNvPr>
          <p:cNvSpPr txBox="1"/>
          <p:nvPr/>
        </p:nvSpPr>
        <p:spPr>
          <a:xfrm>
            <a:off x="1255670" y="6316728"/>
            <a:ext cx="34316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/>
              <a:t>※</a:t>
            </a:r>
            <a:r>
              <a:rPr kumimoji="1" lang="ja-JP" altLang="en-US" sz="1050"/>
              <a:t>開始時間に変更があれば「編集」で日程を変更する</a:t>
            </a:r>
            <a:endParaRPr kumimoji="1" lang="en-US" altLang="ja-JP" sz="1050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C7D4BA84-93DF-014E-B5B5-5D28EBF50FC5}"/>
              </a:ext>
            </a:extLst>
          </p:cNvPr>
          <p:cNvSpPr/>
          <p:nvPr/>
        </p:nvSpPr>
        <p:spPr>
          <a:xfrm>
            <a:off x="5748792" y="1270025"/>
            <a:ext cx="3285726" cy="1261576"/>
          </a:xfrm>
          <a:prstGeom prst="rect">
            <a:avLst/>
          </a:prstGeom>
          <a:solidFill>
            <a:srgbClr val="FEE7A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439D534-1677-394E-AACB-05FF58420803}"/>
              </a:ext>
            </a:extLst>
          </p:cNvPr>
          <p:cNvSpPr txBox="1"/>
          <p:nvPr/>
        </p:nvSpPr>
        <p:spPr>
          <a:xfrm>
            <a:off x="5748792" y="1338759"/>
            <a:ext cx="3472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・予定日時</a:t>
            </a:r>
            <a:endParaRPr kumimoji="1" lang="en-US" altLang="ja-JP" dirty="0"/>
          </a:p>
          <a:p>
            <a:r>
              <a:rPr kumimoji="1" lang="ja-JP" altLang="en-US"/>
              <a:t>・ミーティング</a:t>
            </a:r>
            <a:r>
              <a:rPr kumimoji="1" lang="en-US" altLang="ja-JP" dirty="0"/>
              <a:t> ID</a:t>
            </a:r>
            <a:r>
              <a:rPr kumimoji="1" lang="ja-JP" altLang="en-US"/>
              <a:t>（数字</a:t>
            </a:r>
            <a:r>
              <a:rPr kumimoji="1" lang="en-US" altLang="ja-JP" dirty="0"/>
              <a:t>11</a:t>
            </a:r>
            <a:r>
              <a:rPr kumimoji="1" lang="ja-JP" altLang="en-US"/>
              <a:t>桁）</a:t>
            </a:r>
            <a:endParaRPr kumimoji="1" lang="en-US" altLang="ja-JP" dirty="0"/>
          </a:p>
          <a:p>
            <a:r>
              <a:rPr kumimoji="1" lang="ja-JP" altLang="en-US"/>
              <a:t>・パスコード（数字</a:t>
            </a:r>
            <a:r>
              <a:rPr kumimoji="1" lang="en-US" altLang="ja-JP" dirty="0"/>
              <a:t>4</a:t>
            </a:r>
            <a:r>
              <a:rPr kumimoji="1" lang="ja-JP" altLang="en-US"/>
              <a:t>桁）</a:t>
            </a:r>
            <a:endParaRPr kumimoji="1" lang="en-US" altLang="ja-JP" dirty="0"/>
          </a:p>
          <a:p>
            <a:r>
              <a:rPr kumimoji="1" lang="ja-JP" altLang="en-US"/>
              <a:t>をメモしておく</a:t>
            </a:r>
            <a:endParaRPr kumimoji="1" lang="en-US" altLang="ja-JP" dirty="0"/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297E9D60-B0D0-E845-9060-F0E2C885DE93}"/>
              </a:ext>
            </a:extLst>
          </p:cNvPr>
          <p:cNvGrpSpPr/>
          <p:nvPr/>
        </p:nvGrpSpPr>
        <p:grpSpPr>
          <a:xfrm>
            <a:off x="4751068" y="2758659"/>
            <a:ext cx="948747" cy="1426687"/>
            <a:chOff x="5247596" y="2677285"/>
            <a:chExt cx="948747" cy="1426687"/>
          </a:xfrm>
        </p:grpSpPr>
        <p:pic>
          <p:nvPicPr>
            <p:cNvPr id="1032" name="Picture 8" descr="スマートフォンのイラスト">
              <a:extLst>
                <a:ext uri="{FF2B5EF4-FFF2-40B4-BE49-F238E27FC236}">
                  <a16:creationId xmlns:a16="http://schemas.microsoft.com/office/drawing/2014/main" id="{B5F376EC-873F-A240-BF68-F4BED3468D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427076">
              <a:off x="5247596" y="2677285"/>
              <a:ext cx="948747" cy="1426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角丸四角形 35">
              <a:extLst>
                <a:ext uri="{FF2B5EF4-FFF2-40B4-BE49-F238E27FC236}">
                  <a16:creationId xmlns:a16="http://schemas.microsoft.com/office/drawing/2014/main" id="{634CBAB9-8660-6F4A-9C43-CDC68440A7E7}"/>
                </a:ext>
              </a:extLst>
            </p:cNvPr>
            <p:cNvSpPr/>
            <p:nvPr/>
          </p:nvSpPr>
          <p:spPr>
            <a:xfrm>
              <a:off x="5396303" y="2812937"/>
              <a:ext cx="616018" cy="978536"/>
            </a:xfrm>
            <a:prstGeom prst="roundRect">
              <a:avLst>
                <a:gd name="adj" fmla="val 5346"/>
              </a:avLst>
            </a:prstGeom>
            <a:solidFill>
              <a:schemeClr val="bg1"/>
            </a:solidFill>
            <a:ln>
              <a:solidFill>
                <a:srgbClr val="2424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40" name="Picture 16" descr="ZOOMのアイコン、プロフィールの詳細と設定方法を詳しく解説！ | App Story">
              <a:extLst>
                <a:ext uri="{FF2B5EF4-FFF2-40B4-BE49-F238E27FC236}">
                  <a16:creationId xmlns:a16="http://schemas.microsoft.com/office/drawing/2014/main" id="{186D9BE4-7CE8-D24B-8B0C-3EBCF0CE4C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4635" y="3043430"/>
              <a:ext cx="527050" cy="516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三角形 38">
            <a:extLst>
              <a:ext uri="{FF2B5EF4-FFF2-40B4-BE49-F238E27FC236}">
                <a16:creationId xmlns:a16="http://schemas.microsoft.com/office/drawing/2014/main" id="{7A056C27-1D65-5D48-AD57-5D02BCCC2138}"/>
              </a:ext>
            </a:extLst>
          </p:cNvPr>
          <p:cNvSpPr/>
          <p:nvPr/>
        </p:nvSpPr>
        <p:spPr>
          <a:xfrm rot="10800000">
            <a:off x="6869979" y="2687981"/>
            <a:ext cx="987780" cy="332510"/>
          </a:xfrm>
          <a:prstGeom prst="triangle">
            <a:avLst/>
          </a:prstGeom>
          <a:solidFill>
            <a:srgbClr val="DC7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A6C6A839-CB82-AE4D-B270-705AF9F380DF}"/>
              </a:ext>
            </a:extLst>
          </p:cNvPr>
          <p:cNvSpPr/>
          <p:nvPr/>
        </p:nvSpPr>
        <p:spPr>
          <a:xfrm>
            <a:off x="1518347" y="3734370"/>
            <a:ext cx="2913529" cy="663643"/>
          </a:xfrm>
          <a:prstGeom prst="rect">
            <a:avLst/>
          </a:prstGeom>
          <a:solidFill>
            <a:srgbClr val="B7DBD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4868CD6D-6816-CA4E-90A5-C28F8A6A5E2E}"/>
              </a:ext>
            </a:extLst>
          </p:cNvPr>
          <p:cNvSpPr txBox="1"/>
          <p:nvPr/>
        </p:nvSpPr>
        <p:spPr>
          <a:xfrm>
            <a:off x="1626145" y="3779219"/>
            <a:ext cx="2554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　　　から</a:t>
            </a:r>
            <a:endParaRPr kumimoji="1" lang="en-US" altLang="ja-JP" dirty="0"/>
          </a:p>
          <a:p>
            <a:r>
              <a:rPr kumimoji="1" lang="ja-JP" altLang="en-US"/>
              <a:t>ミーティング</a:t>
            </a:r>
            <a:r>
              <a:rPr kumimoji="1" lang="en-US" altLang="ja-JP" dirty="0"/>
              <a:t>ID </a:t>
            </a:r>
            <a:r>
              <a:rPr kumimoji="1" lang="ja-JP" altLang="en-US"/>
              <a:t>の確認</a:t>
            </a:r>
            <a:endParaRPr kumimoji="1" lang="en-US" altLang="ja-JP" dirty="0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D8BCD44E-52F7-484F-80C9-4E4192EFBE9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8689" y="3475873"/>
            <a:ext cx="847925" cy="596819"/>
          </a:xfrm>
          <a:prstGeom prst="rect">
            <a:avLst/>
          </a:prstGeom>
        </p:spPr>
      </p:pic>
      <p:sp>
        <p:nvSpPr>
          <p:cNvPr id="47" name="三角形 46">
            <a:extLst>
              <a:ext uri="{FF2B5EF4-FFF2-40B4-BE49-F238E27FC236}">
                <a16:creationId xmlns:a16="http://schemas.microsoft.com/office/drawing/2014/main" id="{C28E9C3F-2C51-F14B-ABC2-665437C9CB7E}"/>
              </a:ext>
            </a:extLst>
          </p:cNvPr>
          <p:cNvSpPr/>
          <p:nvPr/>
        </p:nvSpPr>
        <p:spPr>
          <a:xfrm rot="10800000">
            <a:off x="2483969" y="4468024"/>
            <a:ext cx="987780" cy="332510"/>
          </a:xfrm>
          <a:prstGeom prst="triangle">
            <a:avLst/>
          </a:prstGeom>
          <a:solidFill>
            <a:srgbClr val="6CA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三角形 14">
            <a:extLst>
              <a:ext uri="{FF2B5EF4-FFF2-40B4-BE49-F238E27FC236}">
                <a16:creationId xmlns:a16="http://schemas.microsoft.com/office/drawing/2014/main" id="{4E8A6AE2-3146-CD40-8F47-C659DEE9E289}"/>
              </a:ext>
            </a:extLst>
          </p:cNvPr>
          <p:cNvSpPr/>
          <p:nvPr/>
        </p:nvSpPr>
        <p:spPr>
          <a:xfrm rot="10800000">
            <a:off x="2523839" y="3542341"/>
            <a:ext cx="987780" cy="332510"/>
          </a:xfrm>
          <a:prstGeom prst="triangle">
            <a:avLst/>
          </a:prstGeom>
          <a:solidFill>
            <a:srgbClr val="6CA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7382ECC7-38C1-484F-8FD6-605514E52B02}"/>
              </a:ext>
            </a:extLst>
          </p:cNvPr>
          <p:cNvSpPr txBox="1"/>
          <p:nvPr/>
        </p:nvSpPr>
        <p:spPr>
          <a:xfrm>
            <a:off x="5778060" y="3020491"/>
            <a:ext cx="3472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予定日時までに</a:t>
            </a:r>
            <a:r>
              <a:rPr kumimoji="1" lang="en-US" altLang="ja-JP" dirty="0"/>
              <a:t>Zoom</a:t>
            </a:r>
            <a:r>
              <a:rPr kumimoji="1" lang="ja-JP" altLang="en-US"/>
              <a:t>を</a:t>
            </a:r>
            <a:endParaRPr kumimoji="1" lang="en-US" altLang="ja-JP" dirty="0"/>
          </a:p>
          <a:p>
            <a:r>
              <a:rPr kumimoji="1" lang="ja-JP" altLang="en-US"/>
              <a:t>ダウンロードしておく</a:t>
            </a:r>
            <a:endParaRPr kumimoji="1" lang="en-US" altLang="ja-JP" dirty="0"/>
          </a:p>
          <a:p>
            <a:r>
              <a:rPr kumimoji="1" lang="ja-JP" altLang="en-US"/>
              <a:t>（アカウント登録不要）</a:t>
            </a:r>
            <a:endParaRPr kumimoji="1" lang="en-US" altLang="ja-JP" dirty="0"/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D2F86540-B689-144D-8370-17368644CA2D}"/>
              </a:ext>
            </a:extLst>
          </p:cNvPr>
          <p:cNvSpPr/>
          <p:nvPr/>
        </p:nvSpPr>
        <p:spPr>
          <a:xfrm>
            <a:off x="6949003" y="4456950"/>
            <a:ext cx="2107073" cy="747052"/>
          </a:xfrm>
          <a:prstGeom prst="rect">
            <a:avLst/>
          </a:prstGeom>
          <a:solidFill>
            <a:srgbClr val="FEE7A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三角形 50">
            <a:extLst>
              <a:ext uri="{FF2B5EF4-FFF2-40B4-BE49-F238E27FC236}">
                <a16:creationId xmlns:a16="http://schemas.microsoft.com/office/drawing/2014/main" id="{6C8F3594-FFE2-7F4A-8745-46B0DAE00699}"/>
              </a:ext>
            </a:extLst>
          </p:cNvPr>
          <p:cNvSpPr/>
          <p:nvPr/>
        </p:nvSpPr>
        <p:spPr>
          <a:xfrm rot="10800000">
            <a:off x="6894682" y="4092714"/>
            <a:ext cx="987780" cy="332510"/>
          </a:xfrm>
          <a:prstGeom prst="triangle">
            <a:avLst/>
          </a:prstGeom>
          <a:solidFill>
            <a:srgbClr val="DC7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オンライン面会をする入院患者のイラスト（女性）">
            <a:extLst>
              <a:ext uri="{FF2B5EF4-FFF2-40B4-BE49-F238E27FC236}">
                <a16:creationId xmlns:a16="http://schemas.microsoft.com/office/drawing/2014/main" id="{5B651862-8148-374A-83AD-3597DE9BE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3982" y="5125161"/>
            <a:ext cx="1956334" cy="175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1D28DC05-7289-3A4D-A487-645DE5355B7B}"/>
              </a:ext>
            </a:extLst>
          </p:cNvPr>
          <p:cNvSpPr/>
          <p:nvPr/>
        </p:nvSpPr>
        <p:spPr>
          <a:xfrm>
            <a:off x="4652597" y="4221406"/>
            <a:ext cx="2204382" cy="982596"/>
          </a:xfrm>
          <a:prstGeom prst="rect">
            <a:avLst/>
          </a:prstGeom>
          <a:solidFill>
            <a:srgbClr val="B7DBD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26ECCB70-37F0-094F-B533-59F8892F2F47}"/>
              </a:ext>
            </a:extLst>
          </p:cNvPr>
          <p:cNvSpPr txBox="1"/>
          <p:nvPr/>
        </p:nvSpPr>
        <p:spPr>
          <a:xfrm>
            <a:off x="4617624" y="4248631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ミーティング参加</a:t>
            </a:r>
            <a:endParaRPr kumimoji="1" lang="en-US" altLang="ja-JP" dirty="0"/>
          </a:p>
          <a:p>
            <a:r>
              <a:rPr kumimoji="1" lang="ja-JP" altLang="en-US"/>
              <a:t>　　　承認</a:t>
            </a:r>
            <a:endParaRPr kumimoji="1" lang="en-US" altLang="ja-JP" dirty="0"/>
          </a:p>
          <a:p>
            <a:r>
              <a:rPr kumimoji="1" lang="ja-JP" altLang="en-US"/>
              <a:t>マイク、ビデオ確認</a:t>
            </a:r>
            <a:endParaRPr kumimoji="1" lang="en-US" altLang="ja-JP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779C1BF6-C4AF-E94C-AB0C-439EA76645DC}"/>
              </a:ext>
            </a:extLst>
          </p:cNvPr>
          <p:cNvSpPr txBox="1"/>
          <p:nvPr/>
        </p:nvSpPr>
        <p:spPr>
          <a:xfrm>
            <a:off x="6915221" y="4504938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ミーティング参加</a:t>
            </a:r>
            <a:endParaRPr kumimoji="1" lang="en-US" altLang="ja-JP" dirty="0"/>
          </a:p>
          <a:p>
            <a:r>
              <a:rPr kumimoji="1" lang="ja-JP" altLang="en-US"/>
              <a:t>マイク、ビデオ確認</a:t>
            </a:r>
            <a:endParaRPr kumimoji="1" lang="en-US" altLang="ja-JP" dirty="0"/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B234EDAE-2F0E-224D-BC9E-59EC4EB1A73E}"/>
              </a:ext>
            </a:extLst>
          </p:cNvPr>
          <p:cNvCxnSpPr>
            <a:cxnSpLocks/>
          </p:cNvCxnSpPr>
          <p:nvPr/>
        </p:nvCxnSpPr>
        <p:spPr>
          <a:xfrm>
            <a:off x="5937134" y="4683702"/>
            <a:ext cx="1063468" cy="0"/>
          </a:xfrm>
          <a:prstGeom prst="straightConnector1">
            <a:avLst/>
          </a:prstGeom>
          <a:ln w="76200">
            <a:solidFill>
              <a:srgbClr val="6BA2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792651D2-5ACC-D44C-BF51-9C9BE4057943}"/>
              </a:ext>
            </a:extLst>
          </p:cNvPr>
          <p:cNvSpPr txBox="1"/>
          <p:nvPr/>
        </p:nvSpPr>
        <p:spPr>
          <a:xfrm>
            <a:off x="7857759" y="407175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予定日</a:t>
            </a:r>
          </a:p>
        </p:txBody>
      </p:sp>
      <p:sp>
        <p:nvSpPr>
          <p:cNvPr id="42" name="屈折矢印 41">
            <a:extLst>
              <a:ext uri="{FF2B5EF4-FFF2-40B4-BE49-F238E27FC236}">
                <a16:creationId xmlns:a16="http://schemas.microsoft.com/office/drawing/2014/main" id="{3A32AC77-4457-4841-A57A-3204F186C05B}"/>
              </a:ext>
            </a:extLst>
          </p:cNvPr>
          <p:cNvSpPr/>
          <p:nvPr/>
        </p:nvSpPr>
        <p:spPr>
          <a:xfrm rot="5400000">
            <a:off x="4926187" y="5206053"/>
            <a:ext cx="764931" cy="751197"/>
          </a:xfrm>
          <a:prstGeom prst="bentUpArrow">
            <a:avLst/>
          </a:prstGeom>
          <a:solidFill>
            <a:srgbClr val="6BA28F"/>
          </a:solidFill>
          <a:ln>
            <a:solidFill>
              <a:srgbClr val="6BA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FFA70198-CECA-D44A-8CDC-7686F7DF2A5A}"/>
              </a:ext>
            </a:extLst>
          </p:cNvPr>
          <p:cNvSpPr txBox="1"/>
          <p:nvPr/>
        </p:nvSpPr>
        <p:spPr>
          <a:xfrm>
            <a:off x="4764043" y="5947598"/>
            <a:ext cx="13628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タブレット</a:t>
            </a:r>
            <a:endParaRPr kumimoji="1" lang="en-US" altLang="ja-JP" dirty="0"/>
          </a:p>
          <a:p>
            <a:r>
              <a:rPr kumimoji="1" lang="ja-JP" altLang="en-US"/>
              <a:t>貸し出し</a:t>
            </a:r>
            <a:endParaRPr kumimoji="1" lang="en-US" altLang="ja-JP" dirty="0"/>
          </a:p>
          <a:p>
            <a:r>
              <a:rPr kumimoji="1" lang="en-US" altLang="ja-JP" dirty="0"/>
              <a:t>or </a:t>
            </a:r>
            <a:r>
              <a:rPr kumimoji="1" lang="ja-JP" altLang="en-US"/>
              <a:t>介助</a:t>
            </a:r>
          </a:p>
        </p:txBody>
      </p:sp>
    </p:spTree>
    <p:extLst>
      <p:ext uri="{BB962C8B-B14F-4D97-AF65-F5344CB8AC3E}">
        <p14:creationId xmlns:p14="http://schemas.microsoft.com/office/powerpoint/2010/main" val="528611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C9D4F078-16B1-F548-8EE3-4C5A1DD955F8}"/>
              </a:ext>
            </a:extLst>
          </p:cNvPr>
          <p:cNvSpPr/>
          <p:nvPr/>
        </p:nvSpPr>
        <p:spPr>
          <a:xfrm>
            <a:off x="5570482" y="1684178"/>
            <a:ext cx="3007555" cy="947692"/>
          </a:xfrm>
          <a:prstGeom prst="rect">
            <a:avLst/>
          </a:prstGeom>
          <a:solidFill>
            <a:srgbClr val="B7DBD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0040122E-C15B-9547-A9C6-EEBE3FD5B8BA}"/>
              </a:ext>
            </a:extLst>
          </p:cNvPr>
          <p:cNvSpPr/>
          <p:nvPr/>
        </p:nvSpPr>
        <p:spPr>
          <a:xfrm>
            <a:off x="5570482" y="789142"/>
            <a:ext cx="3007555" cy="735467"/>
          </a:xfrm>
          <a:prstGeom prst="rect">
            <a:avLst/>
          </a:prstGeom>
          <a:solidFill>
            <a:srgbClr val="B7DBD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E7E0928-0C05-4C45-8C48-C06B3BDCCE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67"/>
          <a:stretch/>
        </p:blipFill>
        <p:spPr>
          <a:xfrm>
            <a:off x="298474" y="912328"/>
            <a:ext cx="1828946" cy="373370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62D6DA4-C0FA-C644-B21B-5B82628D7962}"/>
              </a:ext>
            </a:extLst>
          </p:cNvPr>
          <p:cNvSpPr txBox="1"/>
          <p:nvPr/>
        </p:nvSpPr>
        <p:spPr>
          <a:xfrm>
            <a:off x="298474" y="165166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>
                <a:latin typeface="Meiryo" panose="020B0604030504040204" pitchFamily="34" charset="-128"/>
                <a:ea typeface="Meiryo" panose="020B0604030504040204" pitchFamily="34" charset="-128"/>
              </a:rPr>
              <a:t>ミーティングの作成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5E1FB5E-A3E0-A548-9DEA-B4BBF2949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074" y="789142"/>
            <a:ext cx="2324100" cy="5803900"/>
          </a:xfrm>
          <a:prstGeom prst="rect">
            <a:avLst/>
          </a:prstGeom>
        </p:spPr>
      </p:pic>
      <p:sp>
        <p:nvSpPr>
          <p:cNvPr id="18" name="円/楕円 17">
            <a:extLst>
              <a:ext uri="{FF2B5EF4-FFF2-40B4-BE49-F238E27FC236}">
                <a16:creationId xmlns:a16="http://schemas.microsoft.com/office/drawing/2014/main" id="{3C82FCDA-F13B-2045-B22B-E52AF38957D2}"/>
              </a:ext>
            </a:extLst>
          </p:cNvPr>
          <p:cNvSpPr/>
          <p:nvPr/>
        </p:nvSpPr>
        <p:spPr>
          <a:xfrm>
            <a:off x="1112108" y="1074227"/>
            <a:ext cx="634313" cy="634313"/>
          </a:xfrm>
          <a:prstGeom prst="ellipse">
            <a:avLst/>
          </a:prstGeom>
          <a:noFill/>
          <a:ln w="76200">
            <a:solidFill>
              <a:srgbClr val="FFE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三角形 18">
            <a:extLst>
              <a:ext uri="{FF2B5EF4-FFF2-40B4-BE49-F238E27FC236}">
                <a16:creationId xmlns:a16="http://schemas.microsoft.com/office/drawing/2014/main" id="{AF0E6EB2-5EA8-8241-9681-2A6580764F45}"/>
              </a:ext>
            </a:extLst>
          </p:cNvPr>
          <p:cNvSpPr/>
          <p:nvPr/>
        </p:nvSpPr>
        <p:spPr>
          <a:xfrm rot="5400000">
            <a:off x="2128423" y="2612923"/>
            <a:ext cx="987780" cy="332510"/>
          </a:xfrm>
          <a:prstGeom prst="triangle">
            <a:avLst/>
          </a:prstGeom>
          <a:solidFill>
            <a:srgbClr val="6CA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C5033326-8918-974B-82A3-07FE258FF183}"/>
              </a:ext>
            </a:extLst>
          </p:cNvPr>
          <p:cNvSpPr/>
          <p:nvPr/>
        </p:nvSpPr>
        <p:spPr>
          <a:xfrm>
            <a:off x="2962074" y="998483"/>
            <a:ext cx="2324100" cy="367862"/>
          </a:xfrm>
          <a:prstGeom prst="rect">
            <a:avLst/>
          </a:prstGeom>
          <a:noFill/>
          <a:ln w="76200">
            <a:solidFill>
              <a:srgbClr val="FFE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394FC65A-843B-C74B-A036-0DC01073E8C9}"/>
              </a:ext>
            </a:extLst>
          </p:cNvPr>
          <p:cNvSpPr/>
          <p:nvPr/>
        </p:nvSpPr>
        <p:spPr>
          <a:xfrm>
            <a:off x="2962074" y="1524609"/>
            <a:ext cx="2324100" cy="367862"/>
          </a:xfrm>
          <a:prstGeom prst="rect">
            <a:avLst/>
          </a:prstGeom>
          <a:noFill/>
          <a:ln w="76200">
            <a:solidFill>
              <a:srgbClr val="FFE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D9F3ECE6-F3F5-8749-B4B7-8E5574C4E4DC}"/>
              </a:ext>
            </a:extLst>
          </p:cNvPr>
          <p:cNvSpPr/>
          <p:nvPr/>
        </p:nvSpPr>
        <p:spPr>
          <a:xfrm>
            <a:off x="2962074" y="3192519"/>
            <a:ext cx="2324100" cy="367862"/>
          </a:xfrm>
          <a:prstGeom prst="rect">
            <a:avLst/>
          </a:prstGeom>
          <a:noFill/>
          <a:ln w="76200">
            <a:solidFill>
              <a:srgbClr val="FFE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A767ECFE-DCE1-CC44-9092-D4514B2CD316}"/>
              </a:ext>
            </a:extLst>
          </p:cNvPr>
          <p:cNvSpPr/>
          <p:nvPr/>
        </p:nvSpPr>
        <p:spPr>
          <a:xfrm>
            <a:off x="2962074" y="4505858"/>
            <a:ext cx="2324100" cy="367862"/>
          </a:xfrm>
          <a:prstGeom prst="rect">
            <a:avLst/>
          </a:prstGeom>
          <a:noFill/>
          <a:ln w="76200">
            <a:solidFill>
              <a:srgbClr val="FFE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8CE3F589-CF85-2E49-ADFA-FA76844963C6}"/>
              </a:ext>
            </a:extLst>
          </p:cNvPr>
          <p:cNvSpPr/>
          <p:nvPr/>
        </p:nvSpPr>
        <p:spPr>
          <a:xfrm>
            <a:off x="2962074" y="5522565"/>
            <a:ext cx="2324100" cy="657517"/>
          </a:xfrm>
          <a:prstGeom prst="rect">
            <a:avLst/>
          </a:prstGeom>
          <a:noFill/>
          <a:ln w="76200">
            <a:solidFill>
              <a:srgbClr val="FFE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A8E3227-9BAD-1347-A5E6-051351764723}"/>
              </a:ext>
            </a:extLst>
          </p:cNvPr>
          <p:cNvSpPr txBox="1"/>
          <p:nvPr/>
        </p:nvSpPr>
        <p:spPr>
          <a:xfrm>
            <a:off x="5655100" y="833709"/>
            <a:ext cx="3007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「◯◯様</a:t>
            </a:r>
            <a:r>
              <a:rPr kumimoji="1" lang="en-US" altLang="ja-JP" dirty="0"/>
              <a:t> </a:t>
            </a:r>
            <a:r>
              <a:rPr kumimoji="1" lang="ja-JP" altLang="en-US"/>
              <a:t>オンライン面会」</a:t>
            </a:r>
            <a:endParaRPr kumimoji="1" lang="en-US" altLang="ja-JP" dirty="0"/>
          </a:p>
          <a:p>
            <a:r>
              <a:rPr kumimoji="1" lang="ja-JP" altLang="en-US"/>
              <a:t>のように設定しておく</a:t>
            </a:r>
            <a:endParaRPr kumimoji="1" lang="en-US" altLang="ja-JP" dirty="0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A03FC392-8DA0-9945-A067-75A3D41431C2}"/>
              </a:ext>
            </a:extLst>
          </p:cNvPr>
          <p:cNvSpPr/>
          <p:nvPr/>
        </p:nvSpPr>
        <p:spPr>
          <a:xfrm>
            <a:off x="5655100" y="1708540"/>
            <a:ext cx="29229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/>
              <a:t>予定日程を設定。</a:t>
            </a:r>
            <a:endParaRPr kumimoji="1" lang="en-US" altLang="ja-JP" dirty="0"/>
          </a:p>
          <a:p>
            <a:r>
              <a:rPr kumimoji="1" lang="ja-JP" altLang="en-US"/>
              <a:t>あとで変更も可能なため、</a:t>
            </a:r>
            <a:endParaRPr kumimoji="1" lang="en-US" altLang="ja-JP" dirty="0"/>
          </a:p>
          <a:p>
            <a:r>
              <a:rPr kumimoji="1" lang="ja-JP" altLang="en-US"/>
              <a:t>仮で日程を設定しておく</a:t>
            </a:r>
            <a:endParaRPr kumimoji="1" lang="en-US" altLang="ja-JP" dirty="0"/>
          </a:p>
        </p:txBody>
      </p:sp>
      <p:sp>
        <p:nvSpPr>
          <p:cNvPr id="29" name="三角形 28">
            <a:extLst>
              <a:ext uri="{FF2B5EF4-FFF2-40B4-BE49-F238E27FC236}">
                <a16:creationId xmlns:a16="http://schemas.microsoft.com/office/drawing/2014/main" id="{E7F93ED3-1ACA-8943-A969-742FDA7D8FDE}"/>
              </a:ext>
            </a:extLst>
          </p:cNvPr>
          <p:cNvSpPr/>
          <p:nvPr/>
        </p:nvSpPr>
        <p:spPr>
          <a:xfrm rot="5400000">
            <a:off x="5326304" y="978902"/>
            <a:ext cx="445870" cy="150090"/>
          </a:xfrm>
          <a:prstGeom prst="triangle">
            <a:avLst/>
          </a:prstGeom>
          <a:solidFill>
            <a:srgbClr val="6CA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三角形 29">
            <a:extLst>
              <a:ext uri="{FF2B5EF4-FFF2-40B4-BE49-F238E27FC236}">
                <a16:creationId xmlns:a16="http://schemas.microsoft.com/office/drawing/2014/main" id="{7128A1EB-EBF7-EF48-8369-1EB516DE6187}"/>
              </a:ext>
            </a:extLst>
          </p:cNvPr>
          <p:cNvSpPr/>
          <p:nvPr/>
        </p:nvSpPr>
        <p:spPr>
          <a:xfrm rot="5400000">
            <a:off x="5290011" y="1798868"/>
            <a:ext cx="445870" cy="150090"/>
          </a:xfrm>
          <a:prstGeom prst="triangle">
            <a:avLst/>
          </a:prstGeom>
          <a:solidFill>
            <a:srgbClr val="6CA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47CFDDDF-1759-6A47-8FF9-78D6FDACFE1A}"/>
              </a:ext>
            </a:extLst>
          </p:cNvPr>
          <p:cNvSpPr/>
          <p:nvPr/>
        </p:nvSpPr>
        <p:spPr>
          <a:xfrm>
            <a:off x="5592261" y="3215541"/>
            <a:ext cx="3007555" cy="1010589"/>
          </a:xfrm>
          <a:prstGeom prst="rect">
            <a:avLst/>
          </a:prstGeom>
          <a:solidFill>
            <a:srgbClr val="B7DBD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B28DF5B9-CCA4-B747-9148-242D5326275E}"/>
              </a:ext>
            </a:extLst>
          </p:cNvPr>
          <p:cNvSpPr/>
          <p:nvPr/>
        </p:nvSpPr>
        <p:spPr>
          <a:xfrm>
            <a:off x="5676879" y="3239904"/>
            <a:ext cx="29229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/>
              <a:t>情報管理と運営上、</a:t>
            </a:r>
            <a:endParaRPr kumimoji="1" lang="en-US" altLang="ja-JP" dirty="0"/>
          </a:p>
          <a:p>
            <a:r>
              <a:rPr kumimoji="1" lang="ja-JP" altLang="en-US"/>
              <a:t>個人ミーティング</a:t>
            </a:r>
            <a:r>
              <a:rPr kumimoji="1" lang="en-US" altLang="ja-JP" dirty="0"/>
              <a:t>ID</a:t>
            </a:r>
            <a:r>
              <a:rPr kumimoji="1" lang="ja-JP" altLang="en-US"/>
              <a:t>の</a:t>
            </a:r>
            <a:endParaRPr kumimoji="1" lang="en-US" altLang="ja-JP" dirty="0"/>
          </a:p>
          <a:p>
            <a:r>
              <a:rPr kumimoji="1" lang="ja-JP" altLang="en-US"/>
              <a:t>設定は外しておく。</a:t>
            </a:r>
            <a:endParaRPr kumimoji="1" lang="en-US" altLang="ja-JP" dirty="0"/>
          </a:p>
        </p:txBody>
      </p:sp>
      <p:sp>
        <p:nvSpPr>
          <p:cNvPr id="35" name="三角形 34">
            <a:extLst>
              <a:ext uri="{FF2B5EF4-FFF2-40B4-BE49-F238E27FC236}">
                <a16:creationId xmlns:a16="http://schemas.microsoft.com/office/drawing/2014/main" id="{14FE4317-3995-F44C-AE52-30DCA8410CF6}"/>
              </a:ext>
            </a:extLst>
          </p:cNvPr>
          <p:cNvSpPr/>
          <p:nvPr/>
        </p:nvSpPr>
        <p:spPr>
          <a:xfrm rot="5400000">
            <a:off x="5311790" y="3330232"/>
            <a:ext cx="445870" cy="150090"/>
          </a:xfrm>
          <a:prstGeom prst="triangle">
            <a:avLst/>
          </a:prstGeom>
          <a:solidFill>
            <a:srgbClr val="6CA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753F970A-2B0B-9B4F-8A32-889FD4C3EA77}"/>
              </a:ext>
            </a:extLst>
          </p:cNvPr>
          <p:cNvSpPr/>
          <p:nvPr/>
        </p:nvSpPr>
        <p:spPr>
          <a:xfrm>
            <a:off x="5587991" y="4505859"/>
            <a:ext cx="3007555" cy="667964"/>
          </a:xfrm>
          <a:prstGeom prst="rect">
            <a:avLst/>
          </a:prstGeom>
          <a:solidFill>
            <a:srgbClr val="B7DBD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67E0ABDB-48B9-B94B-8C1E-2DB0253354FF}"/>
              </a:ext>
            </a:extLst>
          </p:cNvPr>
          <p:cNvSpPr/>
          <p:nvPr/>
        </p:nvSpPr>
        <p:spPr>
          <a:xfrm>
            <a:off x="5672609" y="4530221"/>
            <a:ext cx="29229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/>
              <a:t>口頭で伝えることのできるように簡単にする</a:t>
            </a:r>
            <a:endParaRPr kumimoji="1" lang="en-US" altLang="ja-JP" dirty="0"/>
          </a:p>
        </p:txBody>
      </p:sp>
      <p:sp>
        <p:nvSpPr>
          <p:cNvPr id="38" name="三角形 37">
            <a:extLst>
              <a:ext uri="{FF2B5EF4-FFF2-40B4-BE49-F238E27FC236}">
                <a16:creationId xmlns:a16="http://schemas.microsoft.com/office/drawing/2014/main" id="{9797602D-6350-544D-8054-CAB31BA2A6BF}"/>
              </a:ext>
            </a:extLst>
          </p:cNvPr>
          <p:cNvSpPr/>
          <p:nvPr/>
        </p:nvSpPr>
        <p:spPr>
          <a:xfrm rot="5400000">
            <a:off x="5307520" y="4620549"/>
            <a:ext cx="445870" cy="150090"/>
          </a:xfrm>
          <a:prstGeom prst="triangle">
            <a:avLst/>
          </a:prstGeom>
          <a:solidFill>
            <a:srgbClr val="6CA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07579748-8AF6-EE4D-A999-E66377DE1E90}"/>
              </a:ext>
            </a:extLst>
          </p:cNvPr>
          <p:cNvSpPr/>
          <p:nvPr/>
        </p:nvSpPr>
        <p:spPr>
          <a:xfrm>
            <a:off x="5587991" y="5481922"/>
            <a:ext cx="3007555" cy="667964"/>
          </a:xfrm>
          <a:prstGeom prst="rect">
            <a:avLst/>
          </a:prstGeom>
          <a:solidFill>
            <a:srgbClr val="B7DBD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28382ED2-7428-164E-AEA5-5A28AF709563}"/>
              </a:ext>
            </a:extLst>
          </p:cNvPr>
          <p:cNvSpPr/>
          <p:nvPr/>
        </p:nvSpPr>
        <p:spPr>
          <a:xfrm>
            <a:off x="5672609" y="5506284"/>
            <a:ext cx="29229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/>
              <a:t>ホスト、参加者ともに</a:t>
            </a:r>
            <a:endParaRPr kumimoji="1" lang="en-US" altLang="ja-JP" dirty="0"/>
          </a:p>
          <a:p>
            <a:r>
              <a:rPr kumimoji="1" lang="ja-JP" altLang="en-US"/>
              <a:t>ビデオをオンにする</a:t>
            </a:r>
            <a:endParaRPr kumimoji="1" lang="en-US" altLang="ja-JP" dirty="0"/>
          </a:p>
        </p:txBody>
      </p:sp>
      <p:sp>
        <p:nvSpPr>
          <p:cNvPr id="41" name="三角形 40">
            <a:extLst>
              <a:ext uri="{FF2B5EF4-FFF2-40B4-BE49-F238E27FC236}">
                <a16:creationId xmlns:a16="http://schemas.microsoft.com/office/drawing/2014/main" id="{83AFAE85-6EA7-4248-839E-DCE610555E5F}"/>
              </a:ext>
            </a:extLst>
          </p:cNvPr>
          <p:cNvSpPr/>
          <p:nvPr/>
        </p:nvSpPr>
        <p:spPr>
          <a:xfrm rot="5400000">
            <a:off x="5307520" y="5596612"/>
            <a:ext cx="445870" cy="150090"/>
          </a:xfrm>
          <a:prstGeom prst="triangle">
            <a:avLst/>
          </a:prstGeom>
          <a:solidFill>
            <a:srgbClr val="6CA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91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10020977-2C83-9C46-A2C2-7162A32F69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592" y="749941"/>
            <a:ext cx="2493685" cy="5122188"/>
          </a:xfrm>
          <a:prstGeom prst="rect">
            <a:avLst/>
          </a:prstGeom>
        </p:spPr>
      </p:pic>
      <p:sp>
        <p:nvSpPr>
          <p:cNvPr id="5" name="円/楕円 4">
            <a:extLst>
              <a:ext uri="{FF2B5EF4-FFF2-40B4-BE49-F238E27FC236}">
                <a16:creationId xmlns:a16="http://schemas.microsoft.com/office/drawing/2014/main" id="{6B5B80F5-75C9-844C-96DE-DB760E51AE1B}"/>
              </a:ext>
            </a:extLst>
          </p:cNvPr>
          <p:cNvSpPr/>
          <p:nvPr/>
        </p:nvSpPr>
        <p:spPr>
          <a:xfrm>
            <a:off x="363796" y="4499353"/>
            <a:ext cx="2243275" cy="634313"/>
          </a:xfrm>
          <a:prstGeom prst="ellipse">
            <a:avLst/>
          </a:prstGeom>
          <a:noFill/>
          <a:ln w="76200">
            <a:solidFill>
              <a:srgbClr val="FFE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8F4074A-AB32-964E-9098-C0A4C7F3F2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85"/>
          <a:stretch/>
        </p:blipFill>
        <p:spPr>
          <a:xfrm>
            <a:off x="3274234" y="749941"/>
            <a:ext cx="2501619" cy="5122188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6484F98-ADAB-5D4C-8791-BB4F928FED75}"/>
              </a:ext>
            </a:extLst>
          </p:cNvPr>
          <p:cNvSpPr txBox="1"/>
          <p:nvPr/>
        </p:nvSpPr>
        <p:spPr>
          <a:xfrm>
            <a:off x="298474" y="165166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>
                <a:latin typeface="Meiryo" panose="020B0604030504040204" pitchFamily="34" charset="-128"/>
                <a:ea typeface="Meiryo" panose="020B0604030504040204" pitchFamily="34" charset="-128"/>
              </a:rPr>
              <a:t>ミーティングの開始（家族側）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C2B86A0-A73C-484E-AFFE-70E4D41FFD1C}"/>
              </a:ext>
            </a:extLst>
          </p:cNvPr>
          <p:cNvSpPr/>
          <p:nvPr/>
        </p:nvSpPr>
        <p:spPr>
          <a:xfrm>
            <a:off x="3274234" y="985871"/>
            <a:ext cx="2493685" cy="367862"/>
          </a:xfrm>
          <a:prstGeom prst="rect">
            <a:avLst/>
          </a:prstGeom>
          <a:noFill/>
          <a:ln w="76200">
            <a:solidFill>
              <a:srgbClr val="FFE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9B6BF0E-A29F-6F48-8318-272E3812AA4C}"/>
              </a:ext>
            </a:extLst>
          </p:cNvPr>
          <p:cNvSpPr/>
          <p:nvPr/>
        </p:nvSpPr>
        <p:spPr>
          <a:xfrm>
            <a:off x="3274233" y="1688461"/>
            <a:ext cx="2493685" cy="367862"/>
          </a:xfrm>
          <a:prstGeom prst="rect">
            <a:avLst/>
          </a:prstGeom>
          <a:noFill/>
          <a:ln w="76200">
            <a:solidFill>
              <a:srgbClr val="FFE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三角形 12">
            <a:extLst>
              <a:ext uri="{FF2B5EF4-FFF2-40B4-BE49-F238E27FC236}">
                <a16:creationId xmlns:a16="http://schemas.microsoft.com/office/drawing/2014/main" id="{25C0B451-A731-B849-B590-C77EF0AC7421}"/>
              </a:ext>
            </a:extLst>
          </p:cNvPr>
          <p:cNvSpPr/>
          <p:nvPr/>
        </p:nvSpPr>
        <p:spPr>
          <a:xfrm rot="5400000">
            <a:off x="2538488" y="3144780"/>
            <a:ext cx="987780" cy="332510"/>
          </a:xfrm>
          <a:prstGeom prst="triangle">
            <a:avLst/>
          </a:prstGeom>
          <a:solidFill>
            <a:srgbClr val="DC7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04445A8-B54A-D64F-ADF0-CF9A28B5F326}"/>
              </a:ext>
            </a:extLst>
          </p:cNvPr>
          <p:cNvSpPr/>
          <p:nvPr/>
        </p:nvSpPr>
        <p:spPr>
          <a:xfrm>
            <a:off x="6111208" y="818507"/>
            <a:ext cx="2869065" cy="702590"/>
          </a:xfrm>
          <a:prstGeom prst="rect">
            <a:avLst/>
          </a:prstGeom>
          <a:solidFill>
            <a:srgbClr val="FEE7A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三角形 15">
            <a:extLst>
              <a:ext uri="{FF2B5EF4-FFF2-40B4-BE49-F238E27FC236}">
                <a16:creationId xmlns:a16="http://schemas.microsoft.com/office/drawing/2014/main" id="{85EB15CB-451C-9847-ABD9-090A7A90BE5B}"/>
              </a:ext>
            </a:extLst>
          </p:cNvPr>
          <p:cNvSpPr/>
          <p:nvPr/>
        </p:nvSpPr>
        <p:spPr>
          <a:xfrm rot="5400000">
            <a:off x="5695904" y="1051548"/>
            <a:ext cx="702590" cy="236508"/>
          </a:xfrm>
          <a:prstGeom prst="triangle">
            <a:avLst/>
          </a:prstGeom>
          <a:solidFill>
            <a:srgbClr val="DC7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5560FCE-FDEE-2042-8FA9-918E33E93A99}"/>
              </a:ext>
            </a:extLst>
          </p:cNvPr>
          <p:cNvSpPr/>
          <p:nvPr/>
        </p:nvSpPr>
        <p:spPr>
          <a:xfrm>
            <a:off x="6111208" y="1590840"/>
            <a:ext cx="2869065" cy="702590"/>
          </a:xfrm>
          <a:prstGeom prst="rect">
            <a:avLst/>
          </a:prstGeom>
          <a:solidFill>
            <a:srgbClr val="FEE7A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三角形 17">
            <a:extLst>
              <a:ext uri="{FF2B5EF4-FFF2-40B4-BE49-F238E27FC236}">
                <a16:creationId xmlns:a16="http://schemas.microsoft.com/office/drawing/2014/main" id="{5F55F81E-55D4-FE46-988B-FD1A02E183A4}"/>
              </a:ext>
            </a:extLst>
          </p:cNvPr>
          <p:cNvSpPr/>
          <p:nvPr/>
        </p:nvSpPr>
        <p:spPr>
          <a:xfrm rot="5400000">
            <a:off x="5695904" y="1823881"/>
            <a:ext cx="702590" cy="236508"/>
          </a:xfrm>
          <a:prstGeom prst="triangle">
            <a:avLst/>
          </a:prstGeom>
          <a:solidFill>
            <a:srgbClr val="DC7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FDD579C-0F98-9846-BAA0-B32390692515}"/>
              </a:ext>
            </a:extLst>
          </p:cNvPr>
          <p:cNvSpPr txBox="1"/>
          <p:nvPr/>
        </p:nvSpPr>
        <p:spPr>
          <a:xfrm>
            <a:off x="6111208" y="1757469"/>
            <a:ext cx="2294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名前の入力</a:t>
            </a:r>
            <a:endParaRPr kumimoji="1" lang="en-US" altLang="ja-JP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A1F1CEC-C6D4-234C-9363-AFA51556475B}"/>
              </a:ext>
            </a:extLst>
          </p:cNvPr>
          <p:cNvSpPr txBox="1"/>
          <p:nvPr/>
        </p:nvSpPr>
        <p:spPr>
          <a:xfrm>
            <a:off x="6111208" y="909637"/>
            <a:ext cx="2890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ミーティング</a:t>
            </a:r>
            <a:r>
              <a:rPr kumimoji="1" lang="en-US" altLang="ja-JP" dirty="0"/>
              <a:t> ID(</a:t>
            </a:r>
            <a:r>
              <a:rPr kumimoji="1" lang="ja-JP" altLang="en-US"/>
              <a:t>数字</a:t>
            </a:r>
            <a:r>
              <a:rPr kumimoji="1" lang="en-US" altLang="ja-JP" dirty="0"/>
              <a:t>11</a:t>
            </a:r>
            <a:r>
              <a:rPr kumimoji="1" lang="ja-JP" altLang="en-US"/>
              <a:t>桁</a:t>
            </a:r>
            <a:r>
              <a:rPr kumimoji="1" lang="en-US" altLang="ja-JP" dirty="0"/>
              <a:t>)</a:t>
            </a:r>
          </a:p>
          <a:p>
            <a:r>
              <a:rPr kumimoji="1" lang="ja-JP" altLang="en-US"/>
              <a:t>の入力</a:t>
            </a:r>
          </a:p>
        </p:txBody>
      </p:sp>
    </p:spTree>
    <p:extLst>
      <p:ext uri="{BB962C8B-B14F-4D97-AF65-F5344CB8AC3E}">
        <p14:creationId xmlns:p14="http://schemas.microsoft.com/office/powerpoint/2010/main" val="4182945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233</Words>
  <Application>Microsoft Macintosh PowerPoint</Application>
  <PresentationFormat>画面に合わせる (4:3)</PresentationFormat>
  <Paragraphs>50</Paragraphs>
  <Slides>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Meiryo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/>
  <cp:keywords/>
  <dc:description/>
  <cp:lastModifiedBy>share shoei05</cp:lastModifiedBy>
  <cp:revision>104</cp:revision>
  <dcterms:created xsi:type="dcterms:W3CDTF">2020-12-05T13:00:28Z</dcterms:created>
  <dcterms:modified xsi:type="dcterms:W3CDTF">2020-12-05T17:04:27Z</dcterms:modified>
  <cp:category/>
</cp:coreProperties>
</file>