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4" r:id="rId4"/>
  </p:sldMasterIdLst>
  <p:notesMasterIdLst>
    <p:notesMasterId r:id="rId37"/>
  </p:notesMasterIdLst>
  <p:sldIdLst>
    <p:sldId id="256" r:id="rId5"/>
    <p:sldId id="454" r:id="rId6"/>
    <p:sldId id="494" r:id="rId7"/>
    <p:sldId id="457" r:id="rId8"/>
    <p:sldId id="459" r:id="rId9"/>
    <p:sldId id="485" r:id="rId10"/>
    <p:sldId id="460" r:id="rId11"/>
    <p:sldId id="483" r:id="rId12"/>
    <p:sldId id="465" r:id="rId13"/>
    <p:sldId id="484" r:id="rId14"/>
    <p:sldId id="455" r:id="rId15"/>
    <p:sldId id="462" r:id="rId16"/>
    <p:sldId id="463" r:id="rId17"/>
    <p:sldId id="476" r:id="rId18"/>
    <p:sldId id="464" r:id="rId19"/>
    <p:sldId id="495" r:id="rId20"/>
    <p:sldId id="472" r:id="rId21"/>
    <p:sldId id="474" r:id="rId22"/>
    <p:sldId id="486" r:id="rId23"/>
    <p:sldId id="496" r:id="rId24"/>
    <p:sldId id="471" r:id="rId25"/>
    <p:sldId id="293" r:id="rId26"/>
    <p:sldId id="285" r:id="rId27"/>
    <p:sldId id="475" r:id="rId28"/>
    <p:sldId id="488" r:id="rId29"/>
    <p:sldId id="319" r:id="rId30"/>
    <p:sldId id="477" r:id="rId31"/>
    <p:sldId id="480" r:id="rId32"/>
    <p:sldId id="491" r:id="rId33"/>
    <p:sldId id="481" r:id="rId34"/>
    <p:sldId id="487" r:id="rId35"/>
    <p:sldId id="493" r:id="rId3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33CCCC"/>
    <a:srgbClr val="000099"/>
    <a:srgbClr val="FF9900"/>
    <a:srgbClr val="CCCC0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851" autoAdjust="0"/>
    <p:restoredTop sz="96925" autoAdjust="0"/>
  </p:normalViewPr>
  <p:slideViewPr>
    <p:cSldViewPr>
      <p:cViewPr varScale="1">
        <p:scale>
          <a:sx n="150" d="100"/>
          <a:sy n="150" d="100"/>
        </p:scale>
        <p:origin x="280"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DC9219-6EA2-431D-AABD-8F0B2E9ABCFB}" type="datetimeFigureOut">
              <a:rPr lang="en-US" smtClean="0"/>
              <a:t>4/12/20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B703F6-56B8-4AF5-A301-69226A364E3A}" type="slidenum">
              <a:rPr lang="en-US" smtClean="0"/>
              <a:t>‹#›</a:t>
            </a:fld>
            <a:endParaRPr lang="en-US"/>
          </a:p>
        </p:txBody>
      </p:sp>
    </p:spTree>
    <p:extLst>
      <p:ext uri="{BB962C8B-B14F-4D97-AF65-F5344CB8AC3E}">
        <p14:creationId xmlns:p14="http://schemas.microsoft.com/office/powerpoint/2010/main" val="1244790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根拠は資料参照</a:t>
            </a:r>
          </a:p>
        </p:txBody>
      </p:sp>
      <p:sp>
        <p:nvSpPr>
          <p:cNvPr id="4" name="スライド番号プレースホルダー 3"/>
          <p:cNvSpPr>
            <a:spLocks noGrp="1"/>
          </p:cNvSpPr>
          <p:nvPr>
            <p:ph type="sldNum" sz="quarter" idx="5"/>
          </p:nvPr>
        </p:nvSpPr>
        <p:spPr/>
        <p:txBody>
          <a:bodyPr/>
          <a:lstStyle/>
          <a:p>
            <a:fld id="{ADB703F6-56B8-4AF5-A301-69226A364E3A}" type="slidenum">
              <a:rPr lang="en-US" smtClean="0"/>
              <a:t>6</a:t>
            </a:fld>
            <a:endParaRPr lang="en-US"/>
          </a:p>
        </p:txBody>
      </p:sp>
    </p:spTree>
    <p:extLst>
      <p:ext uri="{BB962C8B-B14F-4D97-AF65-F5344CB8AC3E}">
        <p14:creationId xmlns:p14="http://schemas.microsoft.com/office/powerpoint/2010/main" val="1980692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607123-27C4-4362-A2B6-E2350DB8FDB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255778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607123-27C4-4362-A2B6-E2350DB8FDB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179233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DE2E9A3-F1AF-4CA6-8BD0-5FCB6D068656}" type="slidenum">
              <a:rPr kumimoji="0" lang="en-US" altLang="ja-JP"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altLang="ja-JP"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46082"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4" tIns="45782" rIns="91564" bIns="45782" anchor="b"/>
          <a:lstStyle>
            <a:lvl1pPr defTabSz="915988">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15988">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15988">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5988">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15988">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15988"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15988"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15988"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15988"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0" marR="0" lvl="0" indent="0" algn="r" defTabSz="915988" rtl="0" eaLnBrk="1" fontAlgn="auto" latinLnBrk="0" hangingPunct="1">
              <a:lnSpc>
                <a:spcPct val="100000"/>
              </a:lnSpc>
              <a:spcBef>
                <a:spcPts val="0"/>
              </a:spcBef>
              <a:spcAft>
                <a:spcPts val="0"/>
              </a:spcAft>
              <a:buClrTx/>
              <a:buSzTx/>
              <a:buFontTx/>
              <a:buNone/>
              <a:tabLst/>
              <a:defRPr/>
            </a:pPr>
            <a:fld id="{20134778-9E03-4428-AC21-473B98E6A5D7}" type="slidenum">
              <a:rPr kumimoji="0" lang="en-US" altLang="ja-JP"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pPr marL="0" marR="0" lvl="0" indent="0" algn="r" defTabSz="915988" rtl="0" eaLnBrk="1" fontAlgn="auto" latinLnBrk="0" hangingPunct="1">
                <a:lnSpc>
                  <a:spcPct val="100000"/>
                </a:lnSpc>
                <a:spcBef>
                  <a:spcPts val="0"/>
                </a:spcBef>
                <a:spcAft>
                  <a:spcPts val="0"/>
                </a:spcAft>
                <a:buClrTx/>
                <a:buSzTx/>
                <a:buFontTx/>
                <a:buNone/>
                <a:tabLst/>
                <a:defRPr/>
              </a:pPr>
              <a:t>26</a:t>
            </a:fld>
            <a:endParaRPr kumimoji="0" lang="en-US" altLang="ja-JP"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46083" name="Rectangle 2"/>
          <p:cNvSpPr>
            <a:spLocks noGrp="1" noRot="1" noChangeAspect="1" noChangeArrowheads="1" noTextEdit="1"/>
          </p:cNvSpPr>
          <p:nvPr>
            <p:ph type="sldImg"/>
          </p:nvPr>
        </p:nvSpPr>
        <p:spPr>
          <a:xfrm>
            <a:off x="944563" y="746125"/>
            <a:ext cx="4968875" cy="3727450"/>
          </a:xfrm>
          <a:solidFill>
            <a:srgbClr val="FFFFFF"/>
          </a:solidFill>
          <a:ln/>
        </p:spPr>
      </p:sp>
      <p:sp>
        <p:nvSpPr>
          <p:cNvPr id="105477" name="Rectangle 3"/>
          <p:cNvSpPr>
            <a:spLocks noGrp="1" noChangeArrowheads="1"/>
          </p:cNvSpPr>
          <p:nvPr>
            <p:ph type="body" idx="1"/>
          </p:nvPr>
        </p:nvSpPr>
        <p:spPr>
          <a:xfrm>
            <a:off x="914400" y="4725988"/>
            <a:ext cx="5029200" cy="4473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564" tIns="45782" rIns="91564" bIns="45782"/>
          <a:lstStyle/>
          <a:p>
            <a:pPr eaLnBrk="1" hangingPunct="1">
              <a:lnSpc>
                <a:spcPct val="90000"/>
              </a:lnSpc>
            </a:pPr>
            <a:endParaRPr kumimoji="0" lang="en-US" altLang="ja-JP" dirty="0">
              <a:ea typeface="ＭＳ Ｐゴシック" panose="020B0600070205080204" pitchFamily="50" charset="-128"/>
            </a:endParaRPr>
          </a:p>
        </p:txBody>
      </p:sp>
    </p:spTree>
    <p:extLst>
      <p:ext uri="{BB962C8B-B14F-4D97-AF65-F5344CB8AC3E}">
        <p14:creationId xmlns:p14="http://schemas.microsoft.com/office/powerpoint/2010/main" val="2231283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DB703F6-56B8-4AF5-A301-69226A364E3A}" type="slidenum">
              <a:rPr lang="en-US" smtClean="0"/>
              <a:t>28</a:t>
            </a:fld>
            <a:endParaRPr lang="en-US"/>
          </a:p>
        </p:txBody>
      </p:sp>
    </p:spTree>
    <p:extLst>
      <p:ext uri="{BB962C8B-B14F-4D97-AF65-F5344CB8AC3E}">
        <p14:creationId xmlns:p14="http://schemas.microsoft.com/office/powerpoint/2010/main" val="2711630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Tree>
    <p:extLst>
      <p:ext uri="{BB962C8B-B14F-4D97-AF65-F5344CB8AC3E}">
        <p14:creationId xmlns:p14="http://schemas.microsoft.com/office/powerpoint/2010/main" val="1463692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653426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748032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DAD1562-41C9-46D3-993A-BEB73EE42184}"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2020/4/12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08301-914A-4952-B7B8-7C67D35943E5}"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621658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DAD1562-41C9-46D3-993A-BEB73EE42184}"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2020/4/12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08301-914A-4952-B7B8-7C67D35943E5}"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07862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DAD1562-41C9-46D3-993A-BEB73EE42184}"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2020/4/12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08301-914A-4952-B7B8-7C67D35943E5}"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592843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DAD1562-41C9-46D3-993A-BEB73EE42184}"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2020/4/12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08301-914A-4952-B7B8-7C67D35943E5}"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713592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DAD1562-41C9-46D3-993A-BEB73EE42184}"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2020/4/12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08301-914A-4952-B7B8-7C67D35943E5}"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400044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DAD1562-41C9-46D3-993A-BEB73EE42184}"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2020/4/12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08301-914A-4952-B7B8-7C67D35943E5}"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555956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DAD1562-41C9-46D3-993A-BEB73EE42184}"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2020/4/12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08301-914A-4952-B7B8-7C67D35943E5}"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2773330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DAD1562-41C9-46D3-993A-BEB73EE42184}"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2020/4/12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08301-914A-4952-B7B8-7C67D35943E5}"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410095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41862039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DAD1562-41C9-46D3-993A-BEB73EE42184}"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2020/4/12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08301-914A-4952-B7B8-7C67D35943E5}"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7901177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DAD1562-41C9-46D3-993A-BEB73EE42184}"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2020/4/12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08301-914A-4952-B7B8-7C67D35943E5}"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8457289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DAD1562-41C9-46D3-993A-BEB73EE42184}"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2020/4/12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08301-914A-4952-B7B8-7C67D35943E5}"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341809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73519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67710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111958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7494651" y="265557"/>
            <a:ext cx="1193482" cy="507831"/>
          </a:xfrm>
        </p:spPr>
        <p:txBody>
          <a:bodyPr lIns="0" tIns="0" rIns="0" bIns="0"/>
          <a:lstStyle>
            <a:lvl1pPr>
              <a:defRPr sz="3300" b="0" i="0">
                <a:solidFill>
                  <a:srgbClr val="C55A11"/>
                </a:solidFill>
                <a:latin typeface="Noto Sans CJK JP Medium"/>
                <a:cs typeface="Noto Sans CJK JP Medium"/>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098781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7494651" y="265557"/>
            <a:ext cx="1193482" cy="507831"/>
          </a:xfrm>
        </p:spPr>
        <p:txBody>
          <a:bodyPr lIns="0" tIns="0" rIns="0" bIns="0"/>
          <a:lstStyle>
            <a:lvl1pPr>
              <a:defRPr sz="3300" b="0" i="0">
                <a:solidFill>
                  <a:srgbClr val="C55A11"/>
                </a:solidFill>
                <a:latin typeface="Noto Sans CJK JP Medium"/>
                <a:cs typeface="Noto Sans CJK JP Medium"/>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329229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7494651" y="265557"/>
            <a:ext cx="1193482" cy="507831"/>
          </a:xfrm>
        </p:spPr>
        <p:txBody>
          <a:bodyPr lIns="0" tIns="0" rIns="0" bIns="0"/>
          <a:lstStyle>
            <a:lvl1pPr>
              <a:defRPr sz="3300" b="0" i="0">
                <a:solidFill>
                  <a:srgbClr val="C55A11"/>
                </a:solidFill>
                <a:latin typeface="Noto Sans CJK JP Medium"/>
                <a:cs typeface="Noto Sans CJK JP Medium"/>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417772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72027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7494651" y="265557"/>
            <a:ext cx="1193482" cy="4739759"/>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00100" y="2103120"/>
            <a:ext cx="3566160" cy="877163"/>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777740" y="2103120"/>
            <a:ext cx="3566160" cy="877163"/>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72BFAB7-D4AC-484E-9043-AD3D6AE5A042}" type="datetimeFigureOut">
              <a:rPr kumimoji="1" lang="ja-JP" altLang="en-US" smtClean="0"/>
              <a:t>2020/4/12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3257445-A288-401B-9715-FD519315A976}" type="slidenum">
              <a:rPr kumimoji="1" lang="ja-JP" altLang="en-US" smtClean="0"/>
              <a:t>‹#›</a:t>
            </a:fld>
            <a:endParaRPr kumimoji="1" lang="ja-JP" altLang="en-US"/>
          </a:p>
        </p:txBody>
      </p:sp>
    </p:spTree>
    <p:extLst>
      <p:ext uri="{BB962C8B-B14F-4D97-AF65-F5344CB8AC3E}">
        <p14:creationId xmlns:p14="http://schemas.microsoft.com/office/powerpoint/2010/main" val="2937028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hasCustomPrompt="1"/>
          </p:nvPr>
        </p:nvSpPr>
        <p:spPr>
          <a:xfrm>
            <a:off x="623888" y="4589466"/>
            <a:ext cx="7886700" cy="1500187"/>
          </a:xfrm>
        </p:spPr>
        <p:txBody>
          <a:bodyPr>
            <a:normAutofit/>
          </a:bodyPr>
          <a:lstStyle>
            <a:lvl1pPr marL="0" indent="0" algn="r">
              <a:buNone/>
              <a:defRPr sz="2100">
                <a:solidFill>
                  <a:srgbClr val="000099"/>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 </a:t>
            </a:r>
            <a:endParaRPr lang="ja-JP" altLang="en-US" dirty="0"/>
          </a:p>
        </p:txBody>
      </p:sp>
    </p:spTree>
    <p:extLst>
      <p:ext uri="{BB962C8B-B14F-4D97-AF65-F5344CB8AC3E}">
        <p14:creationId xmlns:p14="http://schemas.microsoft.com/office/powerpoint/2010/main" val="19170544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9144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67730"/>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5851" y="1411615"/>
            <a:ext cx="69723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851910" y="1267730"/>
            <a:ext cx="144018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937635" y="1267731"/>
            <a:ext cx="126873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5400" b="0" kern="1200" cap="all" spc="-75" baseline="0" dirty="0">
                <a:solidFill>
                  <a:schemeClr val="tx1">
                    <a:lumMod val="85000"/>
                    <a:lumOff val="15000"/>
                  </a:schemeClr>
                </a:solidFill>
                <a:effectLst/>
                <a:latin typeface="+mj-lt"/>
                <a:ea typeface="+mn-ea"/>
                <a:cs typeface="+mn-cs"/>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71575" y="4682063"/>
            <a:ext cx="6803136" cy="457201"/>
          </a:xfrm>
        </p:spPr>
        <p:txBody>
          <a:bodyPr>
            <a:normAutofit/>
          </a:bodyPr>
          <a:lstStyle>
            <a:lvl1pPr marL="0" indent="0" algn="ctr">
              <a:spcBef>
                <a:spcPts val="0"/>
              </a:spcBef>
              <a:buNone/>
              <a:defRPr sz="1200" spc="60" baseline="0">
                <a:solidFill>
                  <a:schemeClr val="tx2">
                    <a:lumMod val="7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20" name="Date Placeholder 19"/>
          <p:cNvSpPr>
            <a:spLocks noGrp="1"/>
          </p:cNvSpPr>
          <p:nvPr>
            <p:ph type="dt" sz="half" idx="10"/>
          </p:nvPr>
        </p:nvSpPr>
        <p:spPr>
          <a:xfrm>
            <a:off x="3989070" y="1341256"/>
            <a:ext cx="1165860" cy="527213"/>
          </a:xfrm>
        </p:spPr>
        <p:txBody>
          <a:bodyPr/>
          <a:lstStyle>
            <a:lvl1pPr algn="ctr">
              <a:defRPr sz="975" spc="0" baseline="0">
                <a:solidFill>
                  <a:srgbClr val="FFFFFF"/>
                </a:solidFill>
                <a:latin typeface="+mn-lt"/>
              </a:defRPr>
            </a:lvl1pPr>
          </a:lstStyle>
          <a:p>
            <a:fld id="{E72BFAB7-D4AC-484E-9043-AD3D6AE5A042}" type="datetimeFigureOut">
              <a:rPr kumimoji="1" lang="ja-JP" altLang="en-US" smtClean="0"/>
              <a:t>2020/4/12</a:t>
            </a:fld>
            <a:endParaRPr kumimoji="1" lang="ja-JP" altLang="en-US"/>
          </a:p>
        </p:txBody>
      </p:sp>
      <p:sp>
        <p:nvSpPr>
          <p:cNvPr id="21" name="Footer Placeholder 20"/>
          <p:cNvSpPr>
            <a:spLocks noGrp="1"/>
          </p:cNvSpPr>
          <p:nvPr>
            <p:ph type="ftr" sz="quarter" idx="11"/>
          </p:nvPr>
        </p:nvSpPr>
        <p:spPr>
          <a:xfrm>
            <a:off x="1090422" y="5212080"/>
            <a:ext cx="4429125" cy="228600"/>
          </a:xfrm>
        </p:spPr>
        <p:txBody>
          <a:bodyPr/>
          <a:lstStyle>
            <a:lvl1pPr algn="l">
              <a:defRPr>
                <a:solidFill>
                  <a:schemeClr val="tx1">
                    <a:lumMod val="75000"/>
                    <a:lumOff val="25000"/>
                  </a:schemeClr>
                </a:solidFill>
              </a:defRPr>
            </a:lvl1pPr>
          </a:lstStyle>
          <a:p>
            <a:endParaRPr kumimoji="1" lang="ja-JP" altLang="en-US"/>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fld id="{43257445-A288-401B-9715-FD519315A976}" type="slidenum">
              <a:rPr kumimoji="1" lang="ja-JP" altLang="en-US" smtClean="0"/>
              <a:t>‹#›</a:t>
            </a:fld>
            <a:endParaRPr kumimoji="1" lang="ja-JP" altLang="en-US"/>
          </a:p>
        </p:txBody>
      </p:sp>
    </p:spTree>
    <p:extLst>
      <p:ext uri="{BB962C8B-B14F-4D97-AF65-F5344CB8AC3E}">
        <p14:creationId xmlns:p14="http://schemas.microsoft.com/office/powerpoint/2010/main" val="1265938983"/>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72BFAB7-D4AC-484E-9043-AD3D6AE5A042}" type="datetimeFigureOut">
              <a:rPr kumimoji="1" lang="ja-JP" altLang="en-US" smtClean="0"/>
              <a:t>2020/4/12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3257445-A288-401B-9715-FD519315A976}" type="slidenum">
              <a:rPr kumimoji="1" lang="ja-JP" altLang="en-US" smtClean="0"/>
              <a:t>‹#›</a:t>
            </a:fld>
            <a:endParaRPr kumimoji="1" lang="ja-JP" altLang="en-US"/>
          </a:p>
        </p:txBody>
      </p:sp>
    </p:spTree>
    <p:extLst>
      <p:ext uri="{BB962C8B-B14F-4D97-AF65-F5344CB8AC3E}">
        <p14:creationId xmlns:p14="http://schemas.microsoft.com/office/powerpoint/2010/main" val="4347259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16" name="Rectangle 15"/>
          <p:cNvSpPr/>
          <p:nvPr/>
        </p:nvSpPr>
        <p:spPr>
          <a:xfrm>
            <a:off x="8838" y="0"/>
            <a:ext cx="9144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67730"/>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5851" y="1411615"/>
            <a:ext cx="69723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851910" y="1267730"/>
            <a:ext cx="144018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937635" y="1267731"/>
            <a:ext cx="126873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5400" kern="1200" cap="all" spc="-75" baseline="0" dirty="0">
                <a:solidFill>
                  <a:schemeClr val="tx1">
                    <a:lumMod val="85000"/>
                    <a:lumOff val="15000"/>
                  </a:schemeClr>
                </a:solidFill>
                <a:effectLst/>
                <a:latin typeface="+mj-lt"/>
                <a:ea typeface="+mn-ea"/>
                <a:cs typeface="+mn-cs"/>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72718" y="4682062"/>
            <a:ext cx="6803136" cy="457200"/>
          </a:xfrm>
        </p:spPr>
        <p:txBody>
          <a:bodyPr anchor="t">
            <a:normAutofit/>
          </a:bodyPr>
          <a:lstStyle>
            <a:lvl1pPr marL="0" indent="0" algn="ctr">
              <a:buNone/>
              <a:tabLst>
                <a:tab pos="1975247" algn="l"/>
              </a:tabLst>
              <a:defRPr sz="1200">
                <a:solidFill>
                  <a:schemeClr val="tx2"/>
                </a:solidFill>
                <a:effectLst/>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3991356" y="1344502"/>
            <a:ext cx="1165860" cy="530352"/>
          </a:xfrm>
        </p:spPr>
        <p:txBody>
          <a:bodyPr/>
          <a:lstStyle>
            <a:lvl1pPr algn="ctr">
              <a:defRPr lang="en-US" sz="975" kern="1200" spc="0" baseline="0">
                <a:solidFill>
                  <a:srgbClr val="FFFFFF"/>
                </a:solidFill>
                <a:latin typeface="+mn-lt"/>
                <a:ea typeface="+mn-ea"/>
                <a:cs typeface="+mn-cs"/>
              </a:defRPr>
            </a:lvl1pPr>
          </a:lstStyle>
          <a:p>
            <a:fld id="{E72BFAB7-D4AC-484E-9043-AD3D6AE5A042}" type="datetimeFigureOut">
              <a:rPr kumimoji="1" lang="ja-JP" altLang="en-US" smtClean="0"/>
              <a:t>2020/4/12</a:t>
            </a:fld>
            <a:endParaRPr kumimoji="1" lang="ja-JP" altLang="en-US"/>
          </a:p>
        </p:txBody>
      </p:sp>
      <p:sp>
        <p:nvSpPr>
          <p:cNvPr id="5" name="Footer Placeholder 4"/>
          <p:cNvSpPr>
            <a:spLocks noGrp="1"/>
          </p:cNvSpPr>
          <p:nvPr>
            <p:ph type="ftr" sz="quarter" idx="11"/>
          </p:nvPr>
        </p:nvSpPr>
        <p:spPr>
          <a:xfrm>
            <a:off x="1090422" y="5212080"/>
            <a:ext cx="4430268" cy="228600"/>
          </a:xfrm>
        </p:spPr>
        <p:txBody>
          <a:bodyPr/>
          <a:lstStyle>
            <a:lvl1pPr algn="l">
              <a:defRPr/>
            </a:lvl1pPr>
          </a:lstStyle>
          <a:p>
            <a:endParaRPr kumimoji="1" lang="ja-JP" altLang="en-US"/>
          </a:p>
        </p:txBody>
      </p:sp>
      <p:sp>
        <p:nvSpPr>
          <p:cNvPr id="6" name="Slide Number Placeholder 5"/>
          <p:cNvSpPr>
            <a:spLocks noGrp="1"/>
          </p:cNvSpPr>
          <p:nvPr>
            <p:ph type="sldNum" sz="quarter" idx="12"/>
          </p:nvPr>
        </p:nvSpPr>
        <p:spPr>
          <a:xfrm>
            <a:off x="6453378" y="5212080"/>
            <a:ext cx="1584198" cy="228600"/>
          </a:xfrm>
        </p:spPr>
        <p:txBody>
          <a:bodyPr/>
          <a:lstStyle/>
          <a:p>
            <a:fld id="{43257445-A288-401B-9715-FD519315A976}" type="slidenum">
              <a:rPr kumimoji="1" lang="ja-JP" altLang="en-US" smtClean="0"/>
              <a:t>‹#›</a:t>
            </a:fld>
            <a:endParaRPr kumimoji="1" lang="ja-JP" altLang="en-US"/>
          </a:p>
        </p:txBody>
      </p:sp>
    </p:spTree>
    <p:extLst>
      <p:ext uri="{BB962C8B-B14F-4D97-AF65-F5344CB8AC3E}">
        <p14:creationId xmlns:p14="http://schemas.microsoft.com/office/powerpoint/2010/main" val="2499807468"/>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00100" y="2103120"/>
            <a:ext cx="3566160" cy="374904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777740" y="2103120"/>
            <a:ext cx="3566160" cy="374904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72BFAB7-D4AC-484E-9043-AD3D6AE5A042}" type="datetimeFigureOut">
              <a:rPr kumimoji="1" lang="ja-JP" altLang="en-US" smtClean="0"/>
              <a:t>2020/4/12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3257445-A288-401B-9715-FD519315A976}" type="slidenum">
              <a:rPr kumimoji="1" lang="ja-JP" altLang="en-US" smtClean="0"/>
              <a:t>‹#›</a:t>
            </a:fld>
            <a:endParaRPr kumimoji="1" lang="ja-JP" altLang="en-US"/>
          </a:p>
        </p:txBody>
      </p:sp>
    </p:spTree>
    <p:extLst>
      <p:ext uri="{BB962C8B-B14F-4D97-AF65-F5344CB8AC3E}">
        <p14:creationId xmlns:p14="http://schemas.microsoft.com/office/powerpoint/2010/main" val="38205903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02386" y="2074334"/>
            <a:ext cx="3566160" cy="640080"/>
          </a:xfrm>
        </p:spPr>
        <p:txBody>
          <a:bodyPr anchor="ctr">
            <a:normAutofit/>
          </a:bodyPr>
          <a:lstStyle>
            <a:lvl1pPr marL="0" indent="0" algn="ctr">
              <a:spcBef>
                <a:spcPts val="0"/>
              </a:spcBef>
              <a:buNone/>
              <a:defRPr sz="1350" b="0">
                <a:solidFill>
                  <a:schemeClr val="tx2"/>
                </a:solidFill>
                <a:latin typeface="+mn-lt"/>
              </a:defRPr>
            </a:lvl1pPr>
            <a:lvl2pPr marL="342900" indent="0">
              <a:buNone/>
              <a:defRPr sz="135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802386" y="2755898"/>
            <a:ext cx="3566160" cy="320040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780026" y="2074334"/>
            <a:ext cx="3566160" cy="640080"/>
          </a:xfrm>
        </p:spPr>
        <p:txBody>
          <a:bodyPr anchor="ctr">
            <a:normAutofit/>
          </a:bodyPr>
          <a:lstStyle>
            <a:lvl1pPr marL="0" indent="0" algn="ctr">
              <a:spcBef>
                <a:spcPts val="0"/>
              </a:spcBef>
              <a:buNone/>
              <a:defRPr sz="1350" b="0">
                <a:solidFill>
                  <a:schemeClr val="tx2"/>
                </a:solidFill>
              </a:defRPr>
            </a:lvl1pPr>
            <a:lvl2pPr marL="342900" indent="0">
              <a:buNone/>
              <a:defRPr sz="135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780026" y="2756581"/>
            <a:ext cx="3566160" cy="320040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72BFAB7-D4AC-484E-9043-AD3D6AE5A042}" type="datetimeFigureOut">
              <a:rPr kumimoji="1" lang="ja-JP" altLang="en-US" smtClean="0"/>
              <a:t>2020/4/12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3257445-A288-401B-9715-FD519315A976}" type="slidenum">
              <a:rPr kumimoji="1" lang="ja-JP" altLang="en-US" smtClean="0"/>
              <a:t>‹#›</a:t>
            </a:fld>
            <a:endParaRPr kumimoji="1" lang="ja-JP" altLang="en-US"/>
          </a:p>
        </p:txBody>
      </p:sp>
    </p:spTree>
    <p:extLst>
      <p:ext uri="{BB962C8B-B14F-4D97-AF65-F5344CB8AC3E}">
        <p14:creationId xmlns:p14="http://schemas.microsoft.com/office/powerpoint/2010/main" val="23197829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72BFAB7-D4AC-484E-9043-AD3D6AE5A042}" type="datetimeFigureOut">
              <a:rPr kumimoji="1" lang="ja-JP" altLang="en-US" smtClean="0"/>
              <a:t>2020/4/12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3257445-A288-401B-9715-FD519315A976}" type="slidenum">
              <a:rPr kumimoji="1" lang="ja-JP" altLang="en-US" smtClean="0"/>
              <a:t>‹#›</a:t>
            </a:fld>
            <a:endParaRPr kumimoji="1" lang="ja-JP" altLang="en-US"/>
          </a:p>
        </p:txBody>
      </p:sp>
    </p:spTree>
    <p:extLst>
      <p:ext uri="{BB962C8B-B14F-4D97-AF65-F5344CB8AC3E}">
        <p14:creationId xmlns:p14="http://schemas.microsoft.com/office/powerpoint/2010/main" val="35190799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2BFAB7-D4AC-484E-9043-AD3D6AE5A042}" type="datetimeFigureOut">
              <a:rPr kumimoji="1" lang="ja-JP" altLang="en-US" smtClean="0"/>
              <a:t>2020/4/12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3257445-A288-401B-9715-FD519315A976}" type="slidenum">
              <a:rPr kumimoji="1" lang="ja-JP" altLang="en-US" smtClean="0"/>
              <a:t>‹#›</a:t>
            </a:fld>
            <a:endParaRPr kumimoji="1" lang="ja-JP" altLang="en-US"/>
          </a:p>
        </p:txBody>
      </p:sp>
    </p:spTree>
    <p:extLst>
      <p:ext uri="{BB962C8B-B14F-4D97-AF65-F5344CB8AC3E}">
        <p14:creationId xmlns:p14="http://schemas.microsoft.com/office/powerpoint/2010/main" val="34633917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15" name="Rectangle 14"/>
          <p:cNvSpPr/>
          <p:nvPr/>
        </p:nvSpPr>
        <p:spPr>
          <a:xfrm>
            <a:off x="6765290" y="237744"/>
            <a:ext cx="219456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685800" rtl="0" eaLnBrk="1" latinLnBrk="0" hangingPunct="1">
              <a:lnSpc>
                <a:spcPct val="90000"/>
              </a:lnSpc>
              <a:spcBef>
                <a:spcPct val="0"/>
              </a:spcBef>
              <a:buNone/>
              <a:defRPr lang="en-US" sz="2100" b="0" kern="1200" cap="none" spc="0" baseline="0" dirty="0">
                <a:solidFill>
                  <a:schemeClr val="tx1"/>
                </a:solidFill>
                <a:effectLst/>
                <a:latin typeface="+mj-lt"/>
                <a:ea typeface="+mn-ea"/>
                <a:cs typeface="+mn-cs"/>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514350" y="609600"/>
            <a:ext cx="5829300" cy="5334000"/>
          </a:xfrm>
        </p:spPr>
        <p:txBody>
          <a:bodyPr/>
          <a:lstStyle>
            <a:lvl1pPr>
              <a:defRPr sz="1425"/>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600"/>
              </a:spcBef>
              <a:buNone/>
              <a:defRPr sz="1050">
                <a:solidFill>
                  <a:schemeClr val="tx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8" name="Date Placeholder 7"/>
          <p:cNvSpPr>
            <a:spLocks noGrp="1"/>
          </p:cNvSpPr>
          <p:nvPr>
            <p:ph type="dt" sz="half" idx="10"/>
          </p:nvPr>
        </p:nvSpPr>
        <p:spPr/>
        <p:txBody>
          <a:bodyPr/>
          <a:lstStyle/>
          <a:p>
            <a:fld id="{E72BFAB7-D4AC-484E-9043-AD3D6AE5A042}" type="datetimeFigureOut">
              <a:rPr kumimoji="1" lang="ja-JP" altLang="en-US" smtClean="0"/>
              <a:t>2020/4/12</a:t>
            </a:fld>
            <a:endParaRPr kumimoji="1" lang="ja-JP" altLang="en-US"/>
          </a:p>
        </p:txBody>
      </p:sp>
      <p:sp>
        <p:nvSpPr>
          <p:cNvPr id="9" name="Footer Placeholder 8"/>
          <p:cNvSpPr>
            <a:spLocks noGrp="1"/>
          </p:cNvSpPr>
          <p:nvPr>
            <p:ph type="ftr" sz="quarter" idx="11"/>
          </p:nvPr>
        </p:nvSpPr>
        <p:spPr/>
        <p:txBody>
          <a:bodyPr/>
          <a:lstStyle>
            <a:lvl1pPr algn="r">
              <a:defRPr/>
            </a:lvl1pPr>
          </a:lstStyle>
          <a:p>
            <a:endParaRPr kumimoji="1" lang="ja-JP" altLang="en-US"/>
          </a:p>
        </p:txBody>
      </p:sp>
      <p:sp>
        <p:nvSpPr>
          <p:cNvPr id="11" name="Slide Number Placeholder 10"/>
          <p:cNvSpPr>
            <a:spLocks noGrp="1"/>
          </p:cNvSpPr>
          <p:nvPr>
            <p:ph type="sldNum" sz="quarter" idx="12"/>
          </p:nvPr>
        </p:nvSpPr>
        <p:spPr>
          <a:xfrm>
            <a:off x="7797546" y="6227064"/>
            <a:ext cx="1097280" cy="256032"/>
          </a:xfrm>
        </p:spPr>
        <p:txBody>
          <a:bodyPr/>
          <a:lstStyle/>
          <a:p>
            <a:fld id="{43257445-A288-401B-9715-FD519315A976}" type="slidenum">
              <a:rPr kumimoji="1" lang="ja-JP" altLang="en-US" smtClean="0"/>
              <a:t>‹#›</a:t>
            </a:fld>
            <a:endParaRPr kumimoji="1" lang="ja-JP" altLang="en-US"/>
          </a:p>
        </p:txBody>
      </p:sp>
      <p:sp>
        <p:nvSpPr>
          <p:cNvPr id="12" name="Rectangle 11"/>
          <p:cNvSpPr/>
          <p:nvPr/>
        </p:nvSpPr>
        <p:spPr>
          <a:xfrm>
            <a:off x="6868160" y="374904"/>
            <a:ext cx="198882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205907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4" name="Rectangle 13"/>
          <p:cNvSpPr/>
          <p:nvPr/>
        </p:nvSpPr>
        <p:spPr>
          <a:xfrm>
            <a:off x="6765290" y="237744"/>
            <a:ext cx="219456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100" b="0">
                <a:solidFill>
                  <a:schemeClr val="tx1"/>
                </a:solidFill>
                <a:latin typeface="+mj-lt"/>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71449" y="237744"/>
            <a:ext cx="6398514" cy="6382512"/>
          </a:xfrm>
          <a:solidFill>
            <a:schemeClr val="accent6">
              <a:lumMod val="60000"/>
              <a:lumOff val="40000"/>
            </a:schemeClr>
          </a:solidFill>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600"/>
              </a:spcBef>
              <a:buNone/>
              <a:defRPr sz="1050">
                <a:solidFill>
                  <a:schemeClr val="tx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E72BFAB7-D4AC-484E-9043-AD3D6AE5A042}" type="datetimeFigureOut">
              <a:rPr kumimoji="1" lang="ja-JP" altLang="en-US" smtClean="0"/>
              <a:t>2020/4/12</a:t>
            </a:fld>
            <a:endParaRPr kumimoji="1" lang="ja-JP" altLang="en-US"/>
          </a:p>
        </p:txBody>
      </p:sp>
      <p:sp>
        <p:nvSpPr>
          <p:cNvPr id="6" name="Footer Placeholder 5"/>
          <p:cNvSpPr>
            <a:spLocks noGrp="1"/>
          </p:cNvSpPr>
          <p:nvPr>
            <p:ph type="ftr" sz="quarter" idx="11"/>
          </p:nvPr>
        </p:nvSpPr>
        <p:spPr/>
        <p:txBody>
          <a:bodyPr/>
          <a:lstStyle>
            <a:lvl1pPr marL="0" algn="r" defTabSz="685800" rtl="0" eaLnBrk="1" latinLnBrk="0" hangingPunct="1">
              <a:defRPr lang="en-US" sz="75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kumimoji="1" lang="ja-JP" altLang="en-US"/>
          </a:p>
        </p:txBody>
      </p:sp>
      <p:sp>
        <p:nvSpPr>
          <p:cNvPr id="7" name="Slide Number Placeholder 6"/>
          <p:cNvSpPr>
            <a:spLocks noGrp="1"/>
          </p:cNvSpPr>
          <p:nvPr>
            <p:ph type="sldNum" sz="quarter" idx="12"/>
          </p:nvPr>
        </p:nvSpPr>
        <p:spPr>
          <a:xfrm>
            <a:off x="7797546" y="6227064"/>
            <a:ext cx="1097280" cy="256032"/>
          </a:xfrm>
        </p:spPr>
        <p:txBody>
          <a:bodyPr/>
          <a:lstStyle/>
          <a:p>
            <a:fld id="{43257445-A288-401B-9715-FD519315A976}" type="slidenum">
              <a:rPr kumimoji="1" lang="ja-JP" altLang="en-US" smtClean="0"/>
              <a:t>‹#›</a:t>
            </a:fld>
            <a:endParaRPr kumimoji="1" lang="ja-JP" altLang="en-US"/>
          </a:p>
        </p:txBody>
      </p:sp>
      <p:sp>
        <p:nvSpPr>
          <p:cNvPr id="10" name="Rectangle 9"/>
          <p:cNvSpPr/>
          <p:nvPr/>
        </p:nvSpPr>
        <p:spPr>
          <a:xfrm>
            <a:off x="6868160" y="374904"/>
            <a:ext cx="198882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665551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72BFAB7-D4AC-484E-9043-AD3D6AE5A042}" type="datetimeFigureOut">
              <a:rPr kumimoji="1" lang="ja-JP" altLang="en-US" smtClean="0"/>
              <a:t>2020/4/12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3257445-A288-401B-9715-FD519315A976}" type="slidenum">
              <a:rPr kumimoji="1" lang="ja-JP" altLang="en-US" smtClean="0"/>
              <a:t>‹#›</a:t>
            </a:fld>
            <a:endParaRPr kumimoji="1" lang="ja-JP" altLang="en-US"/>
          </a:p>
        </p:txBody>
      </p:sp>
    </p:spTree>
    <p:extLst>
      <p:ext uri="{BB962C8B-B14F-4D97-AF65-F5344CB8AC3E}">
        <p14:creationId xmlns:p14="http://schemas.microsoft.com/office/powerpoint/2010/main" val="3755122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4"/>
            <a:ext cx="3886200" cy="4699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699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8821975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72BFAB7-D4AC-484E-9043-AD3D6AE5A042}" type="datetimeFigureOut">
              <a:rPr kumimoji="1" lang="ja-JP" altLang="en-US" smtClean="0"/>
              <a:t>2020/4/12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3257445-A288-401B-9715-FD519315A976}" type="slidenum">
              <a:rPr kumimoji="1" lang="ja-JP" altLang="en-US" smtClean="0"/>
              <a:t>‹#›</a:t>
            </a:fld>
            <a:endParaRPr kumimoji="1" lang="ja-JP" altLang="en-US"/>
          </a:p>
        </p:txBody>
      </p:sp>
    </p:spTree>
    <p:extLst>
      <p:ext uri="{BB962C8B-B14F-4D97-AF65-F5344CB8AC3E}">
        <p14:creationId xmlns:p14="http://schemas.microsoft.com/office/powerpoint/2010/main" val="990398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1"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199792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2950140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2213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553791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446794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Tree>
    <p:extLst>
      <p:ext uri="{BB962C8B-B14F-4D97-AF65-F5344CB8AC3E}">
        <p14:creationId xmlns:p14="http://schemas.microsoft.com/office/powerpoint/2010/main" val="218977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5537918"/>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446794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Tree>
    <p:extLst>
      <p:ext uri="{BB962C8B-B14F-4D97-AF65-F5344CB8AC3E}">
        <p14:creationId xmlns:p14="http://schemas.microsoft.com/office/powerpoint/2010/main" val="3749298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C:\Users\nahokonobuta\Dropbox\2012Spring\0413uofTokyo\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600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1475656" y="235217"/>
            <a:ext cx="756084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899592" y="1795995"/>
            <a:ext cx="7886700" cy="4699719"/>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Tree>
    <p:extLst>
      <p:ext uri="{BB962C8B-B14F-4D97-AF65-F5344CB8AC3E}">
        <p14:creationId xmlns:p14="http://schemas.microsoft.com/office/powerpoint/2010/main" val="24239339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rgbClr val="000099"/>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700" kern="1200">
          <a:solidFill>
            <a:srgbClr val="000099"/>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2100" kern="1200">
          <a:solidFill>
            <a:srgbClr val="000099"/>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rgbClr val="000099"/>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rgbClr val="000099"/>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rgbClr val="000099"/>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DAD1562-41C9-46D3-993A-BEB73EE42184}"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2020/4/12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FA08301-914A-4952-B7B8-7C67D35943E5}"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69735560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494651" y="265557"/>
            <a:ext cx="1193482" cy="696594"/>
          </a:xfrm>
          <a:prstGeom prst="rect">
            <a:avLst/>
          </a:prstGeom>
        </p:spPr>
        <p:txBody>
          <a:bodyPr wrap="square" lIns="0" tIns="0" rIns="0" bIns="0">
            <a:spAutoFit/>
          </a:bodyPr>
          <a:lstStyle>
            <a:lvl1pPr>
              <a:defRPr sz="4400" b="0" i="0">
                <a:solidFill>
                  <a:srgbClr val="C55A11"/>
                </a:solidFill>
                <a:latin typeface="Noto Sans CJK JP Medium"/>
                <a:cs typeface="Noto Sans CJK JP Medium"/>
              </a:defRPr>
            </a:lvl1pPr>
          </a:lstStyle>
          <a:p>
            <a:endParaRPr/>
          </a:p>
        </p:txBody>
      </p:sp>
      <p:sp>
        <p:nvSpPr>
          <p:cNvPr id="3" name="Holder 3"/>
          <p:cNvSpPr>
            <a:spLocks noGrp="1"/>
          </p:cNvSpPr>
          <p:nvPr>
            <p:ph type="body" idx="1"/>
          </p:nvPr>
        </p:nvSpPr>
        <p:spPr>
          <a:xfrm>
            <a:off x="457200" y="1577340"/>
            <a:ext cx="82296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4/12/20</a:t>
            </a:fld>
            <a:endParaRPr lang="en-US"/>
          </a:p>
        </p:txBody>
      </p:sp>
      <p:sp>
        <p:nvSpPr>
          <p:cNvPr id="6" name="Holder 6"/>
          <p:cNvSpPr>
            <a:spLocks noGrp="1"/>
          </p:cNvSpPr>
          <p:nvPr>
            <p:ph type="sldNum" sz="quarter" idx="7"/>
          </p:nvPr>
        </p:nvSpPr>
        <p:spPr>
          <a:xfrm>
            <a:off x="6583680" y="6377940"/>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860647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Lst>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237744"/>
            <a:ext cx="8791956"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800100" y="642594"/>
            <a:ext cx="7543800" cy="137160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00100" y="2103120"/>
            <a:ext cx="7543800" cy="393192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292098" y="6214535"/>
            <a:ext cx="2057400" cy="256032"/>
          </a:xfrm>
          <a:prstGeom prst="rect">
            <a:avLst/>
          </a:prstGeom>
        </p:spPr>
        <p:txBody>
          <a:bodyPr vert="horz" lIns="91440" tIns="45720" rIns="91440" bIns="45720" rtlCol="0" anchor="b"/>
          <a:lstStyle>
            <a:lvl1pPr algn="l">
              <a:defRPr sz="750">
                <a:solidFill>
                  <a:schemeClr val="tx1">
                    <a:lumMod val="75000"/>
                    <a:lumOff val="25000"/>
                  </a:schemeClr>
                </a:solidFill>
              </a:defRPr>
            </a:lvl1pPr>
          </a:lstStyle>
          <a:p>
            <a:fld id="{E72BFAB7-D4AC-484E-9043-AD3D6AE5A042}" type="datetimeFigureOut">
              <a:rPr kumimoji="1" lang="ja-JP" altLang="en-US" smtClean="0"/>
              <a:t>2020/4/12</a:t>
            </a:fld>
            <a:endParaRPr kumimoji="1" lang="ja-JP" altLang="en-US"/>
          </a:p>
        </p:txBody>
      </p:sp>
      <p:sp>
        <p:nvSpPr>
          <p:cNvPr id="5" name="Footer Placeholder 4"/>
          <p:cNvSpPr>
            <a:spLocks noGrp="1"/>
          </p:cNvSpPr>
          <p:nvPr>
            <p:ph type="ftr" sz="quarter" idx="3"/>
          </p:nvPr>
        </p:nvSpPr>
        <p:spPr>
          <a:xfrm>
            <a:off x="2617470" y="6214535"/>
            <a:ext cx="3909060" cy="256032"/>
          </a:xfrm>
          <a:prstGeom prst="rect">
            <a:avLst/>
          </a:prstGeom>
        </p:spPr>
        <p:txBody>
          <a:bodyPr vert="horz" lIns="91440" tIns="45720" rIns="91440" bIns="45720" rtlCol="0" anchor="b"/>
          <a:lstStyle>
            <a:lvl1pPr algn="ctr">
              <a:defRPr sz="750">
                <a:solidFill>
                  <a:schemeClr val="tx1">
                    <a:lumMod val="75000"/>
                    <a:lumOff val="25000"/>
                  </a:schemeClr>
                </a:solidFill>
              </a:defRPr>
            </a:lvl1pPr>
          </a:lstStyle>
          <a:p>
            <a:endParaRPr kumimoji="1" lang="ja-JP" altLang="en-US"/>
          </a:p>
        </p:txBody>
      </p:sp>
      <p:sp>
        <p:nvSpPr>
          <p:cNvPr id="6" name="Slide Number Placeholder 5"/>
          <p:cNvSpPr>
            <a:spLocks noGrp="1"/>
          </p:cNvSpPr>
          <p:nvPr>
            <p:ph type="sldNum" sz="quarter" idx="4"/>
          </p:nvPr>
        </p:nvSpPr>
        <p:spPr>
          <a:xfrm>
            <a:off x="7761401" y="6214535"/>
            <a:ext cx="1097280" cy="256032"/>
          </a:xfrm>
          <a:prstGeom prst="rect">
            <a:avLst/>
          </a:prstGeom>
        </p:spPr>
        <p:txBody>
          <a:bodyPr vert="horz" lIns="91440" tIns="45720" rIns="91440" bIns="45720" rtlCol="0" anchor="b"/>
          <a:lstStyle>
            <a:lvl1pPr algn="r">
              <a:defRPr sz="750">
                <a:solidFill>
                  <a:schemeClr val="tx1">
                    <a:lumMod val="75000"/>
                    <a:lumOff val="25000"/>
                  </a:schemeClr>
                </a:solidFill>
              </a:defRPr>
            </a:lvl1pPr>
          </a:lstStyle>
          <a:p>
            <a:fld id="{43257445-A288-401B-9715-FD519315A976}" type="slidenum">
              <a:rPr kumimoji="1" lang="ja-JP" altLang="en-US" smtClean="0"/>
              <a:t>‹#›</a:t>
            </a:fld>
            <a:endParaRPr kumimoji="1" lang="ja-JP" altLang="en-US"/>
          </a:p>
        </p:txBody>
      </p:sp>
      <p:sp>
        <p:nvSpPr>
          <p:cNvPr id="8" name="Rectangle 7"/>
          <p:cNvSpPr/>
          <p:nvPr/>
        </p:nvSpPr>
        <p:spPr>
          <a:xfrm>
            <a:off x="278892" y="374904"/>
            <a:ext cx="8586216"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35554795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685800" rtl="0" eaLnBrk="1" latinLnBrk="0" hangingPunct="1">
        <a:lnSpc>
          <a:spcPct val="90000"/>
        </a:lnSpc>
        <a:spcBef>
          <a:spcPct val="0"/>
        </a:spcBef>
        <a:buNone/>
        <a:defRPr kumimoji="1" lang="en-US" sz="3600" kern="1200" cap="none" spc="0" baseline="0" dirty="0">
          <a:solidFill>
            <a:schemeClr val="tx1">
              <a:lumMod val="85000"/>
              <a:lumOff val="15000"/>
            </a:schemeClr>
          </a:solidFill>
          <a:effectLst/>
          <a:latin typeface="+mj-lt"/>
          <a:ea typeface="+mn-ea"/>
          <a:cs typeface="+mn-cs"/>
        </a:defRPr>
      </a:lvl1pPr>
    </p:titleStyle>
    <p:bodyStyle>
      <a:lvl1pPr marL="137160" indent="-137160" algn="l" defTabSz="685800" rtl="0" eaLnBrk="1" latinLnBrk="0" hangingPunct="1">
        <a:lnSpc>
          <a:spcPct val="100000"/>
        </a:lnSpc>
        <a:spcBef>
          <a:spcPts val="675"/>
        </a:spcBef>
        <a:spcAft>
          <a:spcPts val="0"/>
        </a:spcAft>
        <a:buClr>
          <a:schemeClr val="tx1">
            <a:lumMod val="85000"/>
            <a:lumOff val="15000"/>
          </a:schemeClr>
        </a:buClr>
        <a:buFont typeface="Garamond" pitchFamily="18" charset="0"/>
        <a:buChar char="◦"/>
        <a:defRPr kumimoji="1" sz="1350" kern="1200">
          <a:solidFill>
            <a:schemeClr val="tx1"/>
          </a:solidFill>
          <a:latin typeface="+mn-lt"/>
          <a:ea typeface="+mn-ea"/>
          <a:cs typeface="+mn-cs"/>
        </a:defRPr>
      </a:lvl1pPr>
      <a:lvl2pPr marL="34290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kumimoji="1" sz="1200" kern="1200">
          <a:solidFill>
            <a:schemeClr val="tx1"/>
          </a:solidFill>
          <a:latin typeface="+mn-lt"/>
          <a:ea typeface="+mn-ea"/>
          <a:cs typeface="+mn-cs"/>
        </a:defRPr>
      </a:lvl2pPr>
      <a:lvl3pPr marL="54864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kumimoji="1" sz="1050" kern="1200">
          <a:solidFill>
            <a:schemeClr val="tx1"/>
          </a:solidFill>
          <a:latin typeface="+mn-lt"/>
          <a:ea typeface="+mn-ea"/>
          <a:cs typeface="+mn-cs"/>
        </a:defRPr>
      </a:lvl3pPr>
      <a:lvl4pPr marL="75438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kumimoji="1" sz="1050" kern="1200">
          <a:solidFill>
            <a:schemeClr val="tx1"/>
          </a:solidFill>
          <a:latin typeface="+mn-lt"/>
          <a:ea typeface="+mn-ea"/>
          <a:cs typeface="+mn-cs"/>
        </a:defRPr>
      </a:lvl4pPr>
      <a:lvl5pPr marL="96012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kumimoji="1" sz="1050" kern="1200">
          <a:solidFill>
            <a:schemeClr val="tx1"/>
          </a:solidFill>
          <a:latin typeface="+mn-lt"/>
          <a:ea typeface="+mn-ea"/>
          <a:cs typeface="+mn-cs"/>
        </a:defRPr>
      </a:lvl5pPr>
      <a:lvl6pPr marL="1200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kumimoji="1" sz="1050" kern="1200">
          <a:solidFill>
            <a:schemeClr val="tx1"/>
          </a:solidFill>
          <a:latin typeface="+mn-lt"/>
          <a:ea typeface="+mn-ea"/>
          <a:cs typeface="+mn-cs"/>
        </a:defRPr>
      </a:lvl6pPr>
      <a:lvl7pPr marL="1425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kumimoji="1" sz="1050" kern="1200">
          <a:solidFill>
            <a:schemeClr val="tx1"/>
          </a:solidFill>
          <a:latin typeface="+mn-lt"/>
          <a:ea typeface="+mn-ea"/>
          <a:cs typeface="+mn-cs"/>
        </a:defRPr>
      </a:lvl7pPr>
      <a:lvl8pPr marL="1650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kumimoji="1" sz="1050" kern="1200">
          <a:solidFill>
            <a:schemeClr val="tx1"/>
          </a:solidFill>
          <a:latin typeface="+mn-lt"/>
          <a:ea typeface="+mn-ea"/>
          <a:cs typeface="+mn-cs"/>
        </a:defRPr>
      </a:lvl8pPr>
      <a:lvl9pPr marL="1875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kumimoji="1" sz="10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hyperlink" Target="https://www.bbc.com/japanese/52213050" TargetMode="External"/><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hyperlink" Target="http://www.kansensho.or.jp/uploads/files/topics/2019ncov/covid19_rinsho_200402.pdf" TargetMode="External"/><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hyperlink" Target="http://www.jrc.or.jp/activity/saigai/news/pdf/211841aef10ec4c3614a0f659d2f1e2037c5268c.pdf" TargetMode="External"/><Relationship Id="rId4" Type="http://schemas.openxmlformats.org/officeDocument/2006/relationships/image" Target="../media/image7.png"/><Relationship Id="rId9"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3.xml"/><Relationship Id="rId4" Type="http://schemas.openxmlformats.org/officeDocument/2006/relationships/hyperlink" Target="http://www.jrc.or.jp/activity/saigai/news/pdf/211841aef10ec4c3614a0f659d2f1e2037c5268c.pdf"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j-hits.org/psychologica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saigai-kokoro.ncnp.go.jp/document/pdf/mental_info_iasc.pdf"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hyperlink" Target="https://saigai-kokoro.ncnp.go.jp/pdf/who_pfa_guide.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kango-roo.com/sn/m/view/46"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3528" y="1484784"/>
            <a:ext cx="8820472" cy="2387600"/>
          </a:xfrm>
        </p:spPr>
        <p:txBody>
          <a:bodyPr>
            <a:normAutofit/>
          </a:bodyPr>
          <a:lstStyle/>
          <a:p>
            <a:pPr algn="r"/>
            <a:r>
              <a:rPr lang="en-US" altLang="ja-JP" sz="6400" dirty="0">
                <a:latin typeface="Arial" panose="020B0604020202020204" pitchFamily="34" charset="0"/>
                <a:cs typeface="Arial" panose="020B0604020202020204" pitchFamily="34" charset="0"/>
              </a:rPr>
              <a:t>COVID-19</a:t>
            </a:r>
            <a:r>
              <a:rPr lang="ja-JP" altLang="en-US" sz="6400" dirty="0"/>
              <a:t>と精神科医療</a:t>
            </a:r>
            <a:br>
              <a:rPr lang="en-US" altLang="ja-JP" sz="6400" dirty="0"/>
            </a:br>
            <a:r>
              <a:rPr lang="en-US" altLang="ja-JP" sz="1800" dirty="0">
                <a:latin typeface="Arial" panose="020B0604020202020204" pitchFamily="34" charset="0"/>
                <a:cs typeface="Arial" panose="020B0604020202020204" pitchFamily="34" charset="0"/>
              </a:rPr>
              <a:t>as of April 12. 2020</a:t>
            </a:r>
            <a:br>
              <a:rPr lang="en-US" altLang="ja-JP" sz="1800" dirty="0">
                <a:latin typeface="Arial" panose="020B0604020202020204" pitchFamily="34" charset="0"/>
                <a:cs typeface="Arial" panose="020B0604020202020204" pitchFamily="34" charset="0"/>
              </a:rPr>
            </a:br>
            <a:r>
              <a:rPr lang="en-US" altLang="ja-JP" sz="1800" dirty="0">
                <a:latin typeface="Arial" panose="020B0604020202020204" pitchFamily="34" charset="0"/>
                <a:cs typeface="Arial" panose="020B0604020202020204" pitchFamily="34" charset="0"/>
              </a:rPr>
              <a:t>ver. </a:t>
            </a:r>
            <a:r>
              <a:rPr lang="en-US" altLang="ja-JP" sz="1800">
                <a:latin typeface="Arial" panose="020B0604020202020204" pitchFamily="34" charset="0"/>
                <a:cs typeface="Arial" panose="020B0604020202020204" pitchFamily="34" charset="0"/>
              </a:rPr>
              <a:t>1.2</a:t>
            </a:r>
            <a:endParaRPr lang="ja-JP" altLang="en-US" sz="1800" dirty="0">
              <a:latin typeface="Arial" panose="020B0604020202020204" pitchFamily="34" charset="0"/>
              <a:cs typeface="Arial" panose="020B0604020202020204" pitchFamily="34" charset="0"/>
            </a:endParaRPr>
          </a:p>
        </p:txBody>
      </p:sp>
      <p:sp>
        <p:nvSpPr>
          <p:cNvPr id="3" name="サブタイトル 2"/>
          <p:cNvSpPr>
            <a:spLocks noGrp="1"/>
          </p:cNvSpPr>
          <p:nvPr>
            <p:ph type="subTitle" idx="1"/>
          </p:nvPr>
        </p:nvSpPr>
        <p:spPr>
          <a:xfrm>
            <a:off x="0" y="5098876"/>
            <a:ext cx="7772400" cy="548680"/>
          </a:xfrm>
        </p:spPr>
        <p:txBody>
          <a:bodyPr>
            <a:noAutofit/>
          </a:bodyPr>
          <a:lstStyle/>
          <a:p>
            <a:pPr algn="l"/>
            <a:r>
              <a:rPr lang="ja-JP" altLang="en-US" sz="2400" dirty="0">
                <a:latin typeface="Arial" panose="020B0604020202020204" pitchFamily="34" charset="0"/>
                <a:cs typeface="Arial" panose="020B0604020202020204" pitchFamily="34" charset="0"/>
              </a:rPr>
              <a:t>原田奈穂子 宮崎大学精神看護学領域</a:t>
            </a:r>
            <a:endParaRPr lang="en-US" altLang="ja-JP" sz="2400" dirty="0">
              <a:latin typeface="Arial" panose="020B0604020202020204" pitchFamily="34" charset="0"/>
              <a:cs typeface="Arial" panose="020B0604020202020204" pitchFamily="34" charset="0"/>
            </a:endParaRPr>
          </a:p>
          <a:p>
            <a:pPr algn="l"/>
            <a:r>
              <a:rPr lang="ja-JP" altLang="en-US" sz="2400" dirty="0">
                <a:latin typeface="Arial" panose="020B0604020202020204" pitchFamily="34" charset="0"/>
                <a:cs typeface="Arial" panose="020B0604020202020204" pitchFamily="34" charset="0"/>
              </a:rPr>
              <a:t>高橋晶　筑波大学災害・地域精神医学講座</a:t>
            </a:r>
            <a:endParaRPr lang="en-US" altLang="ja-JP" sz="2400" dirty="0">
              <a:latin typeface="Arial" panose="020B0604020202020204" pitchFamily="34" charset="0"/>
              <a:cs typeface="Arial" panose="020B0604020202020204" pitchFamily="34" charset="0"/>
            </a:endParaRPr>
          </a:p>
          <a:p>
            <a:pPr algn="l"/>
            <a:r>
              <a:rPr lang="ja-JP" altLang="en-US" sz="2400" dirty="0">
                <a:latin typeface="Arial" panose="020B0604020202020204" pitchFamily="34" charset="0"/>
                <a:cs typeface="Arial" panose="020B0604020202020204" pitchFamily="34" charset="0"/>
              </a:rPr>
              <a:t>河嶌譲　日本</a:t>
            </a:r>
            <a:r>
              <a:rPr lang="en-US" altLang="ja-JP" sz="2400" dirty="0">
                <a:latin typeface="Arial" panose="020B0604020202020204" pitchFamily="34" charset="0"/>
                <a:cs typeface="Arial" panose="020B0604020202020204" pitchFamily="34" charset="0"/>
              </a:rPr>
              <a:t>DMAT</a:t>
            </a:r>
            <a:r>
              <a:rPr lang="ja-JP" altLang="en-US" sz="2400" dirty="0">
                <a:latin typeface="Arial" panose="020B0604020202020204" pitchFamily="34" charset="0"/>
                <a:cs typeface="Arial" panose="020B0604020202020204" pitchFamily="34" charset="0"/>
              </a:rPr>
              <a:t>事務局・日本</a:t>
            </a:r>
            <a:r>
              <a:rPr lang="en-US" altLang="ja-JP" sz="2400" dirty="0">
                <a:latin typeface="Arial" panose="020B0604020202020204" pitchFamily="34" charset="0"/>
                <a:cs typeface="Arial" panose="020B0604020202020204" pitchFamily="34" charset="0"/>
              </a:rPr>
              <a:t>DPAT</a:t>
            </a:r>
            <a:r>
              <a:rPr lang="ja-JP" altLang="en-US" sz="2400" dirty="0">
                <a:latin typeface="Arial" panose="020B0604020202020204" pitchFamily="34" charset="0"/>
                <a:cs typeface="Arial" panose="020B0604020202020204" pitchFamily="34" charset="0"/>
              </a:rPr>
              <a:t>事務局</a:t>
            </a:r>
            <a:endParaRPr lang="en-US" altLang="ja-JP" sz="2400" dirty="0">
              <a:latin typeface="Arial" panose="020B0604020202020204" pitchFamily="34" charset="0"/>
              <a:cs typeface="Arial" panose="020B0604020202020204" pitchFamily="34" charset="0"/>
            </a:endParaRPr>
          </a:p>
          <a:p>
            <a:pPr algn="l"/>
            <a:r>
              <a:rPr lang="ja-JP" altLang="en-US" sz="2400">
                <a:latin typeface="Arial" panose="020B0604020202020204" pitchFamily="34" charset="0"/>
                <a:cs typeface="Arial" panose="020B0604020202020204" pitchFamily="34" charset="0"/>
              </a:rPr>
              <a:t>石田康　宮崎大学精神医学分野</a:t>
            </a:r>
            <a:endParaRPr lang="en-US" altLang="ja-JP"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4573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88BFC74-E1CD-4F89-B7E1-744032637232}"/>
              </a:ext>
            </a:extLst>
          </p:cNvPr>
          <p:cNvSpPr>
            <a:spLocks noGrp="1"/>
          </p:cNvSpPr>
          <p:nvPr>
            <p:ph idx="1"/>
          </p:nvPr>
        </p:nvSpPr>
        <p:spPr>
          <a:xfrm>
            <a:off x="755576" y="836712"/>
            <a:ext cx="7886700" cy="5832648"/>
          </a:xfrm>
        </p:spPr>
        <p:txBody>
          <a:bodyPr>
            <a:normAutofit/>
          </a:bodyPr>
          <a:lstStyle/>
          <a:p>
            <a:pPr marL="514350" indent="-514350">
              <a:buFont typeface="+mj-lt"/>
              <a:buAutoNum type="arabicPeriod"/>
            </a:pPr>
            <a:r>
              <a:rPr kumimoji="1" lang="ja-JP" altLang="en-US" dirty="0"/>
              <a:t>前のページの情報は、厚労省が一般の人に向けた資料。</a:t>
            </a:r>
            <a:endParaRPr kumimoji="1" lang="en-US" altLang="ja-JP" dirty="0"/>
          </a:p>
          <a:p>
            <a:pPr marL="514350" indent="-514350">
              <a:buFont typeface="+mj-lt"/>
              <a:buAutoNum type="arabicPeriod"/>
            </a:pPr>
            <a:r>
              <a:rPr kumimoji="1" lang="ja-JP" altLang="en-US" dirty="0"/>
              <a:t>医療者として知らなかった、という項目があればこの</a:t>
            </a:r>
            <a:r>
              <a:rPr kumimoji="1" lang="en-US" altLang="ja-JP" dirty="0"/>
              <a:t>Q&amp;A</a:t>
            </a:r>
            <a:r>
              <a:rPr kumimoji="1" lang="ja-JP" altLang="en-US" dirty="0"/>
              <a:t>のページから学ぶことを始めましょう。</a:t>
            </a:r>
            <a:endParaRPr kumimoji="1" lang="en-US" altLang="ja-JP" dirty="0"/>
          </a:p>
          <a:p>
            <a:pPr marL="514350" indent="-514350">
              <a:buFont typeface="+mj-lt"/>
              <a:buAutoNum type="arabicPeriod"/>
            </a:pPr>
            <a:r>
              <a:rPr lang="ja-JP" altLang="en-US" dirty="0"/>
              <a:t>それ以上の知識は厚生労働省自治体・医療機関向けの情報一覧（新型コロナウイルス感染症）、国立感染研究所・新型コロナウイルス感染症関連情報ページにアクセスすると確実かつ専門的な情報を得られます。</a:t>
            </a:r>
            <a:endParaRPr lang="en-US" altLang="ja-JP" dirty="0"/>
          </a:p>
          <a:p>
            <a:pPr marL="514350" indent="-514350">
              <a:buFont typeface="+mj-lt"/>
              <a:buAutoNum type="arabicPeriod"/>
            </a:pPr>
            <a:r>
              <a:rPr kumimoji="1" lang="ja-JP" altLang="en-US" dirty="0">
                <a:solidFill>
                  <a:srgbClr val="CC00CC"/>
                </a:solidFill>
              </a:rPr>
              <a:t>大切なのは、感染症エキスパートになることではなく、基本的な情報を正しく理解し、精神科医療の現場でどう守るかの工夫ができることです</a:t>
            </a:r>
            <a:r>
              <a:rPr kumimoji="1" lang="ja-JP" altLang="en-US" dirty="0"/>
              <a:t>。</a:t>
            </a:r>
          </a:p>
        </p:txBody>
      </p:sp>
    </p:spTree>
    <p:extLst>
      <p:ext uri="{BB962C8B-B14F-4D97-AF65-F5344CB8AC3E}">
        <p14:creationId xmlns:p14="http://schemas.microsoft.com/office/powerpoint/2010/main" val="3253815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63F9072-CE1C-48B1-9674-E351E3376F27}"/>
              </a:ext>
            </a:extLst>
          </p:cNvPr>
          <p:cNvPicPr>
            <a:picLocks noChangeAspect="1"/>
          </p:cNvPicPr>
          <p:nvPr/>
        </p:nvPicPr>
        <p:blipFill rotWithShape="1">
          <a:blip r:embed="rId2">
            <a:extLst>
              <a:ext uri="{28A0092B-C50C-407E-A947-70E740481C1C}">
                <a14:useLocalDpi xmlns:a14="http://schemas.microsoft.com/office/drawing/2010/main" val="0"/>
              </a:ext>
            </a:extLst>
          </a:blip>
          <a:srcRect l="-158" t="350" r="66695" b="74447"/>
          <a:stretch/>
        </p:blipFill>
        <p:spPr>
          <a:xfrm>
            <a:off x="0" y="908720"/>
            <a:ext cx="9121787" cy="4869160"/>
          </a:xfrm>
          <a:prstGeom prst="rect">
            <a:avLst/>
          </a:prstGeom>
        </p:spPr>
      </p:pic>
      <p:sp>
        <p:nvSpPr>
          <p:cNvPr id="2" name="テキスト ボックス 1">
            <a:extLst>
              <a:ext uri="{FF2B5EF4-FFF2-40B4-BE49-F238E27FC236}">
                <a16:creationId xmlns:a16="http://schemas.microsoft.com/office/drawing/2014/main" id="{196DBA79-F8D8-4B4F-A101-3805BBD6A845}"/>
              </a:ext>
            </a:extLst>
          </p:cNvPr>
          <p:cNvSpPr txBox="1"/>
          <p:nvPr/>
        </p:nvSpPr>
        <p:spPr>
          <a:xfrm>
            <a:off x="3189585" y="6581001"/>
            <a:ext cx="5904656" cy="276999"/>
          </a:xfrm>
          <a:prstGeom prst="rect">
            <a:avLst/>
          </a:prstGeom>
          <a:noFill/>
        </p:spPr>
        <p:txBody>
          <a:bodyPr wrap="square" rtlCol="0">
            <a:spAutoFit/>
          </a:bodyPr>
          <a:lstStyle/>
          <a:p>
            <a:pPr algn="r"/>
            <a:r>
              <a:rPr lang="ja-JP" altLang="en-US" sz="1200" dirty="0"/>
              <a:t>諏訪中央病院玉井道裕　新型コロナウイルス感染を乗り越えるための説明書から引用</a:t>
            </a:r>
          </a:p>
        </p:txBody>
      </p:sp>
    </p:spTree>
    <p:extLst>
      <p:ext uri="{BB962C8B-B14F-4D97-AF65-F5344CB8AC3E}">
        <p14:creationId xmlns:p14="http://schemas.microsoft.com/office/powerpoint/2010/main" val="1667317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63F9072-CE1C-48B1-9674-E351E3376F27}"/>
              </a:ext>
            </a:extLst>
          </p:cNvPr>
          <p:cNvPicPr>
            <a:picLocks noChangeAspect="1"/>
          </p:cNvPicPr>
          <p:nvPr/>
        </p:nvPicPr>
        <p:blipFill rotWithShape="1">
          <a:blip r:embed="rId2">
            <a:extLst>
              <a:ext uri="{28A0092B-C50C-407E-A947-70E740481C1C}">
                <a14:useLocalDpi xmlns:a14="http://schemas.microsoft.com/office/drawing/2010/main" val="0"/>
              </a:ext>
            </a:extLst>
          </a:blip>
          <a:srcRect t="24444" r="64175" b="48889"/>
          <a:stretch/>
        </p:blipFill>
        <p:spPr>
          <a:xfrm>
            <a:off x="0" y="1124744"/>
            <a:ext cx="9145098" cy="4824536"/>
          </a:xfrm>
          <a:prstGeom prst="rect">
            <a:avLst/>
          </a:prstGeom>
        </p:spPr>
      </p:pic>
      <p:sp>
        <p:nvSpPr>
          <p:cNvPr id="4" name="テキスト ボックス 3">
            <a:extLst>
              <a:ext uri="{FF2B5EF4-FFF2-40B4-BE49-F238E27FC236}">
                <a16:creationId xmlns:a16="http://schemas.microsoft.com/office/drawing/2014/main" id="{2FB8CE10-B233-4A4B-B2A7-DEBCD7193B74}"/>
              </a:ext>
            </a:extLst>
          </p:cNvPr>
          <p:cNvSpPr txBox="1"/>
          <p:nvPr/>
        </p:nvSpPr>
        <p:spPr>
          <a:xfrm>
            <a:off x="3189585" y="6581001"/>
            <a:ext cx="5904656" cy="276999"/>
          </a:xfrm>
          <a:prstGeom prst="rect">
            <a:avLst/>
          </a:prstGeom>
          <a:noFill/>
        </p:spPr>
        <p:txBody>
          <a:bodyPr wrap="square" rtlCol="0">
            <a:spAutoFit/>
          </a:bodyPr>
          <a:lstStyle/>
          <a:p>
            <a:pPr algn="r"/>
            <a:r>
              <a:rPr lang="ja-JP" altLang="en-US" sz="1200" dirty="0"/>
              <a:t>諏訪中央病院玉井道裕　新型コロナウイルス感染を乗り越えるための説明書から引用</a:t>
            </a:r>
          </a:p>
        </p:txBody>
      </p:sp>
    </p:spTree>
    <p:extLst>
      <p:ext uri="{BB962C8B-B14F-4D97-AF65-F5344CB8AC3E}">
        <p14:creationId xmlns:p14="http://schemas.microsoft.com/office/powerpoint/2010/main" val="1782698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63F9072-CE1C-48B1-9674-E351E3376F27}"/>
              </a:ext>
            </a:extLst>
          </p:cNvPr>
          <p:cNvPicPr>
            <a:picLocks noChangeAspect="1"/>
          </p:cNvPicPr>
          <p:nvPr/>
        </p:nvPicPr>
        <p:blipFill rotWithShape="1">
          <a:blip r:embed="rId2">
            <a:extLst>
              <a:ext uri="{28A0092B-C50C-407E-A947-70E740481C1C}">
                <a14:useLocalDpi xmlns:a14="http://schemas.microsoft.com/office/drawing/2010/main" val="0"/>
              </a:ext>
            </a:extLst>
          </a:blip>
          <a:srcRect t="50000" r="64962" b="23333"/>
          <a:stretch/>
        </p:blipFill>
        <p:spPr>
          <a:xfrm>
            <a:off x="66431" y="980728"/>
            <a:ext cx="9077569" cy="4896544"/>
          </a:xfrm>
          <a:prstGeom prst="rect">
            <a:avLst/>
          </a:prstGeom>
        </p:spPr>
      </p:pic>
      <p:sp>
        <p:nvSpPr>
          <p:cNvPr id="4" name="テキスト ボックス 3">
            <a:extLst>
              <a:ext uri="{FF2B5EF4-FFF2-40B4-BE49-F238E27FC236}">
                <a16:creationId xmlns:a16="http://schemas.microsoft.com/office/drawing/2014/main" id="{7278BAAF-A2D9-4BE0-B53A-D4C8C977C726}"/>
              </a:ext>
            </a:extLst>
          </p:cNvPr>
          <p:cNvSpPr txBox="1"/>
          <p:nvPr/>
        </p:nvSpPr>
        <p:spPr>
          <a:xfrm>
            <a:off x="3189585" y="6581001"/>
            <a:ext cx="5904656" cy="276999"/>
          </a:xfrm>
          <a:prstGeom prst="rect">
            <a:avLst/>
          </a:prstGeom>
          <a:noFill/>
        </p:spPr>
        <p:txBody>
          <a:bodyPr wrap="square" rtlCol="0">
            <a:spAutoFit/>
          </a:bodyPr>
          <a:lstStyle/>
          <a:p>
            <a:pPr algn="r"/>
            <a:r>
              <a:rPr lang="ja-JP" altLang="en-US" sz="1200" dirty="0"/>
              <a:t>諏訪中央病院玉井道裕　新型コロナウイルス感染を乗り越えるための説明書から引用</a:t>
            </a:r>
          </a:p>
        </p:txBody>
      </p:sp>
    </p:spTree>
    <p:extLst>
      <p:ext uri="{BB962C8B-B14F-4D97-AF65-F5344CB8AC3E}">
        <p14:creationId xmlns:p14="http://schemas.microsoft.com/office/powerpoint/2010/main" val="176010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コンテンツ プレースホルダー 6">
            <a:extLst>
              <a:ext uri="{FF2B5EF4-FFF2-40B4-BE49-F238E27FC236}">
                <a16:creationId xmlns:a16="http://schemas.microsoft.com/office/drawing/2014/main" id="{CDBA4DD8-18B5-4905-B0B1-CE3347A8CFA2}"/>
              </a:ext>
            </a:extLst>
          </p:cNvPr>
          <p:cNvPicPr>
            <a:picLocks noChangeAspect="1"/>
          </p:cNvPicPr>
          <p:nvPr/>
        </p:nvPicPr>
        <p:blipFill>
          <a:blip r:embed="rId2"/>
          <a:stretch>
            <a:fillRect/>
          </a:stretch>
        </p:blipFill>
        <p:spPr>
          <a:xfrm>
            <a:off x="1835696" y="1052736"/>
            <a:ext cx="5184576" cy="5187907"/>
          </a:xfrm>
          <a:prstGeom prst="rect">
            <a:avLst/>
          </a:prstGeom>
        </p:spPr>
      </p:pic>
      <p:sp>
        <p:nvSpPr>
          <p:cNvPr id="5" name="タイトル 1">
            <a:extLst>
              <a:ext uri="{FF2B5EF4-FFF2-40B4-BE49-F238E27FC236}">
                <a16:creationId xmlns:a16="http://schemas.microsoft.com/office/drawing/2014/main" id="{1525C10F-A10D-4193-B000-0F3AA379E69D}"/>
              </a:ext>
            </a:extLst>
          </p:cNvPr>
          <p:cNvSpPr txBox="1">
            <a:spLocks/>
          </p:cNvSpPr>
          <p:nvPr/>
        </p:nvSpPr>
        <p:spPr>
          <a:xfrm>
            <a:off x="323528" y="235217"/>
            <a:ext cx="8820472" cy="1325563"/>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20000"/>
              </a:lnSpc>
            </a:pPr>
            <a:r>
              <a:rPr lang="ja-JP" altLang="en-US" dirty="0">
                <a:solidFill>
                  <a:srgbClr val="000099"/>
                </a:solidFill>
              </a:rPr>
              <a:t>医療者も社会的距離を持つ理由</a:t>
            </a:r>
          </a:p>
        </p:txBody>
      </p:sp>
      <p:sp>
        <p:nvSpPr>
          <p:cNvPr id="6" name="テキスト ボックス 5">
            <a:extLst>
              <a:ext uri="{FF2B5EF4-FFF2-40B4-BE49-F238E27FC236}">
                <a16:creationId xmlns:a16="http://schemas.microsoft.com/office/drawing/2014/main" id="{81AFA730-8539-4BDB-A2B3-16E65D43EFE9}"/>
              </a:ext>
            </a:extLst>
          </p:cNvPr>
          <p:cNvSpPr txBox="1"/>
          <p:nvPr/>
        </p:nvSpPr>
        <p:spPr>
          <a:xfrm>
            <a:off x="2807296" y="6391950"/>
            <a:ext cx="6336704" cy="461665"/>
          </a:xfrm>
          <a:prstGeom prst="rect">
            <a:avLst/>
          </a:prstGeom>
          <a:noFill/>
        </p:spPr>
        <p:txBody>
          <a:bodyPr wrap="square" rtlCol="0">
            <a:spAutoFit/>
          </a:bodyPr>
          <a:lstStyle/>
          <a:p>
            <a:pPr algn="r"/>
            <a:r>
              <a:rPr lang="en-US" altLang="ja-JP" sz="1200" dirty="0">
                <a:hlinkClick r:id="rId3"/>
              </a:rPr>
              <a:t>BBC News Japan </a:t>
            </a:r>
            <a:r>
              <a:rPr lang="ja-JP" altLang="en-US" sz="1200" dirty="0">
                <a:hlinkClick r:id="rId3"/>
              </a:rPr>
              <a:t>米国の新型ウイルス死者、</a:t>
            </a:r>
            <a:r>
              <a:rPr lang="en-US" altLang="ja-JP" sz="1200" dirty="0">
                <a:hlinkClick r:id="rId3"/>
              </a:rPr>
              <a:t>1</a:t>
            </a:r>
            <a:r>
              <a:rPr lang="ja-JP" altLang="en-US" sz="1200" dirty="0">
                <a:hlinkClick r:id="rId3"/>
              </a:rPr>
              <a:t>日で</a:t>
            </a:r>
            <a:r>
              <a:rPr lang="en-US" altLang="ja-JP" sz="1200" dirty="0">
                <a:hlinkClick r:id="rId3"/>
              </a:rPr>
              <a:t>1800</a:t>
            </a:r>
            <a:r>
              <a:rPr lang="ja-JP" altLang="en-US" sz="1200" dirty="0">
                <a:hlinkClick r:id="rId3"/>
              </a:rPr>
              <a:t>人超最大を更新　</a:t>
            </a:r>
            <a:r>
              <a:rPr lang="en-US" altLang="ja-JP" sz="1200" dirty="0">
                <a:hlinkClick r:id="rId3"/>
              </a:rPr>
              <a:t>https://www.bbc.com/japanese/52213050</a:t>
            </a:r>
            <a:endParaRPr kumimoji="1" lang="ja-JP" altLang="en-US" sz="1200" dirty="0"/>
          </a:p>
        </p:txBody>
      </p:sp>
    </p:spTree>
    <p:extLst>
      <p:ext uri="{BB962C8B-B14F-4D97-AF65-F5344CB8AC3E}">
        <p14:creationId xmlns:p14="http://schemas.microsoft.com/office/powerpoint/2010/main" val="2045773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63F9072-CE1C-48B1-9674-E351E3376F27}"/>
              </a:ext>
            </a:extLst>
          </p:cNvPr>
          <p:cNvPicPr>
            <a:picLocks noChangeAspect="1"/>
          </p:cNvPicPr>
          <p:nvPr/>
        </p:nvPicPr>
        <p:blipFill rotWithShape="1">
          <a:blip r:embed="rId2">
            <a:extLst>
              <a:ext uri="{28A0092B-C50C-407E-A947-70E740481C1C}">
                <a14:useLocalDpi xmlns:a14="http://schemas.microsoft.com/office/drawing/2010/main" val="0"/>
              </a:ext>
            </a:extLst>
          </a:blip>
          <a:srcRect l="33463" r="4326" b="72223"/>
          <a:stretch/>
        </p:blipFill>
        <p:spPr>
          <a:xfrm>
            <a:off x="63984" y="980728"/>
            <a:ext cx="9102165" cy="2880320"/>
          </a:xfrm>
          <a:prstGeom prst="rect">
            <a:avLst/>
          </a:prstGeom>
        </p:spPr>
      </p:pic>
      <p:sp>
        <p:nvSpPr>
          <p:cNvPr id="2" name="テキスト ボックス 1">
            <a:extLst>
              <a:ext uri="{FF2B5EF4-FFF2-40B4-BE49-F238E27FC236}">
                <a16:creationId xmlns:a16="http://schemas.microsoft.com/office/drawing/2014/main" id="{509DFD90-C261-4A0E-88E3-E6B215CA58CF}"/>
              </a:ext>
            </a:extLst>
          </p:cNvPr>
          <p:cNvSpPr txBox="1"/>
          <p:nvPr/>
        </p:nvSpPr>
        <p:spPr>
          <a:xfrm>
            <a:off x="366594" y="4221088"/>
            <a:ext cx="8496944" cy="2616101"/>
          </a:xfrm>
          <a:prstGeom prst="rect">
            <a:avLst/>
          </a:prstGeom>
          <a:noFill/>
        </p:spPr>
        <p:txBody>
          <a:bodyPr wrap="square" rtlCol="0">
            <a:spAutoFit/>
          </a:bodyPr>
          <a:lstStyle/>
          <a:p>
            <a:r>
              <a:rPr lang="en-US" altLang="ja-JP" sz="2800" dirty="0">
                <a:solidFill>
                  <a:srgbClr val="000099"/>
                </a:solidFill>
                <a:latin typeface="+mj-ea"/>
                <a:ea typeface="+mj-ea"/>
              </a:rPr>
              <a:t>PCR </a:t>
            </a:r>
            <a:r>
              <a:rPr lang="ja-JP" altLang="en-US" sz="2800" dirty="0">
                <a:solidFill>
                  <a:srgbClr val="000099"/>
                </a:solidFill>
                <a:latin typeface="+mj-ea"/>
                <a:ea typeface="+mj-ea"/>
              </a:rPr>
              <a:t>検査の原則適応は、</a:t>
            </a:r>
            <a:endParaRPr lang="en-US" altLang="ja-JP" sz="2800" dirty="0">
              <a:solidFill>
                <a:srgbClr val="000099"/>
              </a:solidFill>
              <a:latin typeface="+mj-ea"/>
              <a:ea typeface="+mj-ea"/>
            </a:endParaRPr>
          </a:p>
          <a:p>
            <a:r>
              <a:rPr lang="ja-JP" altLang="en-US" sz="2800" dirty="0">
                <a:solidFill>
                  <a:srgbClr val="000099"/>
                </a:solidFill>
                <a:latin typeface="+mj-ea"/>
                <a:ea typeface="+mj-ea"/>
              </a:rPr>
              <a:t>「入院治療の必要な肺炎患者で、ウイルス性肺炎を強く疑う症例」とする。軽症例には基本的に </a:t>
            </a:r>
            <a:r>
              <a:rPr lang="en-US" altLang="ja-JP" sz="2800" dirty="0">
                <a:solidFill>
                  <a:srgbClr val="000099"/>
                </a:solidFill>
                <a:latin typeface="+mj-ea"/>
                <a:ea typeface="+mj-ea"/>
              </a:rPr>
              <a:t>PCR </a:t>
            </a:r>
            <a:r>
              <a:rPr lang="ja-JP" altLang="en-US" sz="2800" dirty="0">
                <a:solidFill>
                  <a:srgbClr val="000099"/>
                </a:solidFill>
                <a:latin typeface="+mj-ea"/>
                <a:ea typeface="+mj-ea"/>
              </a:rPr>
              <a:t>検査を推奨しない。時間の経過とともに重症化傾向がみられた場合には </a:t>
            </a:r>
            <a:r>
              <a:rPr lang="en-US" altLang="ja-JP" sz="2800" dirty="0">
                <a:solidFill>
                  <a:srgbClr val="000099"/>
                </a:solidFill>
                <a:latin typeface="+mj-ea"/>
                <a:ea typeface="+mj-ea"/>
              </a:rPr>
              <a:t>PCR </a:t>
            </a:r>
            <a:r>
              <a:rPr lang="ja-JP" altLang="en-US" sz="2800" dirty="0">
                <a:solidFill>
                  <a:srgbClr val="000099"/>
                </a:solidFill>
                <a:latin typeface="+mj-ea"/>
                <a:ea typeface="+mj-ea"/>
              </a:rPr>
              <a:t>法の実施も考慮する。</a:t>
            </a:r>
            <a:endParaRPr lang="en-US" altLang="ja-JP" sz="2800" dirty="0">
              <a:solidFill>
                <a:srgbClr val="000099"/>
              </a:solidFill>
              <a:latin typeface="+mj-ea"/>
              <a:ea typeface="+mj-ea"/>
            </a:endParaRPr>
          </a:p>
          <a:p>
            <a:pPr algn="r"/>
            <a:r>
              <a:rPr kumimoji="1" lang="en-US" altLang="ja-JP" sz="1200" dirty="0">
                <a:latin typeface="+mj-ea"/>
                <a:ea typeface="+mj-ea"/>
              </a:rPr>
              <a:t>4</a:t>
            </a:r>
            <a:r>
              <a:rPr kumimoji="1" lang="ja-JP" altLang="en-US" sz="1200" dirty="0">
                <a:latin typeface="+mj-ea"/>
                <a:ea typeface="+mj-ea"/>
              </a:rPr>
              <a:t>月</a:t>
            </a:r>
            <a:r>
              <a:rPr kumimoji="1" lang="en-US" altLang="ja-JP" sz="1200" dirty="0">
                <a:latin typeface="+mj-ea"/>
                <a:ea typeface="+mj-ea"/>
              </a:rPr>
              <a:t>2</a:t>
            </a:r>
            <a:r>
              <a:rPr lang="ja-JP" altLang="en-US" sz="1200" dirty="0">
                <a:latin typeface="+mj-ea"/>
                <a:ea typeface="+mj-ea"/>
              </a:rPr>
              <a:t>日感染症学会・環境感染学会新型コロナウイルス感染症に対する臨床対応の考え方 </a:t>
            </a:r>
            <a:endParaRPr lang="en-US" altLang="ja-JP" sz="1200" dirty="0">
              <a:latin typeface="+mj-ea"/>
              <a:ea typeface="+mj-ea"/>
            </a:endParaRPr>
          </a:p>
          <a:p>
            <a:pPr algn="r"/>
            <a:r>
              <a:rPr lang="en-US" altLang="ja-JP" sz="1200" dirty="0">
                <a:hlinkClick r:id="rId3"/>
              </a:rPr>
              <a:t>http://www.kansensho.or.jp/uploads/files/topics/2019ncov/covid19_rinsho_200402.pdf</a:t>
            </a:r>
            <a:endParaRPr kumimoji="1" lang="en-US" altLang="ja-JP" sz="1200" dirty="0">
              <a:latin typeface="+mj-ea"/>
              <a:ea typeface="+mj-ea"/>
            </a:endParaRPr>
          </a:p>
        </p:txBody>
      </p:sp>
    </p:spTree>
    <p:extLst>
      <p:ext uri="{BB962C8B-B14F-4D97-AF65-F5344CB8AC3E}">
        <p14:creationId xmlns:p14="http://schemas.microsoft.com/office/powerpoint/2010/main" val="2457116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FA1824-F28C-4F5A-9D18-0FA39B683D77}"/>
              </a:ext>
            </a:extLst>
          </p:cNvPr>
          <p:cNvSpPr>
            <a:spLocks noGrp="1"/>
          </p:cNvSpPr>
          <p:nvPr>
            <p:ph type="title"/>
          </p:nvPr>
        </p:nvSpPr>
        <p:spPr>
          <a:xfrm>
            <a:off x="1475656" y="235217"/>
            <a:ext cx="6408712" cy="1325563"/>
          </a:xfrm>
        </p:spPr>
        <p:txBody>
          <a:bodyPr>
            <a:normAutofit/>
          </a:bodyPr>
          <a:lstStyle/>
          <a:p>
            <a:pPr algn="ctr"/>
            <a:r>
              <a:rPr lang="ja-JP" altLang="en-US" sz="6000" dirty="0"/>
              <a:t>スケジュール</a:t>
            </a:r>
            <a:endParaRPr kumimoji="1" lang="ja-JP" altLang="en-US" sz="6000" dirty="0"/>
          </a:p>
        </p:txBody>
      </p:sp>
      <p:sp>
        <p:nvSpPr>
          <p:cNvPr id="3" name="コンテンツ プレースホルダー 2">
            <a:extLst>
              <a:ext uri="{FF2B5EF4-FFF2-40B4-BE49-F238E27FC236}">
                <a16:creationId xmlns:a16="http://schemas.microsoft.com/office/drawing/2014/main" id="{21313AEE-1C3E-4E7F-97B5-950D9302D20D}"/>
              </a:ext>
            </a:extLst>
          </p:cNvPr>
          <p:cNvSpPr>
            <a:spLocks noGrp="1"/>
          </p:cNvSpPr>
          <p:nvPr>
            <p:ph idx="1"/>
          </p:nvPr>
        </p:nvSpPr>
        <p:spPr>
          <a:xfrm>
            <a:off x="736662" y="1628800"/>
            <a:ext cx="7886700" cy="4699719"/>
          </a:xfrm>
        </p:spPr>
        <p:txBody>
          <a:bodyPr>
            <a:normAutofit/>
          </a:bodyPr>
          <a:lstStyle/>
          <a:p>
            <a:pPr marL="514350" indent="-514350">
              <a:buFont typeface="+mj-lt"/>
              <a:buAutoNum type="arabicPeriod"/>
            </a:pPr>
            <a:r>
              <a:rPr kumimoji="1" lang="ja-JP" altLang="en-US" sz="3200" dirty="0"/>
              <a:t>精神科チームとして、正しく</a:t>
            </a:r>
            <a:r>
              <a:rPr kumimoji="1" lang="en-US" altLang="ja-JP" sz="3200" dirty="0"/>
              <a:t>COVID19</a:t>
            </a:r>
            <a:r>
              <a:rPr lang="ja-JP" altLang="en-US" sz="3200" dirty="0"/>
              <a:t>の知識を全員が持つ。</a:t>
            </a:r>
            <a:endParaRPr lang="en-US" altLang="ja-JP" sz="3200" dirty="0"/>
          </a:p>
          <a:p>
            <a:pPr marL="514350" indent="-514350">
              <a:buFont typeface="+mj-lt"/>
              <a:buAutoNum type="arabicPeriod"/>
            </a:pPr>
            <a:r>
              <a:rPr kumimoji="1" lang="ja-JP" altLang="en-US" sz="3200" dirty="0">
                <a:solidFill>
                  <a:srgbClr val="CC00CC"/>
                </a:solidFill>
              </a:rPr>
              <a:t>精神科</a:t>
            </a:r>
            <a:r>
              <a:rPr lang="ja-JP" altLang="en-US" sz="3200" dirty="0">
                <a:solidFill>
                  <a:srgbClr val="CC00CC"/>
                </a:solidFill>
              </a:rPr>
              <a:t>医療を継続するための留意点を知る。</a:t>
            </a:r>
            <a:endParaRPr lang="en-US" altLang="ja-JP" sz="3200" dirty="0">
              <a:solidFill>
                <a:srgbClr val="CC00CC"/>
              </a:solidFill>
            </a:endParaRPr>
          </a:p>
          <a:p>
            <a:pPr marL="514350" indent="-514350">
              <a:buFont typeface="+mj-lt"/>
              <a:buAutoNum type="arabicPeriod"/>
            </a:pPr>
            <a:r>
              <a:rPr kumimoji="1" lang="en-US" altLang="ja-JP" sz="3200" dirty="0"/>
              <a:t>COVID19</a:t>
            </a:r>
            <a:r>
              <a:rPr kumimoji="1" lang="ja-JP" altLang="en-US" sz="3200" dirty="0"/>
              <a:t>が</a:t>
            </a:r>
            <a:r>
              <a:rPr lang="ja-JP" altLang="en-US" sz="3200" dirty="0"/>
              <a:t>地域</a:t>
            </a:r>
            <a:r>
              <a:rPr kumimoji="1" lang="ja-JP" altLang="en-US" sz="3200" dirty="0"/>
              <a:t>で大流行した時の精神科医療者として求められるであろうことを知る。</a:t>
            </a:r>
          </a:p>
        </p:txBody>
      </p:sp>
    </p:spTree>
    <p:extLst>
      <p:ext uri="{BB962C8B-B14F-4D97-AF65-F5344CB8AC3E}">
        <p14:creationId xmlns:p14="http://schemas.microsoft.com/office/powerpoint/2010/main" val="3164272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EF9D19-FB91-4321-B7AE-9F616F6482C0}"/>
              </a:ext>
            </a:extLst>
          </p:cNvPr>
          <p:cNvSpPr>
            <a:spLocks noGrp="1"/>
          </p:cNvSpPr>
          <p:nvPr>
            <p:ph type="title"/>
          </p:nvPr>
        </p:nvSpPr>
        <p:spPr>
          <a:xfrm>
            <a:off x="395536" y="235217"/>
            <a:ext cx="8640960" cy="961535"/>
          </a:xfrm>
        </p:spPr>
        <p:txBody>
          <a:bodyPr>
            <a:normAutofit fontScale="90000"/>
          </a:bodyPr>
          <a:lstStyle/>
          <a:p>
            <a:pPr algn="ctr"/>
            <a:r>
              <a:rPr kumimoji="1" lang="ja-JP" altLang="en-US" sz="5400" dirty="0"/>
              <a:t>精神科の特徴と</a:t>
            </a:r>
            <a:r>
              <a:rPr lang="en-US" altLang="ja-JP" sz="5400" dirty="0">
                <a:latin typeface="Arial" panose="020B0604020202020204" pitchFamily="34" charset="0"/>
                <a:cs typeface="Arial" panose="020B0604020202020204" pitchFamily="34" charset="0"/>
              </a:rPr>
              <a:t>COVID19</a:t>
            </a:r>
            <a:r>
              <a:rPr kumimoji="1" lang="ja-JP" altLang="en-US" sz="5400" dirty="0"/>
              <a:t>対策</a:t>
            </a:r>
          </a:p>
        </p:txBody>
      </p:sp>
      <p:sp>
        <p:nvSpPr>
          <p:cNvPr id="3" name="コンテンツ プレースホルダー 2">
            <a:extLst>
              <a:ext uri="{FF2B5EF4-FFF2-40B4-BE49-F238E27FC236}">
                <a16:creationId xmlns:a16="http://schemas.microsoft.com/office/drawing/2014/main" id="{FDD4693E-2662-41D2-A4C4-40E24D4F6024}"/>
              </a:ext>
            </a:extLst>
          </p:cNvPr>
          <p:cNvSpPr>
            <a:spLocks noGrp="1"/>
          </p:cNvSpPr>
          <p:nvPr>
            <p:ph idx="1"/>
          </p:nvPr>
        </p:nvSpPr>
        <p:spPr>
          <a:xfrm>
            <a:off x="395536" y="1484785"/>
            <a:ext cx="8568952" cy="5010930"/>
          </a:xfrm>
        </p:spPr>
        <p:txBody>
          <a:bodyPr>
            <a:normAutofit/>
          </a:bodyPr>
          <a:lstStyle/>
          <a:p>
            <a:pPr marL="0" indent="0">
              <a:buNone/>
            </a:pPr>
            <a:r>
              <a:rPr kumimoji="1" lang="ja-JP" altLang="en-US" dirty="0"/>
              <a:t>ほぼ固定された患者</a:t>
            </a:r>
            <a:endParaRPr kumimoji="1" lang="en-US" altLang="ja-JP" dirty="0"/>
          </a:p>
          <a:p>
            <a:pPr marL="0" indent="0">
              <a:buNone/>
            </a:pPr>
            <a:r>
              <a:rPr lang="ja-JP" altLang="en-US" dirty="0">
                <a:solidFill>
                  <a:srgbClr val="CC00CC"/>
                </a:solidFill>
              </a:rPr>
              <a:t>　受診頻度等コントロールがしやすい</a:t>
            </a:r>
            <a:endParaRPr lang="en-US" altLang="ja-JP" dirty="0">
              <a:solidFill>
                <a:srgbClr val="CC00CC"/>
              </a:solidFill>
            </a:endParaRPr>
          </a:p>
          <a:p>
            <a:pPr marL="0" indent="0">
              <a:buNone/>
            </a:pPr>
            <a:r>
              <a:rPr kumimoji="1" lang="ja-JP" altLang="en-US" dirty="0">
                <a:solidFill>
                  <a:srgbClr val="CC00CC"/>
                </a:solidFill>
              </a:rPr>
              <a:t>　体温表記入などもお願いしやすい</a:t>
            </a:r>
            <a:endParaRPr kumimoji="1" lang="en-US" altLang="ja-JP" dirty="0">
              <a:solidFill>
                <a:srgbClr val="CC00CC"/>
              </a:solidFill>
            </a:endParaRPr>
          </a:p>
          <a:p>
            <a:pPr marL="0" indent="0">
              <a:buNone/>
            </a:pPr>
            <a:r>
              <a:rPr lang="ja-JP" altLang="en-US" dirty="0"/>
              <a:t>患者は活動性・活動範囲の低い人が全体的に多い</a:t>
            </a:r>
            <a:endParaRPr lang="en-US" altLang="ja-JP" dirty="0"/>
          </a:p>
          <a:p>
            <a:pPr marL="0" indent="0">
              <a:buNone/>
            </a:pPr>
            <a:r>
              <a:rPr lang="ja-JP" altLang="en-US" dirty="0">
                <a:solidFill>
                  <a:srgbClr val="CC00CC"/>
                </a:solidFill>
              </a:rPr>
              <a:t>　</a:t>
            </a:r>
            <a:r>
              <a:rPr lang="en-US" altLang="ja-JP" dirty="0">
                <a:solidFill>
                  <a:srgbClr val="CC00CC"/>
                </a:solidFill>
              </a:rPr>
              <a:t>3</a:t>
            </a:r>
            <a:r>
              <a:rPr lang="ja-JP" altLang="en-US" dirty="0">
                <a:solidFill>
                  <a:srgbClr val="CC00CC"/>
                </a:solidFill>
              </a:rPr>
              <a:t>蜜・</a:t>
            </a:r>
            <a:r>
              <a:rPr lang="en-US" altLang="ja-JP" dirty="0">
                <a:solidFill>
                  <a:srgbClr val="CC00CC"/>
                </a:solidFill>
              </a:rPr>
              <a:t>80</a:t>
            </a:r>
            <a:r>
              <a:rPr lang="ja-JP" altLang="en-US" dirty="0">
                <a:solidFill>
                  <a:srgbClr val="CC00CC"/>
                </a:solidFill>
              </a:rPr>
              <a:t>％接触量制限を守れている人が多そう　</a:t>
            </a:r>
            <a:endParaRPr lang="en-US" altLang="ja-JP" dirty="0">
              <a:solidFill>
                <a:srgbClr val="CC00CC"/>
              </a:solidFill>
            </a:endParaRPr>
          </a:p>
          <a:p>
            <a:pPr marL="0" indent="0">
              <a:buNone/>
            </a:pPr>
            <a:r>
              <a:rPr lang="ja-JP" altLang="en-US" dirty="0">
                <a:solidFill>
                  <a:srgbClr val="CC00CC"/>
                </a:solidFill>
              </a:rPr>
              <a:t>　クラスター感染に巻き込まれる可能性が低い</a:t>
            </a:r>
            <a:endParaRPr lang="en-US" altLang="ja-JP" dirty="0">
              <a:solidFill>
                <a:srgbClr val="CC00CC"/>
              </a:solidFill>
            </a:endParaRPr>
          </a:p>
          <a:p>
            <a:pPr marL="0" indent="0">
              <a:buNone/>
            </a:pPr>
            <a:r>
              <a:rPr lang="ja-JP" altLang="en-US" dirty="0"/>
              <a:t>閉鎖病棟がある</a:t>
            </a:r>
            <a:endParaRPr lang="en-US" altLang="ja-JP" dirty="0"/>
          </a:p>
          <a:p>
            <a:pPr marL="0" indent="0">
              <a:buNone/>
            </a:pPr>
            <a:r>
              <a:rPr lang="ja-JP" altLang="en-US" dirty="0"/>
              <a:t>　</a:t>
            </a:r>
            <a:r>
              <a:rPr lang="ja-JP" altLang="en-US" dirty="0">
                <a:solidFill>
                  <a:srgbClr val="CC00CC"/>
                </a:solidFill>
              </a:rPr>
              <a:t>感染経路は患者よりもスタッフの可能性が高い</a:t>
            </a:r>
            <a:endParaRPr lang="en-US" altLang="ja-JP" dirty="0">
              <a:solidFill>
                <a:srgbClr val="CC00CC"/>
              </a:solidFill>
            </a:endParaRPr>
          </a:p>
          <a:p>
            <a:pPr marL="0" indent="0">
              <a:buNone/>
            </a:pPr>
            <a:r>
              <a:rPr lang="ja-JP" altLang="en-US" dirty="0">
                <a:solidFill>
                  <a:srgbClr val="CC00CC"/>
                </a:solidFill>
              </a:rPr>
              <a:t>　環境療法として病棟をスタッフが守る工夫が求められる</a:t>
            </a:r>
            <a:endParaRPr lang="en-US" altLang="ja-JP" dirty="0">
              <a:solidFill>
                <a:srgbClr val="CC00CC"/>
              </a:solidFill>
            </a:endParaRPr>
          </a:p>
          <a:p>
            <a:pPr marL="0" indent="0">
              <a:buNone/>
            </a:pPr>
            <a:endParaRPr lang="en-US" altLang="ja-JP" dirty="0"/>
          </a:p>
          <a:p>
            <a:pPr marL="0" indent="0">
              <a:buNone/>
            </a:pPr>
            <a:endParaRPr kumimoji="1" lang="ja-JP" altLang="en-US" dirty="0"/>
          </a:p>
        </p:txBody>
      </p:sp>
    </p:spTree>
    <p:extLst>
      <p:ext uri="{BB962C8B-B14F-4D97-AF65-F5344CB8AC3E}">
        <p14:creationId xmlns:p14="http://schemas.microsoft.com/office/powerpoint/2010/main" val="2257246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DD4693E-2662-41D2-A4C4-40E24D4F6024}"/>
              </a:ext>
            </a:extLst>
          </p:cNvPr>
          <p:cNvSpPr>
            <a:spLocks noGrp="1"/>
          </p:cNvSpPr>
          <p:nvPr>
            <p:ph idx="1"/>
          </p:nvPr>
        </p:nvSpPr>
        <p:spPr>
          <a:xfrm>
            <a:off x="395536" y="1484785"/>
            <a:ext cx="8568952" cy="5010930"/>
          </a:xfrm>
        </p:spPr>
        <p:txBody>
          <a:bodyPr>
            <a:normAutofit/>
          </a:bodyPr>
          <a:lstStyle/>
          <a:p>
            <a:pPr marL="0" indent="0">
              <a:buNone/>
            </a:pPr>
            <a:r>
              <a:rPr lang="ja-JP" altLang="en-US" dirty="0"/>
              <a:t>不安や怒りと言った感情をケアできる医療人材集団</a:t>
            </a:r>
            <a:endParaRPr lang="en-US" altLang="ja-JP" dirty="0"/>
          </a:p>
          <a:p>
            <a:pPr marL="0" indent="0">
              <a:buNone/>
            </a:pPr>
            <a:r>
              <a:rPr lang="ja-JP" altLang="en-US" dirty="0"/>
              <a:t>　</a:t>
            </a:r>
            <a:r>
              <a:rPr lang="ja-JP" altLang="en-US" dirty="0">
                <a:solidFill>
                  <a:srgbClr val="CC00CC"/>
                </a:solidFill>
              </a:rPr>
              <a:t>揺れがちな患者の精神のケア体制は盤石</a:t>
            </a:r>
            <a:endParaRPr lang="en-US" altLang="ja-JP" dirty="0">
              <a:solidFill>
                <a:srgbClr val="CC00CC"/>
              </a:solidFill>
            </a:endParaRPr>
          </a:p>
          <a:p>
            <a:pPr marL="0" indent="0">
              <a:buNone/>
            </a:pPr>
            <a:r>
              <a:rPr lang="ja-JP" altLang="en-US" dirty="0">
                <a:solidFill>
                  <a:srgbClr val="CC00CC"/>
                </a:solidFill>
              </a:rPr>
              <a:t>　お互いの心理サポート体制が身体科より構築しやすい</a:t>
            </a:r>
            <a:endParaRPr lang="en-US" altLang="ja-JP" dirty="0">
              <a:solidFill>
                <a:srgbClr val="CC00CC"/>
              </a:solidFill>
            </a:endParaRPr>
          </a:p>
          <a:p>
            <a:pPr marL="0" indent="0">
              <a:buNone/>
            </a:pPr>
            <a:r>
              <a:rPr lang="ja-JP" altLang="en-US" dirty="0"/>
              <a:t>スタッフの配置は身体科より少ない</a:t>
            </a:r>
            <a:endParaRPr lang="en-US" altLang="ja-JP" dirty="0"/>
          </a:p>
          <a:p>
            <a:pPr marL="361950" indent="-361950">
              <a:buNone/>
              <a:tabLst>
                <a:tab pos="85725" algn="l"/>
              </a:tabLst>
            </a:pPr>
            <a:r>
              <a:rPr lang="ja-JP" altLang="en-US" dirty="0"/>
              <a:t>　</a:t>
            </a:r>
            <a:r>
              <a:rPr lang="ja-JP" altLang="en-US" dirty="0">
                <a:solidFill>
                  <a:srgbClr val="CC00CC"/>
                </a:solidFill>
              </a:rPr>
              <a:t>患者を定ベッド数以上受け入れる状況になった際、予備対応力があまりない</a:t>
            </a:r>
            <a:endParaRPr lang="en-US" altLang="ja-JP" dirty="0">
              <a:solidFill>
                <a:srgbClr val="CC00CC"/>
              </a:solidFill>
            </a:endParaRPr>
          </a:p>
          <a:p>
            <a:pPr marL="266700" indent="-266700">
              <a:buNone/>
            </a:pPr>
            <a:r>
              <a:rPr lang="ja-JP" altLang="en-US" dirty="0">
                <a:solidFill>
                  <a:srgbClr val="CC00CC"/>
                </a:solidFill>
              </a:rPr>
              <a:t>　他科へのサポート要請が出た際、予備対応能力があまり　ない</a:t>
            </a:r>
            <a:endParaRPr lang="en-US" altLang="ja-JP" dirty="0">
              <a:solidFill>
                <a:srgbClr val="CC00CC"/>
              </a:solidFill>
            </a:endParaRPr>
          </a:p>
          <a:p>
            <a:pPr marL="0" indent="0">
              <a:buNone/>
            </a:pPr>
            <a:r>
              <a:rPr lang="ja-JP" altLang="en-US" dirty="0"/>
              <a:t>身体科診療スタンダードが入ってきにくい</a:t>
            </a:r>
            <a:endParaRPr lang="en-US" altLang="ja-JP" dirty="0"/>
          </a:p>
          <a:p>
            <a:pPr marL="0" indent="0">
              <a:buNone/>
            </a:pPr>
            <a:r>
              <a:rPr lang="ja-JP" altLang="en-US" dirty="0">
                <a:solidFill>
                  <a:srgbClr val="CC00CC"/>
                </a:solidFill>
              </a:rPr>
              <a:t>　感染症治療の専門家ではない</a:t>
            </a:r>
            <a:endParaRPr lang="en-US" altLang="ja-JP" dirty="0">
              <a:solidFill>
                <a:srgbClr val="CC00CC"/>
              </a:solidFill>
            </a:endParaRPr>
          </a:p>
          <a:p>
            <a:pPr marL="0" indent="0">
              <a:buNone/>
            </a:pPr>
            <a:r>
              <a:rPr lang="ja-JP" altLang="en-US" dirty="0">
                <a:solidFill>
                  <a:srgbClr val="CC00CC"/>
                </a:solidFill>
              </a:rPr>
              <a:t>　</a:t>
            </a:r>
            <a:r>
              <a:rPr lang="en-US" altLang="ja-JP" dirty="0">
                <a:solidFill>
                  <a:srgbClr val="CC00CC"/>
                </a:solidFill>
              </a:rPr>
              <a:t>PPE</a:t>
            </a:r>
            <a:r>
              <a:rPr lang="ja-JP" altLang="en-US" dirty="0">
                <a:solidFill>
                  <a:srgbClr val="CC00CC"/>
                </a:solidFill>
              </a:rPr>
              <a:t>等日常的に使っていない</a:t>
            </a:r>
            <a:endParaRPr lang="en-US" altLang="ja-JP" dirty="0">
              <a:solidFill>
                <a:srgbClr val="CC00CC"/>
              </a:solidFill>
            </a:endParaRPr>
          </a:p>
          <a:p>
            <a:pPr marL="0" indent="0">
              <a:buNone/>
            </a:pPr>
            <a:endParaRPr lang="en-US" altLang="ja-JP" dirty="0"/>
          </a:p>
          <a:p>
            <a:pPr marL="0" indent="0">
              <a:buNone/>
            </a:pPr>
            <a:endParaRPr lang="en-US" altLang="ja-JP" dirty="0"/>
          </a:p>
          <a:p>
            <a:pPr marL="0" indent="0">
              <a:buNone/>
            </a:pPr>
            <a:endParaRPr kumimoji="1" lang="ja-JP" altLang="en-US" dirty="0"/>
          </a:p>
        </p:txBody>
      </p:sp>
      <p:sp>
        <p:nvSpPr>
          <p:cNvPr id="4" name="タイトル 1">
            <a:extLst>
              <a:ext uri="{FF2B5EF4-FFF2-40B4-BE49-F238E27FC236}">
                <a16:creationId xmlns:a16="http://schemas.microsoft.com/office/drawing/2014/main" id="{53F6AA84-38A6-4316-8305-49BF1F84BA6B}"/>
              </a:ext>
            </a:extLst>
          </p:cNvPr>
          <p:cNvSpPr txBox="1">
            <a:spLocks/>
          </p:cNvSpPr>
          <p:nvPr/>
        </p:nvSpPr>
        <p:spPr>
          <a:xfrm>
            <a:off x="251520" y="378907"/>
            <a:ext cx="8640960" cy="961535"/>
          </a:xfrm>
          <a:prstGeom prst="rect">
            <a:avLst/>
          </a:prstGeom>
        </p:spPr>
        <p:txBody>
          <a:bodyPr vert="horz" lIns="91440" tIns="45720" rIns="91440" bIns="45720" rtlCol="0" anchor="ctr">
            <a:normAutofit fontScale="90000"/>
          </a:bodyPr>
          <a:lstStyle>
            <a:lvl1pPr algn="l" defTabSz="685800" rtl="0" eaLnBrk="1" latinLnBrk="0" hangingPunct="1">
              <a:lnSpc>
                <a:spcPct val="90000"/>
              </a:lnSpc>
              <a:spcBef>
                <a:spcPct val="0"/>
              </a:spcBef>
              <a:buNone/>
              <a:defRPr kumimoji="1" sz="3300" kern="1200">
                <a:solidFill>
                  <a:srgbClr val="000099"/>
                </a:solidFill>
                <a:latin typeface="+mj-lt"/>
                <a:ea typeface="+mj-ea"/>
                <a:cs typeface="+mj-cs"/>
              </a:defRPr>
            </a:lvl1pPr>
          </a:lstStyle>
          <a:p>
            <a:pPr algn="ctr"/>
            <a:r>
              <a:rPr lang="ja-JP" altLang="en-US" sz="5400" dirty="0"/>
              <a:t>精神科の特徴と</a:t>
            </a:r>
            <a:r>
              <a:rPr lang="en-US" altLang="ja-JP" sz="5400" dirty="0">
                <a:latin typeface="Arial" panose="020B0604020202020204" pitchFamily="34" charset="0"/>
                <a:cs typeface="Arial" panose="020B0604020202020204" pitchFamily="34" charset="0"/>
              </a:rPr>
              <a:t>COVID19</a:t>
            </a:r>
            <a:r>
              <a:rPr lang="ja-JP" altLang="en-US" sz="5400" dirty="0"/>
              <a:t>対策</a:t>
            </a:r>
          </a:p>
        </p:txBody>
      </p:sp>
    </p:spTree>
    <p:extLst>
      <p:ext uri="{BB962C8B-B14F-4D97-AF65-F5344CB8AC3E}">
        <p14:creationId xmlns:p14="http://schemas.microsoft.com/office/powerpoint/2010/main" val="1756352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5E0373-7916-4701-BC34-455F8CE24414}"/>
              </a:ext>
            </a:extLst>
          </p:cNvPr>
          <p:cNvSpPr>
            <a:spLocks noGrp="1"/>
          </p:cNvSpPr>
          <p:nvPr>
            <p:ph type="title"/>
          </p:nvPr>
        </p:nvSpPr>
        <p:spPr>
          <a:xfrm>
            <a:off x="899592" y="235217"/>
            <a:ext cx="7886700" cy="1325563"/>
          </a:xfrm>
        </p:spPr>
        <p:txBody>
          <a:bodyPr/>
          <a:lstStyle/>
          <a:p>
            <a:r>
              <a:rPr lang="ja-JP" altLang="en-US" dirty="0"/>
              <a:t>普段できないことは、災害の時もできません</a:t>
            </a:r>
            <a:endParaRPr kumimoji="1" lang="ja-JP" altLang="en-US" dirty="0"/>
          </a:p>
        </p:txBody>
      </p:sp>
      <p:sp>
        <p:nvSpPr>
          <p:cNvPr id="3" name="コンテンツ プレースホルダー 2">
            <a:extLst>
              <a:ext uri="{FF2B5EF4-FFF2-40B4-BE49-F238E27FC236}">
                <a16:creationId xmlns:a16="http://schemas.microsoft.com/office/drawing/2014/main" id="{68BA49F3-FB5C-4545-9165-C28FA783D58C}"/>
              </a:ext>
            </a:extLst>
          </p:cNvPr>
          <p:cNvSpPr>
            <a:spLocks noGrp="1"/>
          </p:cNvSpPr>
          <p:nvPr>
            <p:ph idx="1"/>
          </p:nvPr>
        </p:nvSpPr>
        <p:spPr>
          <a:xfrm>
            <a:off x="683568" y="1560781"/>
            <a:ext cx="8102724" cy="4934934"/>
          </a:xfrm>
        </p:spPr>
        <p:txBody>
          <a:bodyPr/>
          <a:lstStyle/>
          <a:p>
            <a:r>
              <a:rPr kumimoji="1" lang="ja-JP" altLang="en-US" dirty="0"/>
              <a:t>感染症予防について、できることを全員で確実に行います。</a:t>
            </a:r>
            <a:endParaRPr kumimoji="1" lang="en-US" altLang="ja-JP" dirty="0"/>
          </a:p>
          <a:p>
            <a:r>
              <a:rPr lang="ja-JP" altLang="en-US" dirty="0"/>
              <a:t>精神科患者の特性を踏まえた、日常のケアの維持の方法を決めましょう。</a:t>
            </a:r>
            <a:endParaRPr lang="en-US" altLang="ja-JP" dirty="0"/>
          </a:p>
          <a:p>
            <a:r>
              <a:rPr lang="ja-JP" altLang="en-US" dirty="0"/>
              <a:t>閉鎖病棟の患者の特性を踏まえた、日常のケアの維持の方法を決めましょう。</a:t>
            </a:r>
            <a:endParaRPr lang="en-US" altLang="ja-JP" dirty="0"/>
          </a:p>
          <a:p>
            <a:r>
              <a:rPr lang="ja-JP" altLang="en-US" dirty="0"/>
              <a:t>患者受け入れ時の勤務調整やケアの質の最低レベル決定等の事業継続計画を立てましょう。</a:t>
            </a:r>
            <a:endParaRPr lang="en-US" altLang="ja-JP" dirty="0"/>
          </a:p>
          <a:p>
            <a:r>
              <a:rPr lang="ja-JP" altLang="en-US" dirty="0"/>
              <a:t>自然災害を対象にした今までの訓練が役に立ちます。見直して活用しましょう。</a:t>
            </a:r>
            <a:endParaRPr lang="en-US" altLang="ja-JP" dirty="0"/>
          </a:p>
          <a:p>
            <a:pPr marL="0" indent="0">
              <a:buNone/>
            </a:pPr>
            <a:endParaRPr lang="en-US" altLang="ja-JP" dirty="0"/>
          </a:p>
          <a:p>
            <a:endParaRPr kumimoji="1" lang="ja-JP" altLang="en-US" dirty="0"/>
          </a:p>
        </p:txBody>
      </p:sp>
    </p:spTree>
    <p:extLst>
      <p:ext uri="{BB962C8B-B14F-4D97-AF65-F5344CB8AC3E}">
        <p14:creationId xmlns:p14="http://schemas.microsoft.com/office/powerpoint/2010/main" val="59746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FA1824-F28C-4F5A-9D18-0FA39B683D77}"/>
              </a:ext>
            </a:extLst>
          </p:cNvPr>
          <p:cNvSpPr>
            <a:spLocks noGrp="1"/>
          </p:cNvSpPr>
          <p:nvPr>
            <p:ph type="title"/>
          </p:nvPr>
        </p:nvSpPr>
        <p:spPr>
          <a:xfrm>
            <a:off x="1475656" y="235217"/>
            <a:ext cx="6408712" cy="1325563"/>
          </a:xfrm>
        </p:spPr>
        <p:txBody>
          <a:bodyPr>
            <a:normAutofit/>
          </a:bodyPr>
          <a:lstStyle/>
          <a:p>
            <a:pPr algn="ctr"/>
            <a:r>
              <a:rPr lang="ja-JP" altLang="en-US" sz="6000" dirty="0"/>
              <a:t>この時間の目的</a:t>
            </a:r>
            <a:endParaRPr kumimoji="1" lang="ja-JP" altLang="en-US" sz="6000" dirty="0"/>
          </a:p>
        </p:txBody>
      </p:sp>
      <p:sp>
        <p:nvSpPr>
          <p:cNvPr id="3" name="コンテンツ プレースホルダー 2">
            <a:extLst>
              <a:ext uri="{FF2B5EF4-FFF2-40B4-BE49-F238E27FC236}">
                <a16:creationId xmlns:a16="http://schemas.microsoft.com/office/drawing/2014/main" id="{21313AEE-1C3E-4E7F-97B5-950D9302D20D}"/>
              </a:ext>
            </a:extLst>
          </p:cNvPr>
          <p:cNvSpPr>
            <a:spLocks noGrp="1"/>
          </p:cNvSpPr>
          <p:nvPr>
            <p:ph idx="1"/>
          </p:nvPr>
        </p:nvSpPr>
        <p:spPr>
          <a:xfrm>
            <a:off x="736662" y="1628800"/>
            <a:ext cx="7886700" cy="4699719"/>
          </a:xfrm>
        </p:spPr>
        <p:txBody>
          <a:bodyPr>
            <a:normAutofit/>
          </a:bodyPr>
          <a:lstStyle/>
          <a:p>
            <a:pPr marL="514350" indent="-514350">
              <a:buFont typeface="+mj-lt"/>
              <a:buAutoNum type="arabicPeriod"/>
            </a:pPr>
            <a:r>
              <a:rPr kumimoji="1" lang="ja-JP" altLang="en-US" sz="3200" dirty="0"/>
              <a:t>精神科チームとして、正しく</a:t>
            </a:r>
            <a:r>
              <a:rPr kumimoji="1" lang="en-US" altLang="ja-JP" sz="3200" dirty="0"/>
              <a:t>COVID19</a:t>
            </a:r>
            <a:r>
              <a:rPr lang="ja-JP" altLang="en-US" sz="3200" dirty="0"/>
              <a:t>の知識を全員が持つ。</a:t>
            </a:r>
            <a:endParaRPr lang="en-US" altLang="ja-JP" sz="3200" dirty="0"/>
          </a:p>
          <a:p>
            <a:pPr marL="514350" indent="-514350">
              <a:buFont typeface="+mj-lt"/>
              <a:buAutoNum type="arabicPeriod"/>
            </a:pPr>
            <a:r>
              <a:rPr kumimoji="1" lang="ja-JP" altLang="en-US" sz="3200" dirty="0"/>
              <a:t>精神科</a:t>
            </a:r>
            <a:r>
              <a:rPr lang="ja-JP" altLang="en-US" sz="3200" dirty="0"/>
              <a:t>医療を継続するための留意点を知る。</a:t>
            </a:r>
            <a:endParaRPr lang="en-US" altLang="ja-JP" sz="3200" dirty="0"/>
          </a:p>
          <a:p>
            <a:pPr marL="514350" indent="-514350">
              <a:buFont typeface="+mj-lt"/>
              <a:buAutoNum type="arabicPeriod"/>
            </a:pPr>
            <a:r>
              <a:rPr kumimoji="1" lang="en-US" altLang="ja-JP" sz="3200" dirty="0"/>
              <a:t>COVID19</a:t>
            </a:r>
            <a:r>
              <a:rPr kumimoji="1" lang="ja-JP" altLang="en-US" sz="3200" dirty="0"/>
              <a:t>が</a:t>
            </a:r>
            <a:r>
              <a:rPr lang="ja-JP" altLang="en-US" sz="3200" dirty="0"/>
              <a:t>地域</a:t>
            </a:r>
            <a:r>
              <a:rPr kumimoji="1" lang="ja-JP" altLang="en-US" sz="3200" dirty="0"/>
              <a:t>で大流行した時の精神科医療者として求められるであろうことを知る。</a:t>
            </a:r>
          </a:p>
        </p:txBody>
      </p:sp>
    </p:spTree>
    <p:extLst>
      <p:ext uri="{BB962C8B-B14F-4D97-AF65-F5344CB8AC3E}">
        <p14:creationId xmlns:p14="http://schemas.microsoft.com/office/powerpoint/2010/main" val="747365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FA1824-F28C-4F5A-9D18-0FA39B683D77}"/>
              </a:ext>
            </a:extLst>
          </p:cNvPr>
          <p:cNvSpPr>
            <a:spLocks noGrp="1"/>
          </p:cNvSpPr>
          <p:nvPr>
            <p:ph type="title"/>
          </p:nvPr>
        </p:nvSpPr>
        <p:spPr>
          <a:xfrm>
            <a:off x="1475656" y="235217"/>
            <a:ext cx="6408712" cy="1325563"/>
          </a:xfrm>
        </p:spPr>
        <p:txBody>
          <a:bodyPr>
            <a:normAutofit/>
          </a:bodyPr>
          <a:lstStyle/>
          <a:p>
            <a:pPr algn="ctr"/>
            <a:r>
              <a:rPr lang="ja-JP" altLang="en-US" sz="6000" dirty="0"/>
              <a:t>スケジュール</a:t>
            </a:r>
            <a:endParaRPr kumimoji="1" lang="ja-JP" altLang="en-US" sz="6000" dirty="0"/>
          </a:p>
        </p:txBody>
      </p:sp>
      <p:sp>
        <p:nvSpPr>
          <p:cNvPr id="3" name="コンテンツ プレースホルダー 2">
            <a:extLst>
              <a:ext uri="{FF2B5EF4-FFF2-40B4-BE49-F238E27FC236}">
                <a16:creationId xmlns:a16="http://schemas.microsoft.com/office/drawing/2014/main" id="{21313AEE-1C3E-4E7F-97B5-950D9302D20D}"/>
              </a:ext>
            </a:extLst>
          </p:cNvPr>
          <p:cNvSpPr>
            <a:spLocks noGrp="1"/>
          </p:cNvSpPr>
          <p:nvPr>
            <p:ph idx="1"/>
          </p:nvPr>
        </p:nvSpPr>
        <p:spPr>
          <a:xfrm>
            <a:off x="736662" y="1628800"/>
            <a:ext cx="7886700" cy="4699719"/>
          </a:xfrm>
        </p:spPr>
        <p:txBody>
          <a:bodyPr>
            <a:normAutofit/>
          </a:bodyPr>
          <a:lstStyle/>
          <a:p>
            <a:pPr marL="514350" indent="-514350">
              <a:buFont typeface="+mj-lt"/>
              <a:buAutoNum type="arabicPeriod"/>
            </a:pPr>
            <a:r>
              <a:rPr kumimoji="1" lang="ja-JP" altLang="en-US" sz="3200" dirty="0"/>
              <a:t>精神科チームとして、正しく</a:t>
            </a:r>
            <a:r>
              <a:rPr kumimoji="1" lang="en-US" altLang="ja-JP" sz="3200" dirty="0"/>
              <a:t>COVID19</a:t>
            </a:r>
            <a:r>
              <a:rPr lang="ja-JP" altLang="en-US" sz="3200" dirty="0"/>
              <a:t>の知識を全員が持つ。</a:t>
            </a:r>
            <a:endParaRPr lang="en-US" altLang="ja-JP" sz="3200" dirty="0"/>
          </a:p>
          <a:p>
            <a:pPr marL="514350" indent="-514350">
              <a:buFont typeface="+mj-lt"/>
              <a:buAutoNum type="arabicPeriod"/>
            </a:pPr>
            <a:r>
              <a:rPr kumimoji="1" lang="ja-JP" altLang="en-US" sz="3200" dirty="0"/>
              <a:t>精神科</a:t>
            </a:r>
            <a:r>
              <a:rPr lang="ja-JP" altLang="en-US" sz="3200" dirty="0"/>
              <a:t>医療を継続するための留意点を知る。</a:t>
            </a:r>
            <a:endParaRPr lang="en-US" altLang="ja-JP" sz="3200" dirty="0"/>
          </a:p>
          <a:p>
            <a:pPr marL="514350" indent="-514350">
              <a:buFont typeface="+mj-lt"/>
              <a:buAutoNum type="arabicPeriod"/>
            </a:pPr>
            <a:r>
              <a:rPr kumimoji="1" lang="en-US" altLang="ja-JP" sz="3200" dirty="0">
                <a:solidFill>
                  <a:srgbClr val="CC00CC"/>
                </a:solidFill>
              </a:rPr>
              <a:t>COVID19</a:t>
            </a:r>
            <a:r>
              <a:rPr kumimoji="1" lang="ja-JP" altLang="en-US" sz="3200" dirty="0">
                <a:solidFill>
                  <a:srgbClr val="CC00CC"/>
                </a:solidFill>
              </a:rPr>
              <a:t>が</a:t>
            </a:r>
            <a:r>
              <a:rPr lang="ja-JP" altLang="en-US" sz="3200" dirty="0">
                <a:solidFill>
                  <a:srgbClr val="CC00CC"/>
                </a:solidFill>
              </a:rPr>
              <a:t>地域</a:t>
            </a:r>
            <a:r>
              <a:rPr kumimoji="1" lang="ja-JP" altLang="en-US" sz="3200" dirty="0">
                <a:solidFill>
                  <a:srgbClr val="CC00CC"/>
                </a:solidFill>
              </a:rPr>
              <a:t>で大流行した時の精神科医療者として求められるであろうことを知る。</a:t>
            </a:r>
          </a:p>
        </p:txBody>
      </p:sp>
    </p:spTree>
    <p:extLst>
      <p:ext uri="{BB962C8B-B14F-4D97-AF65-F5344CB8AC3E}">
        <p14:creationId xmlns:p14="http://schemas.microsoft.com/office/powerpoint/2010/main" val="1691022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3ED47B-0BF0-42DE-A9CC-37BBC74CC1CA}"/>
              </a:ext>
            </a:extLst>
          </p:cNvPr>
          <p:cNvSpPr>
            <a:spLocks noGrp="1"/>
          </p:cNvSpPr>
          <p:nvPr>
            <p:ph type="title"/>
          </p:nvPr>
        </p:nvSpPr>
        <p:spPr>
          <a:xfrm>
            <a:off x="575556" y="2204864"/>
            <a:ext cx="7992888" cy="1656184"/>
          </a:xfrm>
        </p:spPr>
        <p:txBody>
          <a:bodyPr>
            <a:noAutofit/>
          </a:bodyPr>
          <a:lstStyle/>
          <a:p>
            <a:pPr algn="ctr"/>
            <a:r>
              <a:rPr kumimoji="1" lang="en-US" altLang="ja-JP" sz="6600" dirty="0">
                <a:latin typeface="Arial" panose="020B0604020202020204" pitchFamily="34" charset="0"/>
                <a:cs typeface="Arial" panose="020B0604020202020204" pitchFamily="34" charset="0"/>
              </a:rPr>
              <a:t>COVID19</a:t>
            </a:r>
            <a:r>
              <a:rPr kumimoji="1" lang="ja-JP" altLang="en-US" sz="6600" dirty="0"/>
              <a:t>は</a:t>
            </a:r>
            <a:br>
              <a:rPr kumimoji="1" lang="en-US" altLang="ja-JP" sz="6600" dirty="0"/>
            </a:br>
            <a:r>
              <a:rPr kumimoji="1" lang="ja-JP" altLang="en-US" sz="6600" dirty="0">
                <a:solidFill>
                  <a:srgbClr val="CC00CC"/>
                </a:solidFill>
              </a:rPr>
              <a:t>３つの感染症</a:t>
            </a:r>
            <a:br>
              <a:rPr kumimoji="1" lang="en-US" altLang="ja-JP" sz="6600" dirty="0"/>
            </a:br>
            <a:r>
              <a:rPr kumimoji="1" lang="ja-JP" altLang="en-US" sz="6600" dirty="0"/>
              <a:t>を引き起こします。</a:t>
            </a:r>
          </a:p>
        </p:txBody>
      </p:sp>
    </p:spTree>
    <p:extLst>
      <p:ext uri="{BB962C8B-B14F-4D97-AF65-F5344CB8AC3E}">
        <p14:creationId xmlns:p14="http://schemas.microsoft.com/office/powerpoint/2010/main" val="572190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object 12"/>
          <p:cNvSpPr/>
          <p:nvPr/>
        </p:nvSpPr>
        <p:spPr>
          <a:xfrm>
            <a:off x="3649599" y="857250"/>
            <a:ext cx="1622226" cy="1929384"/>
          </a:xfrm>
          <a:prstGeom prst="rect">
            <a:avLst/>
          </a:prstGeom>
          <a:blipFill>
            <a:blip r:embed="rId3" cstate="print"/>
            <a:stretch>
              <a:fillRect/>
            </a:stretch>
          </a:blipFill>
        </p:spPr>
        <p:txBody>
          <a:bodyPr wrap="square" lIns="0" tIns="0" rIns="0" bIns="0" rtlCol="0"/>
          <a:lstStyle/>
          <a:p>
            <a:pPr defTabSz="685800">
              <a:defRPr/>
            </a:pPr>
            <a:endParaRPr sz="1350">
              <a:solidFill>
                <a:prstClr val="black"/>
              </a:solidFill>
              <a:latin typeface="+mn-ea"/>
            </a:endParaRPr>
          </a:p>
        </p:txBody>
      </p:sp>
      <p:sp>
        <p:nvSpPr>
          <p:cNvPr id="13" name="object 13"/>
          <p:cNvSpPr txBox="1"/>
          <p:nvPr/>
        </p:nvSpPr>
        <p:spPr>
          <a:xfrm>
            <a:off x="3792569" y="2589237"/>
            <a:ext cx="1608773" cy="633122"/>
          </a:xfrm>
          <a:prstGeom prst="rect">
            <a:avLst/>
          </a:prstGeom>
        </p:spPr>
        <p:txBody>
          <a:bodyPr vert="horz" wrap="square" lIns="0" tIns="9525" rIns="0" bIns="0" rtlCol="0">
            <a:spAutoFit/>
          </a:bodyPr>
          <a:lstStyle/>
          <a:p>
            <a:pPr algn="ctr" defTabSz="685800">
              <a:lnSpc>
                <a:spcPts val="2141"/>
              </a:lnSpc>
              <a:spcBef>
                <a:spcPts val="75"/>
              </a:spcBef>
              <a:defRPr/>
            </a:pPr>
            <a:r>
              <a:rPr spc="-15" dirty="0">
                <a:solidFill>
                  <a:prstClr val="black"/>
                </a:solidFill>
                <a:latin typeface="+mn-ea"/>
                <a:cs typeface="Noto Sans CJK JP Medium"/>
              </a:rPr>
              <a:t>第１の“</a:t>
            </a:r>
            <a:r>
              <a:rPr spc="-26" dirty="0">
                <a:solidFill>
                  <a:prstClr val="black"/>
                </a:solidFill>
                <a:latin typeface="+mn-ea"/>
                <a:cs typeface="Noto Sans CJK JP Medium"/>
              </a:rPr>
              <a:t>感染症”</a:t>
            </a:r>
            <a:endParaRPr dirty="0">
              <a:solidFill>
                <a:prstClr val="black"/>
              </a:solidFill>
              <a:latin typeface="+mn-ea"/>
              <a:cs typeface="Noto Sans CJK JP Medium"/>
            </a:endParaRPr>
          </a:p>
          <a:p>
            <a:pPr algn="ctr" defTabSz="685800">
              <a:lnSpc>
                <a:spcPts val="2861"/>
              </a:lnSpc>
              <a:defRPr/>
            </a:pPr>
            <a:r>
              <a:rPr sz="2400" dirty="0">
                <a:solidFill>
                  <a:srgbClr val="F79646">
                    <a:lumMod val="75000"/>
                  </a:srgbClr>
                </a:solidFill>
                <a:latin typeface="+mn-ea"/>
                <a:cs typeface="Noto Sans CJK JP Medium"/>
              </a:rPr>
              <a:t>「病気」</a:t>
            </a:r>
          </a:p>
        </p:txBody>
      </p:sp>
      <p:sp>
        <p:nvSpPr>
          <p:cNvPr id="14" name="object 14"/>
          <p:cNvSpPr txBox="1"/>
          <p:nvPr/>
        </p:nvSpPr>
        <p:spPr>
          <a:xfrm>
            <a:off x="5574982" y="5192039"/>
            <a:ext cx="1609249" cy="633122"/>
          </a:xfrm>
          <a:prstGeom prst="rect">
            <a:avLst/>
          </a:prstGeom>
        </p:spPr>
        <p:txBody>
          <a:bodyPr vert="horz" wrap="square" lIns="0" tIns="9525" rIns="0" bIns="0" rtlCol="0">
            <a:spAutoFit/>
          </a:bodyPr>
          <a:lstStyle/>
          <a:p>
            <a:pPr algn="ctr" defTabSz="685800">
              <a:lnSpc>
                <a:spcPts val="2138"/>
              </a:lnSpc>
              <a:spcBef>
                <a:spcPts val="75"/>
              </a:spcBef>
              <a:defRPr/>
            </a:pPr>
            <a:r>
              <a:rPr spc="-23" dirty="0">
                <a:solidFill>
                  <a:prstClr val="black"/>
                </a:solidFill>
                <a:latin typeface="+mn-ea"/>
                <a:cs typeface="Noto Sans CJK JP Medium"/>
              </a:rPr>
              <a:t>第２の“感染症”</a:t>
            </a:r>
            <a:endParaRPr dirty="0">
              <a:solidFill>
                <a:prstClr val="black"/>
              </a:solidFill>
              <a:latin typeface="+mn-ea"/>
              <a:cs typeface="Noto Sans CJK JP Medium"/>
            </a:endParaRPr>
          </a:p>
          <a:p>
            <a:pPr algn="ctr" defTabSz="685800">
              <a:lnSpc>
                <a:spcPts val="2858"/>
              </a:lnSpc>
              <a:defRPr/>
            </a:pPr>
            <a:r>
              <a:rPr sz="2400" dirty="0">
                <a:solidFill>
                  <a:srgbClr val="F79646">
                    <a:lumMod val="75000"/>
                  </a:srgbClr>
                </a:solidFill>
                <a:latin typeface="+mn-ea"/>
                <a:cs typeface="Noto Sans CJK JP Medium"/>
              </a:rPr>
              <a:t>「不安」</a:t>
            </a:r>
          </a:p>
        </p:txBody>
      </p:sp>
      <p:sp>
        <p:nvSpPr>
          <p:cNvPr id="15" name="object 15"/>
          <p:cNvSpPr txBox="1"/>
          <p:nvPr/>
        </p:nvSpPr>
        <p:spPr>
          <a:xfrm>
            <a:off x="1874615" y="5192039"/>
            <a:ext cx="1607820" cy="633122"/>
          </a:xfrm>
          <a:prstGeom prst="rect">
            <a:avLst/>
          </a:prstGeom>
        </p:spPr>
        <p:txBody>
          <a:bodyPr vert="horz" wrap="square" lIns="0" tIns="9525" rIns="0" bIns="0" rtlCol="0">
            <a:spAutoFit/>
          </a:bodyPr>
          <a:lstStyle/>
          <a:p>
            <a:pPr algn="ctr" defTabSz="685800">
              <a:lnSpc>
                <a:spcPts val="2138"/>
              </a:lnSpc>
              <a:spcBef>
                <a:spcPts val="75"/>
              </a:spcBef>
              <a:defRPr/>
            </a:pPr>
            <a:r>
              <a:rPr spc="-23" dirty="0">
                <a:solidFill>
                  <a:prstClr val="black"/>
                </a:solidFill>
                <a:latin typeface="+mn-ea"/>
                <a:cs typeface="Noto Sans CJK JP Medium"/>
              </a:rPr>
              <a:t>第３の“感染症”</a:t>
            </a:r>
            <a:endParaRPr dirty="0">
              <a:solidFill>
                <a:prstClr val="black"/>
              </a:solidFill>
              <a:latin typeface="+mn-ea"/>
              <a:cs typeface="Noto Sans CJK JP Medium"/>
            </a:endParaRPr>
          </a:p>
          <a:p>
            <a:pPr algn="ctr" defTabSz="685800">
              <a:lnSpc>
                <a:spcPts val="2858"/>
              </a:lnSpc>
              <a:defRPr/>
            </a:pPr>
            <a:r>
              <a:rPr sz="2400" dirty="0">
                <a:solidFill>
                  <a:srgbClr val="F79646">
                    <a:lumMod val="75000"/>
                  </a:srgbClr>
                </a:solidFill>
                <a:latin typeface="+mn-ea"/>
                <a:cs typeface="Noto Sans CJK JP Medium"/>
              </a:rPr>
              <a:t>「差別」</a:t>
            </a:r>
          </a:p>
        </p:txBody>
      </p:sp>
      <p:sp>
        <p:nvSpPr>
          <p:cNvPr id="34" name="object 34"/>
          <p:cNvSpPr txBox="1"/>
          <p:nvPr/>
        </p:nvSpPr>
        <p:spPr>
          <a:xfrm>
            <a:off x="8939021" y="5712334"/>
            <a:ext cx="146685" cy="286617"/>
          </a:xfrm>
          <a:prstGeom prst="rect">
            <a:avLst/>
          </a:prstGeom>
        </p:spPr>
        <p:txBody>
          <a:bodyPr vert="horz" wrap="square" lIns="0" tIns="9525" rIns="0" bIns="0" rtlCol="0">
            <a:spAutoFit/>
          </a:bodyPr>
          <a:lstStyle/>
          <a:p>
            <a:pPr marL="9525" defTabSz="685800">
              <a:spcBef>
                <a:spcPts val="75"/>
              </a:spcBef>
              <a:defRPr/>
            </a:pPr>
            <a:r>
              <a:rPr dirty="0">
                <a:solidFill>
                  <a:prstClr val="black"/>
                </a:solidFill>
                <a:latin typeface="+mn-ea"/>
                <a:cs typeface="Arial"/>
              </a:rPr>
              <a:t>3</a:t>
            </a:r>
            <a:endParaRPr>
              <a:solidFill>
                <a:prstClr val="black"/>
              </a:solidFill>
              <a:latin typeface="+mn-ea"/>
              <a:cs typeface="Arial"/>
            </a:endParaRPr>
          </a:p>
        </p:txBody>
      </p:sp>
      <p:sp>
        <p:nvSpPr>
          <p:cNvPr id="35" name="object 35"/>
          <p:cNvSpPr/>
          <p:nvPr/>
        </p:nvSpPr>
        <p:spPr>
          <a:xfrm>
            <a:off x="5344667" y="2225420"/>
            <a:ext cx="1054989" cy="1020699"/>
          </a:xfrm>
          <a:prstGeom prst="rect">
            <a:avLst/>
          </a:prstGeom>
          <a:blipFill>
            <a:blip r:embed="rId4" cstate="print"/>
            <a:stretch>
              <a:fillRect/>
            </a:stretch>
          </a:blipFill>
        </p:spPr>
        <p:txBody>
          <a:bodyPr wrap="square" lIns="0" tIns="0" rIns="0" bIns="0" rtlCol="0"/>
          <a:lstStyle/>
          <a:p>
            <a:pPr defTabSz="685800">
              <a:defRPr/>
            </a:pPr>
            <a:endParaRPr sz="1350">
              <a:solidFill>
                <a:prstClr val="black"/>
              </a:solidFill>
              <a:latin typeface="+mn-ea"/>
            </a:endParaRPr>
          </a:p>
        </p:txBody>
      </p:sp>
      <p:grpSp>
        <p:nvGrpSpPr>
          <p:cNvPr id="36" name="object 36"/>
          <p:cNvGrpSpPr/>
          <p:nvPr/>
        </p:nvGrpSpPr>
        <p:grpSpPr>
          <a:xfrm>
            <a:off x="1563624" y="2355723"/>
            <a:ext cx="5972175" cy="2855595"/>
            <a:chOff x="2084832" y="1997964"/>
            <a:chExt cx="7962900" cy="3807460"/>
          </a:xfrm>
        </p:grpSpPr>
        <p:sp>
          <p:nvSpPr>
            <p:cNvPr id="37" name="object 37"/>
            <p:cNvSpPr/>
            <p:nvPr/>
          </p:nvSpPr>
          <p:spPr>
            <a:xfrm>
              <a:off x="3552444" y="1997964"/>
              <a:ext cx="1360931" cy="1406652"/>
            </a:xfrm>
            <a:prstGeom prst="rect">
              <a:avLst/>
            </a:prstGeom>
            <a:blipFill>
              <a:blip r:embed="rId5" cstate="print"/>
              <a:stretch>
                <a:fillRect/>
              </a:stretch>
            </a:blipFill>
          </p:spPr>
          <p:txBody>
            <a:bodyPr wrap="square" lIns="0" tIns="0" rIns="0" bIns="0" rtlCol="0"/>
            <a:lstStyle/>
            <a:p>
              <a:pPr defTabSz="685800">
                <a:defRPr/>
              </a:pPr>
              <a:endParaRPr sz="1350">
                <a:solidFill>
                  <a:prstClr val="black"/>
                </a:solidFill>
                <a:latin typeface="+mn-ea"/>
              </a:endParaRPr>
            </a:p>
          </p:txBody>
        </p:sp>
        <p:sp>
          <p:nvSpPr>
            <p:cNvPr id="38" name="object 38"/>
            <p:cNvSpPr/>
            <p:nvPr/>
          </p:nvSpPr>
          <p:spPr>
            <a:xfrm>
              <a:off x="2084832" y="3319234"/>
              <a:ext cx="2862072" cy="2378202"/>
            </a:xfrm>
            <a:prstGeom prst="rect">
              <a:avLst/>
            </a:prstGeom>
            <a:blipFill>
              <a:blip r:embed="rId6" cstate="print"/>
              <a:stretch>
                <a:fillRect/>
              </a:stretch>
            </a:blipFill>
          </p:spPr>
          <p:txBody>
            <a:bodyPr wrap="square" lIns="0" tIns="0" rIns="0" bIns="0" rtlCol="0"/>
            <a:lstStyle/>
            <a:p>
              <a:pPr defTabSz="685800">
                <a:defRPr/>
              </a:pPr>
              <a:endParaRPr sz="1350">
                <a:solidFill>
                  <a:prstClr val="black"/>
                </a:solidFill>
                <a:latin typeface="+mn-ea"/>
              </a:endParaRPr>
            </a:p>
          </p:txBody>
        </p:sp>
        <p:sp>
          <p:nvSpPr>
            <p:cNvPr id="39" name="object 39"/>
            <p:cNvSpPr/>
            <p:nvPr/>
          </p:nvSpPr>
          <p:spPr>
            <a:xfrm>
              <a:off x="7126223" y="3371088"/>
              <a:ext cx="2921507" cy="2433828"/>
            </a:xfrm>
            <a:prstGeom prst="rect">
              <a:avLst/>
            </a:prstGeom>
            <a:blipFill>
              <a:blip r:embed="rId7" cstate="print"/>
              <a:stretch>
                <a:fillRect/>
              </a:stretch>
            </a:blipFill>
          </p:spPr>
          <p:txBody>
            <a:bodyPr wrap="square" lIns="0" tIns="0" rIns="0" bIns="0" rtlCol="0"/>
            <a:lstStyle/>
            <a:p>
              <a:pPr defTabSz="685800">
                <a:defRPr/>
              </a:pPr>
              <a:endParaRPr sz="1350">
                <a:solidFill>
                  <a:prstClr val="black"/>
                </a:solidFill>
                <a:latin typeface="+mn-ea"/>
              </a:endParaRPr>
            </a:p>
          </p:txBody>
        </p:sp>
        <p:sp>
          <p:nvSpPr>
            <p:cNvPr id="40" name="object 40"/>
            <p:cNvSpPr/>
            <p:nvPr/>
          </p:nvSpPr>
          <p:spPr>
            <a:xfrm>
              <a:off x="5146975" y="3654445"/>
              <a:ext cx="1943413" cy="1943639"/>
            </a:xfrm>
            <a:prstGeom prst="rect">
              <a:avLst/>
            </a:prstGeom>
            <a:blipFill>
              <a:blip r:embed="rId8" cstate="print"/>
              <a:stretch>
                <a:fillRect/>
              </a:stretch>
            </a:blipFill>
          </p:spPr>
          <p:txBody>
            <a:bodyPr wrap="square" lIns="0" tIns="0" rIns="0" bIns="0" rtlCol="0"/>
            <a:lstStyle/>
            <a:p>
              <a:pPr defTabSz="685800">
                <a:defRPr/>
              </a:pPr>
              <a:endParaRPr sz="1350">
                <a:solidFill>
                  <a:prstClr val="black"/>
                </a:solidFill>
                <a:latin typeface="+mn-ea"/>
              </a:endParaRPr>
            </a:p>
          </p:txBody>
        </p:sp>
      </p:grpSp>
      <p:pic>
        <p:nvPicPr>
          <p:cNvPr id="41" name="図 40"/>
          <p:cNvPicPr>
            <a:picLocks noChangeAspect="1"/>
          </p:cNvPicPr>
          <p:nvPr/>
        </p:nvPicPr>
        <p:blipFill>
          <a:blip r:embed="rId9"/>
          <a:stretch>
            <a:fillRect/>
          </a:stretch>
        </p:blipFill>
        <p:spPr>
          <a:xfrm>
            <a:off x="7658100" y="5643510"/>
            <a:ext cx="1152244" cy="338357"/>
          </a:xfrm>
          <a:prstGeom prst="rect">
            <a:avLst/>
          </a:prstGeom>
        </p:spPr>
      </p:pic>
      <p:sp>
        <p:nvSpPr>
          <p:cNvPr id="42" name="テキスト ボックス 41">
            <a:extLst>
              <a:ext uri="{FF2B5EF4-FFF2-40B4-BE49-F238E27FC236}">
                <a16:creationId xmlns:a16="http://schemas.microsoft.com/office/drawing/2014/main" id="{2E831BE5-7148-48D1-A1A8-265A78742024}"/>
              </a:ext>
            </a:extLst>
          </p:cNvPr>
          <p:cNvSpPr txBox="1"/>
          <p:nvPr/>
        </p:nvSpPr>
        <p:spPr>
          <a:xfrm>
            <a:off x="1768603" y="6395015"/>
            <a:ext cx="7375397" cy="461665"/>
          </a:xfrm>
          <a:prstGeom prst="rect">
            <a:avLst/>
          </a:prstGeom>
          <a:noFill/>
        </p:spPr>
        <p:txBody>
          <a:bodyPr wrap="square" rtlCol="0">
            <a:spAutoFit/>
          </a:bodyPr>
          <a:lstStyle/>
          <a:p>
            <a:pPr algn="r"/>
            <a:r>
              <a:rPr lang="ja-JP" altLang="en-US" sz="1200" dirty="0">
                <a:solidFill>
                  <a:srgbClr val="000099"/>
                </a:solidFill>
                <a:latin typeface="+mn-ea"/>
              </a:rPr>
              <a:t>日本赤十字社　新型コロナウイルスの</a:t>
            </a:r>
            <a:r>
              <a:rPr lang="en-US" altLang="ja-JP" sz="1200" dirty="0">
                <a:solidFill>
                  <a:srgbClr val="000099"/>
                </a:solidFill>
                <a:latin typeface="+mn-ea"/>
              </a:rPr>
              <a:t>3</a:t>
            </a:r>
            <a:r>
              <a:rPr lang="ja-JP" altLang="en-US" sz="1200" dirty="0" err="1">
                <a:solidFill>
                  <a:srgbClr val="000099"/>
                </a:solidFill>
                <a:latin typeface="+mn-ea"/>
              </a:rPr>
              <a:t>つの</a:t>
            </a:r>
            <a:r>
              <a:rPr lang="ja-JP" altLang="en-US" sz="1200" dirty="0">
                <a:solidFill>
                  <a:srgbClr val="000099"/>
                </a:solidFill>
                <a:latin typeface="+mn-ea"/>
              </a:rPr>
              <a:t>顔を知ろう！</a:t>
            </a:r>
            <a:endParaRPr lang="en-US" altLang="ja-JP" sz="1200" dirty="0">
              <a:solidFill>
                <a:srgbClr val="000099"/>
              </a:solidFill>
              <a:latin typeface="+mn-ea"/>
              <a:hlinkClick r:id="rId10">
                <a:extLst>
                  <a:ext uri="{A12FA001-AC4F-418D-AE19-62706E023703}">
                    <ahyp:hlinkClr xmlns:ahyp="http://schemas.microsoft.com/office/drawing/2018/hyperlinkcolor" val="tx"/>
                  </a:ext>
                </a:extLst>
              </a:hlinkClick>
            </a:endParaRPr>
          </a:p>
          <a:p>
            <a:pPr algn="r"/>
            <a:r>
              <a:rPr lang="en-US" altLang="ja-JP" sz="1200" dirty="0">
                <a:solidFill>
                  <a:srgbClr val="000099"/>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http://www.jrc.or.jp/activity/saigai/news/pdf/211841aef10ec4c3614a0f659d2f1e2037c5268c.pdf</a:t>
            </a:r>
            <a:endParaRPr kumimoji="1" lang="ja-JP" altLang="en-US" sz="1200" dirty="0">
              <a:solidFill>
                <a:srgbClr val="000099"/>
              </a:solidFill>
              <a:latin typeface="Arial" panose="020B0604020202020204" pitchFamily="34" charset="0"/>
              <a:cs typeface="Arial" panose="020B0604020202020204" pitchFamily="34" charset="0"/>
            </a:endParaRPr>
          </a:p>
        </p:txBody>
      </p:sp>
      <p:pic>
        <p:nvPicPr>
          <p:cNvPr id="5" name="図 4">
            <a:extLst>
              <a:ext uri="{FF2B5EF4-FFF2-40B4-BE49-F238E27FC236}">
                <a16:creationId xmlns:a16="http://schemas.microsoft.com/office/drawing/2014/main" id="{6EE72A23-6388-754D-AE42-F29EB2AAE97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93889" y="926839"/>
            <a:ext cx="1322426" cy="4268763"/>
          </a:xfrm>
          <a:prstGeom prst="rect">
            <a:avLst/>
          </a:prstGeom>
        </p:spPr>
      </p:pic>
      <p:pic>
        <p:nvPicPr>
          <p:cNvPr id="7" name="図 6">
            <a:extLst>
              <a:ext uri="{FF2B5EF4-FFF2-40B4-BE49-F238E27FC236}">
                <a16:creationId xmlns:a16="http://schemas.microsoft.com/office/drawing/2014/main" id="{685F448D-DEA5-FB42-A0D8-5A987CE3E9D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4846" y="478831"/>
            <a:ext cx="1158600" cy="6147016"/>
          </a:xfrm>
          <a:prstGeom prst="rect">
            <a:avLst/>
          </a:prstGeom>
        </p:spPr>
      </p:pic>
      <p:sp>
        <p:nvSpPr>
          <p:cNvPr id="8" name="正方形/長方形 7">
            <a:extLst>
              <a:ext uri="{FF2B5EF4-FFF2-40B4-BE49-F238E27FC236}">
                <a16:creationId xmlns:a16="http://schemas.microsoft.com/office/drawing/2014/main" id="{BBACD28B-BAF1-684C-AE12-A8236D304424}"/>
              </a:ext>
            </a:extLst>
          </p:cNvPr>
          <p:cNvSpPr/>
          <p:nvPr/>
        </p:nvSpPr>
        <p:spPr>
          <a:xfrm>
            <a:off x="7339350" y="3157467"/>
            <a:ext cx="284056" cy="228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57864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63B4BF-24A5-4031-8079-C3519B7275CB}"/>
              </a:ext>
            </a:extLst>
          </p:cNvPr>
          <p:cNvSpPr>
            <a:spLocks noGrp="1"/>
          </p:cNvSpPr>
          <p:nvPr>
            <p:ph type="title"/>
          </p:nvPr>
        </p:nvSpPr>
        <p:spPr>
          <a:xfrm>
            <a:off x="499065" y="1273262"/>
            <a:ext cx="7543800" cy="359718"/>
          </a:xfrm>
        </p:spPr>
        <p:txBody>
          <a:bodyPr>
            <a:noAutofit/>
          </a:bodyPr>
          <a:lstStyle/>
          <a:p>
            <a:r>
              <a:rPr lang="ja-JP" altLang="en-US" sz="2400"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こういうことが実際に起こっています</a:t>
            </a:r>
          </a:p>
        </p:txBody>
      </p:sp>
      <p:sp>
        <p:nvSpPr>
          <p:cNvPr id="4" name="コンテンツ プレースホルダー 3">
            <a:extLst>
              <a:ext uri="{FF2B5EF4-FFF2-40B4-BE49-F238E27FC236}">
                <a16:creationId xmlns:a16="http://schemas.microsoft.com/office/drawing/2014/main" id="{2824113D-9075-40FD-9F19-688468C85101}"/>
              </a:ext>
            </a:extLst>
          </p:cNvPr>
          <p:cNvSpPr>
            <a:spLocks noGrp="1"/>
          </p:cNvSpPr>
          <p:nvPr>
            <p:ph sz="half" idx="2"/>
          </p:nvPr>
        </p:nvSpPr>
        <p:spPr>
          <a:xfrm>
            <a:off x="4800600" y="1692743"/>
            <a:ext cx="3886200" cy="2811780"/>
          </a:xfrm>
        </p:spPr>
        <p:txBody>
          <a:bodyPr>
            <a:normAutofit fontScale="92500"/>
          </a:bodyPr>
          <a:lstStyle/>
          <a:p>
            <a:r>
              <a:rPr lang="ja-JP" altLang="en-US" dirty="0">
                <a:solidFill>
                  <a:srgbClr val="14171A"/>
                </a:solidFill>
                <a:latin typeface="Arial" panose="020B0604020202020204" pitchFamily="34" charset="0"/>
              </a:rPr>
              <a:t>看護師をしています。 お願いします。</a:t>
            </a:r>
            <a:r>
              <a:rPr lang="en-US" altLang="ja-JP" dirty="0">
                <a:solidFill>
                  <a:srgbClr val="14171A"/>
                </a:solidFill>
                <a:latin typeface="Arial" panose="020B0604020202020204" pitchFamily="34" charset="0"/>
              </a:rPr>
              <a:t>｢</a:t>
            </a:r>
            <a:r>
              <a:rPr lang="ja-JP" altLang="en-US" dirty="0">
                <a:solidFill>
                  <a:srgbClr val="14171A"/>
                </a:solidFill>
                <a:latin typeface="Arial" panose="020B0604020202020204" pitchFamily="34" charset="0"/>
              </a:rPr>
              <a:t>あの人は看護師だから近づいたらうつる</a:t>
            </a:r>
            <a:r>
              <a:rPr lang="en-US" altLang="ja-JP" dirty="0">
                <a:solidFill>
                  <a:srgbClr val="14171A"/>
                </a:solidFill>
                <a:latin typeface="Arial" panose="020B0604020202020204" pitchFamily="34" charset="0"/>
              </a:rPr>
              <a:t>｣</a:t>
            </a:r>
            <a:r>
              <a:rPr lang="ja-JP" altLang="en-US" dirty="0">
                <a:solidFill>
                  <a:srgbClr val="14171A"/>
                </a:solidFill>
                <a:latin typeface="Arial" panose="020B0604020202020204" pitchFamily="34" charset="0"/>
              </a:rPr>
              <a:t>とか</a:t>
            </a:r>
            <a:r>
              <a:rPr lang="en-US" altLang="ja-JP" dirty="0">
                <a:solidFill>
                  <a:srgbClr val="14171A"/>
                </a:solidFill>
                <a:latin typeface="Arial" panose="020B0604020202020204" pitchFamily="34" charset="0"/>
              </a:rPr>
              <a:t>｢</a:t>
            </a:r>
            <a:r>
              <a:rPr lang="ja-JP" altLang="en-US" dirty="0">
                <a:solidFill>
                  <a:srgbClr val="14171A"/>
                </a:solidFill>
                <a:latin typeface="Arial" panose="020B0604020202020204" pitchFamily="34" charset="0"/>
              </a:rPr>
              <a:t>あそこのお母さん</a:t>
            </a:r>
            <a:r>
              <a:rPr lang="en-US" altLang="ja-JP" dirty="0">
                <a:solidFill>
                  <a:srgbClr val="14171A"/>
                </a:solidFill>
                <a:latin typeface="Arial" panose="020B0604020202020204" pitchFamily="34" charset="0"/>
              </a:rPr>
              <a:t>(</a:t>
            </a:r>
            <a:r>
              <a:rPr lang="ja-JP" altLang="en-US" dirty="0">
                <a:solidFill>
                  <a:srgbClr val="14171A"/>
                </a:solidFill>
                <a:latin typeface="Arial" panose="020B0604020202020204" pitchFamily="34" charset="0"/>
              </a:rPr>
              <a:t>お父さん</a:t>
            </a:r>
            <a:r>
              <a:rPr lang="en-US" altLang="ja-JP" dirty="0">
                <a:solidFill>
                  <a:srgbClr val="14171A"/>
                </a:solidFill>
                <a:latin typeface="Arial" panose="020B0604020202020204" pitchFamily="34" charset="0"/>
              </a:rPr>
              <a:t>)</a:t>
            </a:r>
            <a:r>
              <a:rPr lang="ja-JP" altLang="en-US" dirty="0">
                <a:solidFill>
                  <a:srgbClr val="14171A"/>
                </a:solidFill>
                <a:latin typeface="Arial" panose="020B0604020202020204" pitchFamily="34" charset="0"/>
              </a:rPr>
              <a:t>は看護師だからあその子と遊んだらうつるからダメ</a:t>
            </a:r>
            <a:r>
              <a:rPr lang="en-US" altLang="ja-JP" dirty="0">
                <a:solidFill>
                  <a:srgbClr val="14171A"/>
                </a:solidFill>
                <a:latin typeface="Arial" panose="020B0604020202020204" pitchFamily="34" charset="0"/>
              </a:rPr>
              <a:t>｣</a:t>
            </a:r>
            <a:r>
              <a:rPr lang="ja-JP" altLang="en-US" dirty="0">
                <a:solidFill>
                  <a:srgbClr val="14171A"/>
                </a:solidFill>
                <a:latin typeface="Arial" panose="020B0604020202020204" pitchFamily="34" charset="0"/>
              </a:rPr>
              <a:t>とか心無いこと言うのはやめてください。</a:t>
            </a:r>
            <a:r>
              <a:rPr lang="en-US" altLang="ja-JP" dirty="0">
                <a:solidFill>
                  <a:srgbClr val="14171A"/>
                </a:solidFill>
                <a:latin typeface="Arial" panose="020B0604020202020204" pitchFamily="34" charset="0"/>
              </a:rPr>
              <a:t>1</a:t>
            </a:r>
            <a:r>
              <a:rPr lang="ja-JP" altLang="en-US" dirty="0">
                <a:solidFill>
                  <a:srgbClr val="14171A"/>
                </a:solidFill>
                <a:latin typeface="Arial" panose="020B0604020202020204" pitchFamily="34" charset="0"/>
              </a:rPr>
              <a:t>つ目は実際に言われました。</a:t>
            </a:r>
            <a:r>
              <a:rPr lang="en-US" altLang="ja-JP" dirty="0">
                <a:solidFill>
                  <a:srgbClr val="14171A"/>
                </a:solidFill>
                <a:latin typeface="Arial" panose="020B0604020202020204" pitchFamily="34" charset="0"/>
              </a:rPr>
              <a:t>2</a:t>
            </a:r>
            <a:r>
              <a:rPr lang="ja-JP" altLang="en-US" dirty="0">
                <a:solidFill>
                  <a:srgbClr val="14171A"/>
                </a:solidFill>
                <a:latin typeface="Arial" panose="020B0604020202020204" pitchFamily="34" charset="0"/>
              </a:rPr>
              <a:t>つ目は言われている先輩方がいます。</a:t>
            </a:r>
            <a:endParaRPr lang="en-US" altLang="ja-JP" dirty="0">
              <a:solidFill>
                <a:srgbClr val="14171A"/>
              </a:solidFill>
              <a:latin typeface="Arial" panose="020B0604020202020204" pitchFamily="34" charset="0"/>
            </a:endParaRPr>
          </a:p>
          <a:p>
            <a:r>
              <a:rPr lang="ja-JP" altLang="en-US" dirty="0">
                <a:solidFill>
                  <a:srgbClr val="14171A"/>
                </a:solidFill>
                <a:latin typeface="Arial" panose="020B0604020202020204" pitchFamily="34" charset="0"/>
              </a:rPr>
              <a:t>私達とて</a:t>
            </a:r>
            <a:r>
              <a:rPr lang="en-US" altLang="ja-JP" dirty="0">
                <a:solidFill>
                  <a:srgbClr val="14171A"/>
                </a:solidFill>
                <a:latin typeface="Arial" panose="020B0604020202020204" pitchFamily="34" charset="0"/>
              </a:rPr>
              <a:t>1</a:t>
            </a:r>
            <a:r>
              <a:rPr lang="ja-JP" altLang="en-US" dirty="0">
                <a:solidFill>
                  <a:srgbClr val="14171A"/>
                </a:solidFill>
                <a:latin typeface="Arial" panose="020B0604020202020204" pitchFamily="34" charset="0"/>
              </a:rPr>
              <a:t>人の人間です。家族もいて大切な人もいます。それでも患者さんの命を守るために働いています。そんなつもりは無いのかもしれませんが私は人間なのでそのようなことを言われるとさすがに傷つきます。 こんな時なので、皆さんが皆さんに優しく出来ますように。　　　　　　　　　</a:t>
            </a:r>
            <a:endParaRPr lang="en-US" altLang="ja-JP" dirty="0">
              <a:solidFill>
                <a:srgbClr val="14171A"/>
              </a:solidFill>
              <a:latin typeface="Arial" panose="020B0604020202020204" pitchFamily="34" charset="0"/>
            </a:endParaRPr>
          </a:p>
          <a:p>
            <a:pPr marL="0" indent="0">
              <a:buNone/>
            </a:pPr>
            <a:r>
              <a:rPr lang="ja-JP" altLang="en-US" dirty="0">
                <a:solidFill>
                  <a:srgbClr val="14171A"/>
                </a:solidFill>
                <a:latin typeface="Arial" panose="020B0604020202020204" pitchFamily="34" charset="0"/>
              </a:rPr>
              <a:t>右･左</a:t>
            </a:r>
            <a:r>
              <a:rPr lang="en-US" altLang="ja-JP" dirty="0">
                <a:solidFill>
                  <a:srgbClr val="14171A"/>
                </a:solidFill>
                <a:latin typeface="Arial" panose="020B0604020202020204" pitchFamily="34" charset="0"/>
              </a:rPr>
              <a:t>(Twitter</a:t>
            </a:r>
            <a:r>
              <a:rPr lang="ja-JP" altLang="en-US" dirty="0">
                <a:solidFill>
                  <a:srgbClr val="14171A"/>
                </a:solidFill>
                <a:latin typeface="Arial" panose="020B0604020202020204" pitchFamily="34" charset="0"/>
              </a:rPr>
              <a:t>より</a:t>
            </a:r>
            <a:r>
              <a:rPr lang="en-US" altLang="ja-JP" dirty="0">
                <a:solidFill>
                  <a:srgbClr val="14171A"/>
                </a:solidFill>
                <a:latin typeface="Arial" panose="020B0604020202020204" pitchFamily="34" charset="0"/>
              </a:rPr>
              <a:t>)</a:t>
            </a:r>
            <a:endParaRPr kumimoji="1" lang="ja-JP" altLang="en-US" dirty="0"/>
          </a:p>
        </p:txBody>
      </p:sp>
      <p:pic>
        <p:nvPicPr>
          <p:cNvPr id="3074" name="Picture 2" descr="画像">
            <a:extLst>
              <a:ext uri="{FF2B5EF4-FFF2-40B4-BE49-F238E27FC236}">
                <a16:creationId xmlns:a16="http://schemas.microsoft.com/office/drawing/2014/main" id="{9E81A9BF-6094-47F3-ADF1-B74575A16E98}"/>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41848" y="1719846"/>
            <a:ext cx="3958937" cy="2607167"/>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a:extLst>
              <a:ext uri="{FF2B5EF4-FFF2-40B4-BE49-F238E27FC236}">
                <a16:creationId xmlns:a16="http://schemas.microsoft.com/office/drawing/2014/main" id="{3DBD1D59-383D-49BC-A8EC-F3C5EAB38815}"/>
              </a:ext>
            </a:extLst>
          </p:cNvPr>
          <p:cNvSpPr/>
          <p:nvPr/>
        </p:nvSpPr>
        <p:spPr>
          <a:xfrm>
            <a:off x="653043" y="4702166"/>
            <a:ext cx="7633707" cy="900246"/>
          </a:xfrm>
          <a:prstGeom prst="rect">
            <a:avLst/>
          </a:prstGeom>
        </p:spPr>
        <p:txBody>
          <a:bodyPr wrap="square">
            <a:spAutoFit/>
          </a:bodyPr>
          <a:lstStyle/>
          <a:p>
            <a:pPr defTabSz="342900">
              <a:defRPr/>
            </a:pPr>
            <a:r>
              <a:rPr kumimoji="0" lang="ja-JP" altLang="en-US" sz="1350" b="1" dirty="0">
                <a:solidFill>
                  <a:srgbClr val="333333"/>
                </a:solidFill>
                <a:latin typeface="メイリオ" panose="020B0604030504040204" pitchFamily="50" charset="-128"/>
                <a:ea typeface="メイリオ" panose="020B0604030504040204" pitchFamily="50" charset="-128"/>
              </a:rPr>
              <a:t>部活で通学した附属高校の生徒が「コロナ菌うつすな」「わざと広めているんだろう」などと指をさされたため、同校は３月末まで制服通学を中止。教職員の子どもが保育所への預かりを拒否されたり、会社勤めの配偶者が出勤停止させられたりしたケースもあったという。       　　　       　　　　　　　　　　　</a:t>
            </a:r>
            <a:endParaRPr kumimoji="0" lang="en-US" altLang="ja-JP" sz="1350" b="1" dirty="0">
              <a:solidFill>
                <a:srgbClr val="333333"/>
              </a:solidFill>
              <a:latin typeface="メイリオ" panose="020B0604030504040204" pitchFamily="50" charset="-128"/>
              <a:ea typeface="メイリオ" panose="020B0604030504040204" pitchFamily="50" charset="-128"/>
            </a:endParaRPr>
          </a:p>
          <a:p>
            <a:pPr defTabSz="342900">
              <a:defRPr/>
            </a:pPr>
            <a:r>
              <a:rPr kumimoji="0" lang="ja-JP" altLang="en-US" sz="1200" dirty="0">
                <a:solidFill>
                  <a:srgbClr val="333333"/>
                </a:solidFill>
                <a:latin typeface="メイリオ" panose="020B0604030504040204" pitchFamily="50" charset="-128"/>
                <a:ea typeface="メイリオ" panose="020B0604030504040204" pitchFamily="50" charset="-128"/>
              </a:rPr>
              <a:t>　　　　　　　　　　　　　　　　　　　　　　　　朝日新聞</a:t>
            </a:r>
            <a:r>
              <a:rPr kumimoji="0" lang="en-US" altLang="ja-JP" sz="1200" dirty="0">
                <a:solidFill>
                  <a:srgbClr val="333333"/>
                </a:solidFill>
                <a:latin typeface="メイリオ" panose="020B0604030504040204" pitchFamily="50" charset="-128"/>
                <a:ea typeface="メイリオ" panose="020B0604030504040204" pitchFamily="50" charset="-128"/>
              </a:rPr>
              <a:t>DIGITAL2020.3.26</a:t>
            </a:r>
            <a:r>
              <a:rPr kumimoji="0" lang="ja-JP" altLang="en-US" sz="1200" dirty="0">
                <a:solidFill>
                  <a:srgbClr val="333333"/>
                </a:solidFill>
                <a:latin typeface="メイリオ" panose="020B0604030504040204" pitchFamily="50" charset="-128"/>
                <a:ea typeface="メイリオ" panose="020B0604030504040204" pitchFamily="50" charset="-128"/>
              </a:rPr>
              <a:t>　福島テレビ</a:t>
            </a:r>
            <a:r>
              <a:rPr kumimoji="0" lang="en-US" altLang="ja-JP" sz="1200" dirty="0">
                <a:solidFill>
                  <a:srgbClr val="333333"/>
                </a:solidFill>
                <a:latin typeface="メイリオ" panose="020B0604030504040204" pitchFamily="50" charset="-128"/>
                <a:ea typeface="メイリオ" panose="020B0604030504040204" pitchFamily="50" charset="-128"/>
              </a:rPr>
              <a:t>2020.3.31</a:t>
            </a:r>
            <a:endParaRPr kumimoji="0" lang="ja-JP" altLang="en-US" sz="1200" dirty="0">
              <a:solidFill>
                <a:prstClr val="black"/>
              </a:solidFill>
              <a:latin typeface="Garamond" panose="02020404030301010803"/>
              <a:ea typeface="ＭＳ ゴシック" panose="020B0609070205080204" pitchFamily="49" charset="-128"/>
            </a:endParaRPr>
          </a:p>
        </p:txBody>
      </p:sp>
      <p:sp>
        <p:nvSpPr>
          <p:cNvPr id="8" name="テキスト ボックス 7">
            <a:extLst>
              <a:ext uri="{FF2B5EF4-FFF2-40B4-BE49-F238E27FC236}">
                <a16:creationId xmlns:a16="http://schemas.microsoft.com/office/drawing/2014/main" id="{AFC38CEE-1850-7947-8FB1-37C0822B4214}"/>
              </a:ext>
            </a:extLst>
          </p:cNvPr>
          <p:cNvSpPr txBox="1"/>
          <p:nvPr/>
        </p:nvSpPr>
        <p:spPr>
          <a:xfrm>
            <a:off x="1768603" y="6395015"/>
            <a:ext cx="7375397" cy="461665"/>
          </a:xfrm>
          <a:prstGeom prst="rect">
            <a:avLst/>
          </a:prstGeom>
          <a:noFill/>
        </p:spPr>
        <p:txBody>
          <a:bodyPr wrap="square" rtlCol="0">
            <a:spAutoFit/>
          </a:bodyPr>
          <a:lstStyle/>
          <a:p>
            <a:pPr algn="r"/>
            <a:r>
              <a:rPr lang="ja-JP" altLang="en-US" sz="1200" dirty="0">
                <a:solidFill>
                  <a:srgbClr val="000099"/>
                </a:solidFill>
                <a:latin typeface="+mn-ea"/>
              </a:rPr>
              <a:t>日本赤十字社　新型コロナウイルスの</a:t>
            </a:r>
            <a:r>
              <a:rPr lang="en-US" altLang="ja-JP" sz="1200" dirty="0">
                <a:solidFill>
                  <a:srgbClr val="000099"/>
                </a:solidFill>
                <a:latin typeface="+mn-ea"/>
              </a:rPr>
              <a:t>3</a:t>
            </a:r>
            <a:r>
              <a:rPr lang="ja-JP" altLang="en-US" sz="1200" dirty="0" err="1">
                <a:solidFill>
                  <a:srgbClr val="000099"/>
                </a:solidFill>
                <a:latin typeface="+mn-ea"/>
              </a:rPr>
              <a:t>つの</a:t>
            </a:r>
            <a:r>
              <a:rPr lang="ja-JP" altLang="en-US" sz="1200" dirty="0">
                <a:solidFill>
                  <a:srgbClr val="000099"/>
                </a:solidFill>
                <a:latin typeface="+mn-ea"/>
              </a:rPr>
              <a:t>顔を知ろう！</a:t>
            </a:r>
            <a:endParaRPr lang="en-US" altLang="ja-JP" sz="1200" dirty="0">
              <a:solidFill>
                <a:srgbClr val="000099"/>
              </a:solidFill>
              <a:latin typeface="+mn-ea"/>
              <a:hlinkClick r:id="rId4">
                <a:extLst>
                  <a:ext uri="{A12FA001-AC4F-418D-AE19-62706E023703}">
                    <ahyp:hlinkClr xmlns:ahyp="http://schemas.microsoft.com/office/drawing/2018/hyperlinkcolor" val="tx"/>
                  </a:ext>
                </a:extLst>
              </a:hlinkClick>
            </a:endParaRPr>
          </a:p>
          <a:p>
            <a:pPr algn="r"/>
            <a:r>
              <a:rPr lang="en-US" altLang="ja-JP" sz="1200" dirty="0">
                <a:solidFill>
                  <a:srgbClr val="000099"/>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http://www.jrc.or.jp/activity/saigai/news/pdf/211841aef10ec4c3614a0f659d2f1e2037c5268c.pdf</a:t>
            </a:r>
            <a:endParaRPr kumimoji="1" lang="ja-JP" altLang="en-US" sz="1200" dirty="0">
              <a:solidFill>
                <a:srgbClr val="0000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6582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3ED47B-0BF0-42DE-A9CC-37BBC74CC1CA}"/>
              </a:ext>
            </a:extLst>
          </p:cNvPr>
          <p:cNvSpPr>
            <a:spLocks noGrp="1"/>
          </p:cNvSpPr>
          <p:nvPr>
            <p:ph type="title"/>
          </p:nvPr>
        </p:nvSpPr>
        <p:spPr>
          <a:xfrm>
            <a:off x="0" y="2636912"/>
            <a:ext cx="9144000" cy="1325563"/>
          </a:xfrm>
        </p:spPr>
        <p:txBody>
          <a:bodyPr>
            <a:noAutofit/>
          </a:bodyPr>
          <a:lstStyle/>
          <a:p>
            <a:pPr algn="ctr"/>
            <a:r>
              <a:rPr kumimoji="1" lang="ja-JP" altLang="en-US" sz="5400" dirty="0">
                <a:latin typeface="+mj-ea"/>
              </a:rPr>
              <a:t>サイコロジカルファーストエイド</a:t>
            </a:r>
            <a:br>
              <a:rPr kumimoji="1" lang="en-US" altLang="ja-JP" sz="5400" dirty="0">
                <a:latin typeface="+mj-ea"/>
              </a:rPr>
            </a:br>
            <a:r>
              <a:rPr kumimoji="1" lang="en-US" altLang="ja-JP" sz="5400" dirty="0">
                <a:solidFill>
                  <a:srgbClr val="CC00CC"/>
                </a:solidFill>
                <a:latin typeface="Arial" panose="020B0604020202020204" pitchFamily="34" charset="0"/>
                <a:cs typeface="Arial" panose="020B0604020202020204" pitchFamily="34" charset="0"/>
              </a:rPr>
              <a:t>Psychological</a:t>
            </a:r>
            <a:br>
              <a:rPr kumimoji="1" lang="en-US" altLang="ja-JP" sz="5400" dirty="0">
                <a:solidFill>
                  <a:srgbClr val="CC00CC"/>
                </a:solidFill>
                <a:latin typeface="Arial" panose="020B0604020202020204" pitchFamily="34" charset="0"/>
                <a:cs typeface="Arial" panose="020B0604020202020204" pitchFamily="34" charset="0"/>
              </a:rPr>
            </a:br>
            <a:r>
              <a:rPr kumimoji="1" lang="en-US" altLang="ja-JP" sz="5400" dirty="0">
                <a:solidFill>
                  <a:srgbClr val="CC00CC"/>
                </a:solidFill>
                <a:latin typeface="Arial" panose="020B0604020202020204" pitchFamily="34" charset="0"/>
                <a:cs typeface="Arial" panose="020B0604020202020204" pitchFamily="34" charset="0"/>
              </a:rPr>
              <a:t>First</a:t>
            </a:r>
            <a:br>
              <a:rPr kumimoji="1" lang="en-US" altLang="ja-JP" sz="5400" dirty="0">
                <a:solidFill>
                  <a:srgbClr val="CC00CC"/>
                </a:solidFill>
                <a:latin typeface="Arial" panose="020B0604020202020204" pitchFamily="34" charset="0"/>
                <a:cs typeface="Arial" panose="020B0604020202020204" pitchFamily="34" charset="0"/>
              </a:rPr>
            </a:br>
            <a:r>
              <a:rPr kumimoji="1" lang="en-US" altLang="ja-JP" sz="5400" dirty="0">
                <a:solidFill>
                  <a:srgbClr val="CC00CC"/>
                </a:solidFill>
                <a:latin typeface="Arial" panose="020B0604020202020204" pitchFamily="34" charset="0"/>
                <a:cs typeface="Arial" panose="020B0604020202020204" pitchFamily="34" charset="0"/>
              </a:rPr>
              <a:t>Aid</a:t>
            </a:r>
            <a:endParaRPr kumimoji="1" lang="ja-JP" altLang="en-US" sz="5400" dirty="0">
              <a:solidFill>
                <a:srgbClr val="CC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3168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861F3C-9F81-4A14-AE0B-229E4A1F184A}"/>
              </a:ext>
            </a:extLst>
          </p:cNvPr>
          <p:cNvSpPr>
            <a:spLocks noGrp="1"/>
          </p:cNvSpPr>
          <p:nvPr>
            <p:ph type="title"/>
          </p:nvPr>
        </p:nvSpPr>
        <p:spPr>
          <a:xfrm>
            <a:off x="1475656" y="235217"/>
            <a:ext cx="7310636" cy="1325563"/>
          </a:xfrm>
        </p:spPr>
        <p:txBody>
          <a:bodyPr/>
          <a:lstStyle/>
          <a:p>
            <a:pPr algn="ctr"/>
            <a:r>
              <a:rPr kumimoji="1" lang="ja-JP" altLang="en-US" dirty="0"/>
              <a:t>サイコロジカル・ファーストエイドとは</a:t>
            </a:r>
          </a:p>
        </p:txBody>
      </p:sp>
      <p:sp>
        <p:nvSpPr>
          <p:cNvPr id="3" name="コンテンツ プレースホルダー 2">
            <a:extLst>
              <a:ext uri="{FF2B5EF4-FFF2-40B4-BE49-F238E27FC236}">
                <a16:creationId xmlns:a16="http://schemas.microsoft.com/office/drawing/2014/main" id="{ED019704-6236-4344-9ED9-E1CF64EB5B4B}"/>
              </a:ext>
            </a:extLst>
          </p:cNvPr>
          <p:cNvSpPr>
            <a:spLocks noGrp="1"/>
          </p:cNvSpPr>
          <p:nvPr>
            <p:ph idx="1"/>
          </p:nvPr>
        </p:nvSpPr>
        <p:spPr>
          <a:xfrm>
            <a:off x="683568" y="1795995"/>
            <a:ext cx="8102724" cy="4225293"/>
          </a:xfrm>
        </p:spPr>
        <p:txBody>
          <a:bodyPr/>
          <a:lstStyle/>
          <a:p>
            <a:pPr marL="514350" indent="-514350">
              <a:buFont typeface="+mj-lt"/>
              <a:buAutoNum type="arabicPeriod"/>
            </a:pPr>
            <a:r>
              <a:rPr lang="en-US" altLang="ja-JP" dirty="0"/>
              <a:t>PFA</a:t>
            </a:r>
            <a:r>
              <a:rPr lang="ja-JP" altLang="en-US" dirty="0"/>
              <a:t>は、特別な治療法のマニュアルではありません。</a:t>
            </a:r>
            <a:endParaRPr lang="en-US" altLang="ja-JP" dirty="0"/>
          </a:p>
          <a:p>
            <a:pPr marL="514350" indent="-514350">
              <a:buFont typeface="+mj-lt"/>
              <a:buAutoNum type="arabicPeriod"/>
            </a:pPr>
            <a:r>
              <a:rPr lang="ja-JP" altLang="en-US" dirty="0"/>
              <a:t>少しの知識があれば誰にでもできる、こころのケガの回復を助けるための基本的な対応法を、効率よく学ぶためのガイドです。</a:t>
            </a:r>
            <a:endParaRPr lang="en-US" altLang="ja-JP" dirty="0"/>
          </a:p>
          <a:p>
            <a:pPr marL="514350" indent="-514350">
              <a:buFont typeface="+mj-lt"/>
              <a:buAutoNum type="arabicPeriod"/>
            </a:pPr>
            <a:r>
              <a:rPr lang="ja-JP" altLang="en-US" dirty="0"/>
              <a:t>それぞれの専門、立場、経験、あるいは現場のニーズに応じて、必要な部分だけを取り出して学んだり、使ったりすることができます。</a:t>
            </a:r>
            <a:endParaRPr lang="en-US" altLang="ja-JP" dirty="0"/>
          </a:p>
          <a:p>
            <a:pPr marL="514350" indent="-514350">
              <a:buFont typeface="+mj-lt"/>
              <a:buAutoNum type="arabicPeriod"/>
            </a:pPr>
            <a:r>
              <a:rPr lang="ja-JP" altLang="en-US" dirty="0"/>
              <a:t>精神保健の専門家の方はもちろん、災害や事故の現場で働く可能性のある一般の方々も学べる内容</a:t>
            </a:r>
            <a:endParaRPr kumimoji="1" lang="ja-JP" altLang="en-US" dirty="0"/>
          </a:p>
        </p:txBody>
      </p:sp>
      <p:sp>
        <p:nvSpPr>
          <p:cNvPr id="4" name="テキスト ボックス 3">
            <a:extLst>
              <a:ext uri="{FF2B5EF4-FFF2-40B4-BE49-F238E27FC236}">
                <a16:creationId xmlns:a16="http://schemas.microsoft.com/office/drawing/2014/main" id="{12B2C901-CC56-43CF-B877-7D7217CF8603}"/>
              </a:ext>
            </a:extLst>
          </p:cNvPr>
          <p:cNvSpPr txBox="1"/>
          <p:nvPr/>
        </p:nvSpPr>
        <p:spPr>
          <a:xfrm>
            <a:off x="3489548" y="6379806"/>
            <a:ext cx="5654452" cy="461665"/>
          </a:xfrm>
          <a:prstGeom prst="rect">
            <a:avLst/>
          </a:prstGeom>
          <a:noFill/>
        </p:spPr>
        <p:txBody>
          <a:bodyPr wrap="square" rtlCol="0">
            <a:spAutoFit/>
          </a:bodyPr>
          <a:lstStyle/>
          <a:p>
            <a:pPr algn="r"/>
            <a:r>
              <a:rPr kumimoji="1" lang="ja-JP" altLang="en-US" sz="1200" dirty="0">
                <a:latin typeface="Arial" panose="020B0604020202020204" pitchFamily="34" charset="0"/>
                <a:cs typeface="Arial" panose="020B0604020202020204" pitchFamily="34" charset="0"/>
              </a:rPr>
              <a:t>兵庫県心</a:t>
            </a:r>
            <a:r>
              <a:rPr kumimoji="1" lang="ja-JP" altLang="en-US" sz="1200">
                <a:latin typeface="Arial" panose="020B0604020202020204" pitchFamily="34" charset="0"/>
                <a:cs typeface="Arial" panose="020B0604020202020204" pitchFamily="34" charset="0"/>
              </a:rPr>
              <a:t>のケアセンターサイコロジカルファーストエイド</a:t>
            </a:r>
            <a:r>
              <a:rPr kumimoji="1" lang="ja-JP" altLang="en-US" sz="1200" dirty="0">
                <a:latin typeface="Arial" panose="020B0604020202020204" pitchFamily="34" charset="0"/>
                <a:cs typeface="Arial" panose="020B0604020202020204" pitchFamily="34" charset="0"/>
              </a:rPr>
              <a:t>実施の手引き：</a:t>
            </a:r>
            <a:endParaRPr kumimoji="1" lang="en-US" altLang="ja-JP" sz="1200" dirty="0">
              <a:latin typeface="Arial" panose="020B0604020202020204" pitchFamily="34" charset="0"/>
              <a:cs typeface="Arial" panose="020B0604020202020204" pitchFamily="34" charset="0"/>
            </a:endParaRPr>
          </a:p>
          <a:p>
            <a:pPr algn="r"/>
            <a:r>
              <a:rPr lang="en-US" altLang="ja-JP" sz="1200" dirty="0">
                <a:latin typeface="Arial" panose="020B0604020202020204" pitchFamily="34" charset="0"/>
                <a:cs typeface="Arial" panose="020B0604020202020204" pitchFamily="34" charset="0"/>
                <a:hlinkClick r:id="rId2"/>
              </a:rPr>
              <a:t>http://www.j-hits.org/psychological/</a:t>
            </a:r>
            <a:endParaRPr kumimoji="1" lang="ja-JP"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2759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16"/>
          <p:cNvSpPr txBox="1">
            <a:spLocks noChangeArrowheads="1"/>
          </p:cNvSpPr>
          <p:nvPr/>
        </p:nvSpPr>
        <p:spPr bwMode="auto">
          <a:xfrm>
            <a:off x="2743200" y="5334000"/>
            <a:ext cx="34290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ja-JP" sz="1800" b="1" i="0" u="none" strike="noStrike" kern="1200" cap="none" spc="0" normalizeH="0" baseline="0" noProof="0">
                <a:ln>
                  <a:noFill/>
                </a:ln>
                <a:solidFill>
                  <a:srgbClr val="000099"/>
                </a:solidFill>
                <a:effectLst/>
                <a:uLnTx/>
                <a:uFillTx/>
                <a:latin typeface="+mn-ea"/>
                <a:ea typeface="+mn-ea"/>
                <a:cs typeface="Arial" panose="020B0604020202020204" pitchFamily="34" charset="0"/>
              </a:rPr>
              <a:t>Basic services and security</a:t>
            </a:r>
            <a:endParaRPr kumimoji="0" lang="en-US" altLang="ja-JP" sz="1800" b="1" i="0" u="none" strike="noStrike" kern="1200" cap="none" spc="0" normalizeH="0" baseline="0" noProof="0">
              <a:ln>
                <a:noFill/>
              </a:ln>
              <a:solidFill>
                <a:srgbClr val="000099"/>
              </a:solidFill>
              <a:effectLst/>
              <a:uLnTx/>
              <a:uFillTx/>
              <a:latin typeface="+mn-ea"/>
              <a:ea typeface="+mn-ea"/>
              <a:cs typeface="Arial" panose="020B0604020202020204" pitchFamily="34" charset="0"/>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ja-JP" sz="1800" b="0" i="0" u="none" strike="noStrike" kern="1200" cap="none" spc="0" normalizeH="0" baseline="0" noProof="0">
              <a:ln>
                <a:noFill/>
              </a:ln>
              <a:solidFill>
                <a:srgbClr val="000099"/>
              </a:solidFill>
              <a:effectLst/>
              <a:uLnTx/>
              <a:uFillTx/>
              <a:latin typeface="+mn-ea"/>
              <a:ea typeface="+mn-ea"/>
              <a:cs typeface="Arial" panose="020B0604020202020204" pitchFamily="34" charset="0"/>
            </a:endParaRPr>
          </a:p>
        </p:txBody>
      </p:sp>
      <p:sp>
        <p:nvSpPr>
          <p:cNvPr id="45059" name="AutoShape 4"/>
          <p:cNvSpPr>
            <a:spLocks noChangeAspect="1" noChangeArrowheads="1"/>
          </p:cNvSpPr>
          <p:nvPr/>
        </p:nvSpPr>
        <p:spPr bwMode="auto">
          <a:xfrm>
            <a:off x="631825" y="358775"/>
            <a:ext cx="7543800" cy="588645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91427" tIns="45714" rIns="91427" bIns="45714"/>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2400" b="0" i="0" u="none" strike="noStrike" kern="1200" cap="none" spc="0" normalizeH="0" baseline="0" noProof="0">
              <a:ln>
                <a:noFill/>
              </a:ln>
              <a:solidFill>
                <a:srgbClr val="000099"/>
              </a:solidFill>
              <a:effectLst/>
              <a:uLnTx/>
              <a:uFillTx/>
              <a:latin typeface="+mn-ea"/>
              <a:ea typeface="+mn-ea"/>
              <a:cs typeface="+mn-cs"/>
            </a:endParaRPr>
          </a:p>
        </p:txBody>
      </p:sp>
      <p:sp>
        <p:nvSpPr>
          <p:cNvPr id="45060" name="Freeform 5"/>
          <p:cNvSpPr>
            <a:spLocks/>
          </p:cNvSpPr>
          <p:nvPr/>
        </p:nvSpPr>
        <p:spPr bwMode="auto">
          <a:xfrm>
            <a:off x="3443288" y="550863"/>
            <a:ext cx="1879600" cy="1462087"/>
          </a:xfrm>
          <a:custGeom>
            <a:avLst/>
            <a:gdLst>
              <a:gd name="T0" fmla="*/ 0 w 1812"/>
              <a:gd name="T1" fmla="*/ 2147483647 h 1409"/>
              <a:gd name="T2" fmla="*/ 2147483647 w 1812"/>
              <a:gd name="T3" fmla="*/ 0 h 1409"/>
              <a:gd name="T4" fmla="*/ 2147483647 w 1812"/>
              <a:gd name="T5" fmla="*/ 0 h 1409"/>
              <a:gd name="T6" fmla="*/ 2147483647 w 1812"/>
              <a:gd name="T7" fmla="*/ 2147483647 h 1409"/>
              <a:gd name="T8" fmla="*/ 0 w 1812"/>
              <a:gd name="T9" fmla="*/ 2147483647 h 1409"/>
              <a:gd name="T10" fmla="*/ 0 60000 65536"/>
              <a:gd name="T11" fmla="*/ 0 60000 65536"/>
              <a:gd name="T12" fmla="*/ 0 60000 65536"/>
              <a:gd name="T13" fmla="*/ 0 60000 65536"/>
              <a:gd name="T14" fmla="*/ 0 60000 65536"/>
              <a:gd name="T15" fmla="*/ 0 w 1812"/>
              <a:gd name="T16" fmla="*/ 0 h 1409"/>
              <a:gd name="T17" fmla="*/ 1812 w 1812"/>
              <a:gd name="T18" fmla="*/ 1409 h 1409"/>
            </a:gdLst>
            <a:ahLst/>
            <a:cxnLst>
              <a:cxn ang="T10">
                <a:pos x="T0" y="T1"/>
              </a:cxn>
              <a:cxn ang="T11">
                <a:pos x="T2" y="T3"/>
              </a:cxn>
              <a:cxn ang="T12">
                <a:pos x="T4" y="T5"/>
              </a:cxn>
              <a:cxn ang="T13">
                <a:pos x="T6" y="T7"/>
              </a:cxn>
              <a:cxn ang="T14">
                <a:pos x="T8" y="T9"/>
              </a:cxn>
            </a:cxnLst>
            <a:rect l="T15" t="T16" r="T17" b="T18"/>
            <a:pathLst>
              <a:path w="1812" h="1409">
                <a:moveTo>
                  <a:pt x="0" y="1409"/>
                </a:moveTo>
                <a:lnTo>
                  <a:pt x="906" y="0"/>
                </a:lnTo>
                <a:lnTo>
                  <a:pt x="1812" y="1409"/>
                </a:lnTo>
                <a:lnTo>
                  <a:pt x="0" y="140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99"/>
              </a:solidFill>
              <a:effectLst/>
              <a:uLnTx/>
              <a:uFillTx/>
              <a:latin typeface="+mn-ea"/>
              <a:cs typeface="+mn-cs"/>
            </a:endParaRPr>
          </a:p>
        </p:txBody>
      </p:sp>
      <p:sp>
        <p:nvSpPr>
          <p:cNvPr id="45063" name="Freeform 8"/>
          <p:cNvSpPr>
            <a:spLocks/>
          </p:cNvSpPr>
          <p:nvPr/>
        </p:nvSpPr>
        <p:spPr bwMode="auto">
          <a:xfrm>
            <a:off x="2514600" y="2028825"/>
            <a:ext cx="3756025" cy="1458913"/>
          </a:xfrm>
          <a:custGeom>
            <a:avLst/>
            <a:gdLst>
              <a:gd name="T0" fmla="*/ 0 w 3621"/>
              <a:gd name="T1" fmla="*/ 2147483647 h 1408"/>
              <a:gd name="T2" fmla="*/ 2147483647 w 3621"/>
              <a:gd name="T3" fmla="*/ 0 h 1408"/>
              <a:gd name="T4" fmla="*/ 2147483647 w 3621"/>
              <a:gd name="T5" fmla="*/ 0 h 1408"/>
              <a:gd name="T6" fmla="*/ 2147483647 w 3621"/>
              <a:gd name="T7" fmla="*/ 2147483647 h 1408"/>
              <a:gd name="T8" fmla="*/ 0 w 3621"/>
              <a:gd name="T9" fmla="*/ 2147483647 h 1408"/>
              <a:gd name="T10" fmla="*/ 0 60000 65536"/>
              <a:gd name="T11" fmla="*/ 0 60000 65536"/>
              <a:gd name="T12" fmla="*/ 0 60000 65536"/>
              <a:gd name="T13" fmla="*/ 0 60000 65536"/>
              <a:gd name="T14" fmla="*/ 0 60000 65536"/>
              <a:gd name="T15" fmla="*/ 0 w 3621"/>
              <a:gd name="T16" fmla="*/ 0 h 1408"/>
              <a:gd name="T17" fmla="*/ 3621 w 3621"/>
              <a:gd name="T18" fmla="*/ 1408 h 1408"/>
            </a:gdLst>
            <a:ahLst/>
            <a:cxnLst>
              <a:cxn ang="T10">
                <a:pos x="T0" y="T1"/>
              </a:cxn>
              <a:cxn ang="T11">
                <a:pos x="T2" y="T3"/>
              </a:cxn>
              <a:cxn ang="T12">
                <a:pos x="T4" y="T5"/>
              </a:cxn>
              <a:cxn ang="T13">
                <a:pos x="T6" y="T7"/>
              </a:cxn>
              <a:cxn ang="T14">
                <a:pos x="T8" y="T9"/>
              </a:cxn>
            </a:cxnLst>
            <a:rect l="T15" t="T16" r="T17" b="T18"/>
            <a:pathLst>
              <a:path w="3621" h="1408">
                <a:moveTo>
                  <a:pt x="0" y="1408"/>
                </a:moveTo>
                <a:lnTo>
                  <a:pt x="906" y="0"/>
                </a:lnTo>
                <a:lnTo>
                  <a:pt x="2715" y="0"/>
                </a:lnTo>
                <a:lnTo>
                  <a:pt x="3621" y="1408"/>
                </a:lnTo>
                <a:lnTo>
                  <a:pt x="0" y="1408"/>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99"/>
              </a:solidFill>
              <a:effectLst/>
              <a:uLnTx/>
              <a:uFillTx/>
              <a:latin typeface="+mn-ea"/>
              <a:cs typeface="+mn-cs"/>
            </a:endParaRPr>
          </a:p>
        </p:txBody>
      </p:sp>
      <p:sp>
        <p:nvSpPr>
          <p:cNvPr id="45066" name="Freeform 11"/>
          <p:cNvSpPr>
            <a:spLocks/>
          </p:cNvSpPr>
          <p:nvPr/>
        </p:nvSpPr>
        <p:spPr bwMode="auto">
          <a:xfrm>
            <a:off x="1579563" y="3540125"/>
            <a:ext cx="5632450" cy="1463675"/>
          </a:xfrm>
          <a:custGeom>
            <a:avLst/>
            <a:gdLst>
              <a:gd name="T0" fmla="*/ 0 w 5428"/>
              <a:gd name="T1" fmla="*/ 2147483647 h 1409"/>
              <a:gd name="T2" fmla="*/ 2147483647 w 5428"/>
              <a:gd name="T3" fmla="*/ 0 h 1409"/>
              <a:gd name="T4" fmla="*/ 2147483647 w 5428"/>
              <a:gd name="T5" fmla="*/ 0 h 1409"/>
              <a:gd name="T6" fmla="*/ 2147483647 w 5428"/>
              <a:gd name="T7" fmla="*/ 2147483647 h 1409"/>
              <a:gd name="T8" fmla="*/ 0 w 5428"/>
              <a:gd name="T9" fmla="*/ 2147483647 h 1409"/>
              <a:gd name="T10" fmla="*/ 0 60000 65536"/>
              <a:gd name="T11" fmla="*/ 0 60000 65536"/>
              <a:gd name="T12" fmla="*/ 0 60000 65536"/>
              <a:gd name="T13" fmla="*/ 0 60000 65536"/>
              <a:gd name="T14" fmla="*/ 0 60000 65536"/>
              <a:gd name="T15" fmla="*/ 0 w 5428"/>
              <a:gd name="T16" fmla="*/ 0 h 1409"/>
              <a:gd name="T17" fmla="*/ 5428 w 5428"/>
              <a:gd name="T18" fmla="*/ 1409 h 1409"/>
            </a:gdLst>
            <a:ahLst/>
            <a:cxnLst>
              <a:cxn ang="T10">
                <a:pos x="T0" y="T1"/>
              </a:cxn>
              <a:cxn ang="T11">
                <a:pos x="T2" y="T3"/>
              </a:cxn>
              <a:cxn ang="T12">
                <a:pos x="T4" y="T5"/>
              </a:cxn>
              <a:cxn ang="T13">
                <a:pos x="T6" y="T7"/>
              </a:cxn>
              <a:cxn ang="T14">
                <a:pos x="T8" y="T9"/>
              </a:cxn>
            </a:cxnLst>
            <a:rect l="T15" t="T16" r="T17" b="T18"/>
            <a:pathLst>
              <a:path w="5428" h="1409">
                <a:moveTo>
                  <a:pt x="0" y="1409"/>
                </a:moveTo>
                <a:lnTo>
                  <a:pt x="905" y="0"/>
                </a:lnTo>
                <a:lnTo>
                  <a:pt x="4522" y="0"/>
                </a:lnTo>
                <a:lnTo>
                  <a:pt x="5428" y="1409"/>
                </a:lnTo>
                <a:lnTo>
                  <a:pt x="0" y="140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99"/>
              </a:solidFill>
              <a:effectLst/>
              <a:uLnTx/>
              <a:uFillTx/>
              <a:latin typeface="+mn-ea"/>
              <a:cs typeface="+mn-cs"/>
            </a:endParaRPr>
          </a:p>
        </p:txBody>
      </p:sp>
      <p:grpSp>
        <p:nvGrpSpPr>
          <p:cNvPr id="3" name="グループ化 2"/>
          <p:cNvGrpSpPr/>
          <p:nvPr/>
        </p:nvGrpSpPr>
        <p:grpSpPr>
          <a:xfrm>
            <a:off x="968375" y="123020"/>
            <a:ext cx="7829745" cy="6122205"/>
            <a:chOff x="611188" y="615950"/>
            <a:chExt cx="7489825" cy="5641975"/>
          </a:xfrm>
        </p:grpSpPr>
        <p:sp>
          <p:nvSpPr>
            <p:cNvPr id="45061" name="Freeform 6"/>
            <p:cNvSpPr>
              <a:spLocks/>
            </p:cNvSpPr>
            <p:nvPr/>
          </p:nvSpPr>
          <p:spPr bwMode="auto">
            <a:xfrm>
              <a:off x="3424238" y="615950"/>
              <a:ext cx="1879600" cy="1460500"/>
            </a:xfrm>
            <a:custGeom>
              <a:avLst/>
              <a:gdLst>
                <a:gd name="T0" fmla="*/ 0 w 1812"/>
                <a:gd name="T1" fmla="*/ 2147483647 h 1409"/>
                <a:gd name="T2" fmla="*/ 2147483647 w 1812"/>
                <a:gd name="T3" fmla="*/ 0 h 1409"/>
                <a:gd name="T4" fmla="*/ 2147483647 w 1812"/>
                <a:gd name="T5" fmla="*/ 0 h 1409"/>
                <a:gd name="T6" fmla="*/ 2147483647 w 1812"/>
                <a:gd name="T7" fmla="*/ 2147483647 h 1409"/>
                <a:gd name="T8" fmla="*/ 0 w 1812"/>
                <a:gd name="T9" fmla="*/ 2147483647 h 1409"/>
                <a:gd name="T10" fmla="*/ 0 60000 65536"/>
                <a:gd name="T11" fmla="*/ 0 60000 65536"/>
                <a:gd name="T12" fmla="*/ 0 60000 65536"/>
                <a:gd name="T13" fmla="*/ 0 60000 65536"/>
                <a:gd name="T14" fmla="*/ 0 60000 65536"/>
                <a:gd name="T15" fmla="*/ 0 w 1812"/>
                <a:gd name="T16" fmla="*/ 0 h 1409"/>
                <a:gd name="T17" fmla="*/ 1812 w 1812"/>
                <a:gd name="T18" fmla="*/ 1409 h 1409"/>
              </a:gdLst>
              <a:ahLst/>
              <a:cxnLst>
                <a:cxn ang="T10">
                  <a:pos x="T0" y="T1"/>
                </a:cxn>
                <a:cxn ang="T11">
                  <a:pos x="T2" y="T3"/>
                </a:cxn>
                <a:cxn ang="T12">
                  <a:pos x="T4" y="T5"/>
                </a:cxn>
                <a:cxn ang="T13">
                  <a:pos x="T6" y="T7"/>
                </a:cxn>
                <a:cxn ang="T14">
                  <a:pos x="T8" y="T9"/>
                </a:cxn>
              </a:cxnLst>
              <a:rect l="T15" t="T16" r="T17" b="T18"/>
              <a:pathLst>
                <a:path w="1812" h="1409">
                  <a:moveTo>
                    <a:pt x="0" y="1409"/>
                  </a:moveTo>
                  <a:lnTo>
                    <a:pt x="906" y="0"/>
                  </a:lnTo>
                  <a:lnTo>
                    <a:pt x="1812" y="1409"/>
                  </a:lnTo>
                  <a:lnTo>
                    <a:pt x="0" y="1409"/>
                  </a:lnTo>
                  <a:close/>
                </a:path>
              </a:pathLst>
            </a:custGeom>
            <a:solidFill>
              <a:srgbClr val="99CCFF"/>
            </a:solidFill>
            <a:ln w="3175">
              <a:solidFill>
                <a:srgbClr val="000099"/>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99"/>
                </a:solidFill>
                <a:effectLst/>
                <a:uLnTx/>
                <a:uFillTx/>
                <a:latin typeface="+mn-ea"/>
                <a:cs typeface="+mn-cs"/>
              </a:endParaRPr>
            </a:p>
          </p:txBody>
        </p:sp>
        <p:sp>
          <p:nvSpPr>
            <p:cNvPr id="45062" name="Rectangle 7"/>
            <p:cNvSpPr>
              <a:spLocks noChangeArrowheads="1"/>
            </p:cNvSpPr>
            <p:nvPr/>
          </p:nvSpPr>
          <p:spPr bwMode="auto">
            <a:xfrm>
              <a:off x="3610924" y="1455740"/>
              <a:ext cx="1490352" cy="5048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000099"/>
                  </a:solidFill>
                  <a:effectLst/>
                  <a:uLnTx/>
                  <a:uFillTx/>
                  <a:latin typeface="+mn-ea"/>
                  <a:ea typeface="+mn-ea"/>
                  <a:cs typeface="メイリオ" panose="020B0604030504040204" pitchFamily="50" charset="-128"/>
                </a:rPr>
                <a:t>専門家に</a:t>
              </a:r>
              <a:endParaRPr kumimoji="0" lang="en-US" altLang="ja-JP" sz="2000" b="1" i="0" u="none" strike="noStrike" kern="1200" cap="none" spc="0" normalizeH="0" baseline="0" noProof="0" dirty="0">
                <a:ln>
                  <a:noFill/>
                </a:ln>
                <a:solidFill>
                  <a:srgbClr val="000099"/>
                </a:solidFill>
                <a:effectLst/>
                <a:uLnTx/>
                <a:uFillTx/>
                <a:latin typeface="+mn-ea"/>
                <a:ea typeface="+mn-ea"/>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000099"/>
                  </a:solidFill>
                  <a:effectLst/>
                  <a:uLnTx/>
                  <a:uFillTx/>
                  <a:latin typeface="+mn-ea"/>
                  <a:ea typeface="+mn-ea"/>
                  <a:cs typeface="メイリオ" panose="020B0604030504040204" pitchFamily="50" charset="-128"/>
                </a:rPr>
                <a:t>よるサービス</a:t>
              </a:r>
              <a:endParaRPr kumimoji="0" lang="en-US" altLang="ja-JP" sz="2000" b="0" i="0" u="none" strike="noStrike" kern="1200" cap="none" spc="0" normalizeH="0" baseline="0" noProof="0" dirty="0">
                <a:ln>
                  <a:noFill/>
                </a:ln>
                <a:solidFill>
                  <a:srgbClr val="000099"/>
                </a:solidFill>
                <a:effectLst/>
                <a:uLnTx/>
                <a:uFillTx/>
                <a:latin typeface="+mn-ea"/>
                <a:ea typeface="+mn-ea"/>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solidFill>
                  <a:srgbClr val="000099"/>
                </a:solidFill>
                <a:effectLst/>
                <a:uLnTx/>
                <a:uFillTx/>
                <a:latin typeface="+mn-ea"/>
                <a:ea typeface="+mn-ea"/>
                <a:cs typeface="メイリオ" panose="020B0604030504040204" pitchFamily="50" charset="-128"/>
              </a:endParaRPr>
            </a:p>
          </p:txBody>
        </p:sp>
        <p:sp>
          <p:nvSpPr>
            <p:cNvPr id="45064" name="Freeform 9"/>
            <p:cNvSpPr>
              <a:spLocks/>
            </p:cNvSpPr>
            <p:nvPr/>
          </p:nvSpPr>
          <p:spPr bwMode="auto">
            <a:xfrm>
              <a:off x="2495416" y="2059781"/>
              <a:ext cx="3756025" cy="1458913"/>
            </a:xfrm>
            <a:custGeom>
              <a:avLst/>
              <a:gdLst>
                <a:gd name="T0" fmla="*/ 0 w 3621"/>
                <a:gd name="T1" fmla="*/ 2147483647 h 1408"/>
                <a:gd name="T2" fmla="*/ 2147483647 w 3621"/>
                <a:gd name="T3" fmla="*/ 0 h 1408"/>
                <a:gd name="T4" fmla="*/ 2147483647 w 3621"/>
                <a:gd name="T5" fmla="*/ 0 h 1408"/>
                <a:gd name="T6" fmla="*/ 2147483647 w 3621"/>
                <a:gd name="T7" fmla="*/ 2147483647 h 1408"/>
                <a:gd name="T8" fmla="*/ 0 w 3621"/>
                <a:gd name="T9" fmla="*/ 2147483647 h 1408"/>
                <a:gd name="T10" fmla="*/ 0 60000 65536"/>
                <a:gd name="T11" fmla="*/ 0 60000 65536"/>
                <a:gd name="T12" fmla="*/ 0 60000 65536"/>
                <a:gd name="T13" fmla="*/ 0 60000 65536"/>
                <a:gd name="T14" fmla="*/ 0 60000 65536"/>
                <a:gd name="T15" fmla="*/ 0 w 3621"/>
                <a:gd name="T16" fmla="*/ 0 h 1408"/>
                <a:gd name="T17" fmla="*/ 3621 w 3621"/>
                <a:gd name="T18" fmla="*/ 1408 h 1408"/>
              </a:gdLst>
              <a:ahLst/>
              <a:cxnLst>
                <a:cxn ang="T10">
                  <a:pos x="T0" y="T1"/>
                </a:cxn>
                <a:cxn ang="T11">
                  <a:pos x="T2" y="T3"/>
                </a:cxn>
                <a:cxn ang="T12">
                  <a:pos x="T4" y="T5"/>
                </a:cxn>
                <a:cxn ang="T13">
                  <a:pos x="T6" y="T7"/>
                </a:cxn>
                <a:cxn ang="T14">
                  <a:pos x="T8" y="T9"/>
                </a:cxn>
              </a:cxnLst>
              <a:rect l="T15" t="T16" r="T17" b="T18"/>
              <a:pathLst>
                <a:path w="3621" h="1408">
                  <a:moveTo>
                    <a:pt x="0" y="1408"/>
                  </a:moveTo>
                  <a:lnTo>
                    <a:pt x="906" y="0"/>
                  </a:lnTo>
                  <a:lnTo>
                    <a:pt x="2715" y="0"/>
                  </a:lnTo>
                  <a:lnTo>
                    <a:pt x="3621" y="1408"/>
                  </a:lnTo>
                  <a:lnTo>
                    <a:pt x="0" y="1408"/>
                  </a:lnTo>
                  <a:close/>
                </a:path>
              </a:pathLst>
            </a:custGeom>
            <a:solidFill>
              <a:srgbClr val="99CCFF"/>
            </a:solidFill>
            <a:ln w="3175">
              <a:solidFill>
                <a:srgbClr val="000099"/>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99"/>
                </a:solidFill>
                <a:effectLst/>
                <a:uLnTx/>
                <a:uFillTx/>
                <a:latin typeface="+mn-ea"/>
                <a:cs typeface="+mn-cs"/>
              </a:endParaRPr>
            </a:p>
          </p:txBody>
        </p:sp>
        <p:sp>
          <p:nvSpPr>
            <p:cNvPr id="45065" name="Rectangle 10"/>
            <p:cNvSpPr>
              <a:spLocks noChangeArrowheads="1"/>
            </p:cNvSpPr>
            <p:nvPr/>
          </p:nvSpPr>
          <p:spPr bwMode="auto">
            <a:xfrm>
              <a:off x="3029744" y="2654716"/>
              <a:ext cx="2665412" cy="5032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dirty="0">
                  <a:solidFill>
                    <a:srgbClr val="000099"/>
                  </a:solidFill>
                  <a:latin typeface="+mn-ea"/>
                  <a:ea typeface="+mn-ea"/>
                  <a:cs typeface="メイリオ" panose="020B0604030504040204" pitchFamily="50" charset="-128"/>
                </a:rPr>
                <a:t>特化した</a:t>
              </a:r>
              <a:endParaRPr kumimoji="0" lang="en-US" altLang="ja-JP" sz="2000" b="1" dirty="0">
                <a:solidFill>
                  <a:srgbClr val="000099"/>
                </a:solidFill>
                <a:latin typeface="+mn-ea"/>
                <a:ea typeface="+mn-ea"/>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000099"/>
                  </a:solidFill>
                  <a:effectLst/>
                  <a:uLnTx/>
                  <a:uFillTx/>
                  <a:latin typeface="+mn-ea"/>
                  <a:ea typeface="+mn-ea"/>
                  <a:cs typeface="メイリオ" panose="020B0604030504040204" pitchFamily="50" charset="-128"/>
                </a:rPr>
                <a:t>非専門的サービス</a:t>
              </a:r>
              <a:endParaRPr kumimoji="0" lang="en-US" altLang="ja-JP" sz="2000" b="1" i="0" u="none" strike="noStrike" kern="1200" cap="none" spc="0" normalizeH="0" baseline="0" noProof="0" dirty="0">
                <a:ln>
                  <a:noFill/>
                </a:ln>
                <a:solidFill>
                  <a:srgbClr val="000099"/>
                </a:solidFill>
                <a:effectLst/>
                <a:uLnTx/>
                <a:uFillTx/>
                <a:latin typeface="+mn-ea"/>
                <a:ea typeface="+mn-ea"/>
                <a:cs typeface="メイリオ" panose="020B0604030504040204" pitchFamily="50" charset="-128"/>
              </a:endParaRPr>
            </a:p>
          </p:txBody>
        </p:sp>
        <p:sp>
          <p:nvSpPr>
            <p:cNvPr id="45067" name="Freeform 12"/>
            <p:cNvSpPr>
              <a:spLocks/>
            </p:cNvSpPr>
            <p:nvPr/>
          </p:nvSpPr>
          <p:spPr bwMode="auto">
            <a:xfrm>
              <a:off x="1549400" y="3506788"/>
              <a:ext cx="5630863" cy="1463675"/>
            </a:xfrm>
            <a:custGeom>
              <a:avLst/>
              <a:gdLst>
                <a:gd name="T0" fmla="*/ 0 w 5428"/>
                <a:gd name="T1" fmla="*/ 2147483647 h 1409"/>
                <a:gd name="T2" fmla="*/ 2147483647 w 5428"/>
                <a:gd name="T3" fmla="*/ 0 h 1409"/>
                <a:gd name="T4" fmla="*/ 2147483647 w 5428"/>
                <a:gd name="T5" fmla="*/ 0 h 1409"/>
                <a:gd name="T6" fmla="*/ 2147483647 w 5428"/>
                <a:gd name="T7" fmla="*/ 2147483647 h 1409"/>
                <a:gd name="T8" fmla="*/ 0 w 5428"/>
                <a:gd name="T9" fmla="*/ 2147483647 h 1409"/>
                <a:gd name="T10" fmla="*/ 0 60000 65536"/>
                <a:gd name="T11" fmla="*/ 0 60000 65536"/>
                <a:gd name="T12" fmla="*/ 0 60000 65536"/>
                <a:gd name="T13" fmla="*/ 0 60000 65536"/>
                <a:gd name="T14" fmla="*/ 0 60000 65536"/>
                <a:gd name="T15" fmla="*/ 0 w 5428"/>
                <a:gd name="T16" fmla="*/ 0 h 1409"/>
                <a:gd name="T17" fmla="*/ 5428 w 5428"/>
                <a:gd name="T18" fmla="*/ 1409 h 1409"/>
              </a:gdLst>
              <a:ahLst/>
              <a:cxnLst>
                <a:cxn ang="T10">
                  <a:pos x="T0" y="T1"/>
                </a:cxn>
                <a:cxn ang="T11">
                  <a:pos x="T2" y="T3"/>
                </a:cxn>
                <a:cxn ang="T12">
                  <a:pos x="T4" y="T5"/>
                </a:cxn>
                <a:cxn ang="T13">
                  <a:pos x="T6" y="T7"/>
                </a:cxn>
                <a:cxn ang="T14">
                  <a:pos x="T8" y="T9"/>
                </a:cxn>
              </a:cxnLst>
              <a:rect l="T15" t="T16" r="T17" b="T18"/>
              <a:pathLst>
                <a:path w="5428" h="1409">
                  <a:moveTo>
                    <a:pt x="0" y="1409"/>
                  </a:moveTo>
                  <a:lnTo>
                    <a:pt x="905" y="0"/>
                  </a:lnTo>
                  <a:lnTo>
                    <a:pt x="4522" y="0"/>
                  </a:lnTo>
                  <a:lnTo>
                    <a:pt x="5428" y="1409"/>
                  </a:lnTo>
                  <a:lnTo>
                    <a:pt x="0" y="1409"/>
                  </a:lnTo>
                  <a:close/>
                </a:path>
              </a:pathLst>
            </a:custGeom>
            <a:solidFill>
              <a:srgbClr val="99CCFF"/>
            </a:solidFill>
            <a:ln w="3175">
              <a:solidFill>
                <a:srgbClr val="000099"/>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99"/>
                </a:solidFill>
                <a:effectLst/>
                <a:uLnTx/>
                <a:uFillTx/>
                <a:latin typeface="+mn-ea"/>
                <a:cs typeface="+mn-cs"/>
              </a:endParaRPr>
            </a:p>
          </p:txBody>
        </p:sp>
        <p:sp>
          <p:nvSpPr>
            <p:cNvPr id="45068" name="Rectangle 13"/>
            <p:cNvSpPr>
              <a:spLocks noChangeArrowheads="1"/>
            </p:cNvSpPr>
            <p:nvPr/>
          </p:nvSpPr>
          <p:spPr bwMode="auto">
            <a:xfrm>
              <a:off x="2726453" y="3982922"/>
              <a:ext cx="3384550" cy="4318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000099"/>
                  </a:solidFill>
                  <a:effectLst/>
                  <a:uLnTx/>
                  <a:uFillTx/>
                  <a:latin typeface="+mn-ea"/>
                  <a:ea typeface="+mn-ea"/>
                  <a:cs typeface="メイリオ" panose="020B0604030504040204" pitchFamily="50" charset="-128"/>
                </a:rPr>
                <a:t>コミュニティーや</a:t>
              </a:r>
              <a:r>
                <a:rPr kumimoji="0" lang="ja-JP" altLang="en-US" sz="2000" b="1" dirty="0">
                  <a:solidFill>
                    <a:srgbClr val="000099"/>
                  </a:solidFill>
                  <a:latin typeface="+mn-ea"/>
                  <a:ea typeface="+mn-ea"/>
                  <a:cs typeface="メイリオ" panose="020B0604030504040204" pitchFamily="50" charset="-128"/>
                </a:rPr>
                <a:t>家庭の支援</a:t>
              </a:r>
              <a:endParaRPr kumimoji="0" lang="en-US" altLang="ja-JP" sz="2000" b="0" i="0" u="none" strike="noStrike" kern="1200" cap="none" spc="0" normalizeH="0" baseline="0" noProof="0" dirty="0">
                <a:ln>
                  <a:noFill/>
                </a:ln>
                <a:solidFill>
                  <a:srgbClr val="000099"/>
                </a:solidFill>
                <a:effectLst/>
                <a:uLnTx/>
                <a:uFillTx/>
                <a:latin typeface="+mn-ea"/>
                <a:ea typeface="+mn-ea"/>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solidFill>
                  <a:srgbClr val="000099"/>
                </a:solidFill>
                <a:effectLst/>
                <a:uLnTx/>
                <a:uFillTx/>
                <a:latin typeface="+mn-ea"/>
                <a:ea typeface="+mn-ea"/>
                <a:cs typeface="Arial" panose="020B0604020202020204" pitchFamily="34" charset="0"/>
              </a:endParaRPr>
            </a:p>
          </p:txBody>
        </p:sp>
        <p:sp>
          <p:nvSpPr>
            <p:cNvPr id="45069" name="Freeform 14"/>
            <p:cNvSpPr>
              <a:spLocks/>
            </p:cNvSpPr>
            <p:nvPr/>
          </p:nvSpPr>
          <p:spPr bwMode="auto">
            <a:xfrm>
              <a:off x="611188" y="4941888"/>
              <a:ext cx="7489825" cy="1316037"/>
            </a:xfrm>
            <a:custGeom>
              <a:avLst/>
              <a:gdLst>
                <a:gd name="T0" fmla="*/ 0 w 7239"/>
                <a:gd name="T1" fmla="*/ 2147483647 h 1407"/>
                <a:gd name="T2" fmla="*/ 2147483647 w 7239"/>
                <a:gd name="T3" fmla="*/ 0 h 1407"/>
                <a:gd name="T4" fmla="*/ 2147483647 w 7239"/>
                <a:gd name="T5" fmla="*/ 0 h 1407"/>
                <a:gd name="T6" fmla="*/ 2147483647 w 7239"/>
                <a:gd name="T7" fmla="*/ 2147483647 h 1407"/>
                <a:gd name="T8" fmla="*/ 0 w 7239"/>
                <a:gd name="T9" fmla="*/ 2147483647 h 1407"/>
                <a:gd name="T10" fmla="*/ 0 60000 65536"/>
                <a:gd name="T11" fmla="*/ 0 60000 65536"/>
                <a:gd name="T12" fmla="*/ 0 60000 65536"/>
                <a:gd name="T13" fmla="*/ 0 60000 65536"/>
                <a:gd name="T14" fmla="*/ 0 60000 65536"/>
                <a:gd name="T15" fmla="*/ 0 w 7239"/>
                <a:gd name="T16" fmla="*/ 0 h 1407"/>
                <a:gd name="T17" fmla="*/ 7239 w 7239"/>
                <a:gd name="T18" fmla="*/ 1407 h 1407"/>
              </a:gdLst>
              <a:ahLst/>
              <a:cxnLst>
                <a:cxn ang="T10">
                  <a:pos x="T0" y="T1"/>
                </a:cxn>
                <a:cxn ang="T11">
                  <a:pos x="T2" y="T3"/>
                </a:cxn>
                <a:cxn ang="T12">
                  <a:pos x="T4" y="T5"/>
                </a:cxn>
                <a:cxn ang="T13">
                  <a:pos x="T6" y="T7"/>
                </a:cxn>
                <a:cxn ang="T14">
                  <a:pos x="T8" y="T9"/>
                </a:cxn>
              </a:cxnLst>
              <a:rect l="T15" t="T16" r="T17" b="T18"/>
              <a:pathLst>
                <a:path w="7239" h="1407">
                  <a:moveTo>
                    <a:pt x="0" y="1407"/>
                  </a:moveTo>
                  <a:lnTo>
                    <a:pt x="906" y="0"/>
                  </a:lnTo>
                  <a:lnTo>
                    <a:pt x="6336" y="0"/>
                  </a:lnTo>
                  <a:lnTo>
                    <a:pt x="7239" y="1407"/>
                  </a:lnTo>
                  <a:lnTo>
                    <a:pt x="0" y="1407"/>
                  </a:lnTo>
                  <a:close/>
                </a:path>
              </a:pathLst>
            </a:custGeom>
            <a:solidFill>
              <a:srgbClr val="99CCFF"/>
            </a:solidFill>
            <a:ln w="3175">
              <a:solidFill>
                <a:srgbClr val="000099"/>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99"/>
                </a:solidFill>
                <a:effectLst/>
                <a:uLnTx/>
                <a:uFillTx/>
                <a:latin typeface="+mn-ea"/>
                <a:cs typeface="+mn-cs"/>
              </a:endParaRPr>
            </a:p>
          </p:txBody>
        </p:sp>
        <p:sp>
          <p:nvSpPr>
            <p:cNvPr id="45070" name="Rectangle 15"/>
            <p:cNvSpPr>
              <a:spLocks noChangeArrowheads="1"/>
            </p:cNvSpPr>
            <p:nvPr/>
          </p:nvSpPr>
          <p:spPr bwMode="auto">
            <a:xfrm>
              <a:off x="2484438" y="5373688"/>
              <a:ext cx="3960812" cy="4286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000099"/>
                  </a:solidFill>
                  <a:effectLst/>
                  <a:uLnTx/>
                  <a:uFillTx/>
                  <a:latin typeface="+mn-ea"/>
                  <a:ea typeface="+mn-ea"/>
                  <a:cs typeface="メイリオ" panose="020B0604030504040204" pitchFamily="50" charset="-128"/>
                </a:rPr>
                <a:t>基本的なサービス</a:t>
              </a:r>
              <a:r>
                <a:rPr kumimoji="0" lang="ja-JP" altLang="en-US" sz="2000" b="1" dirty="0">
                  <a:solidFill>
                    <a:srgbClr val="000099"/>
                  </a:solidFill>
                  <a:latin typeface="+mn-ea"/>
                  <a:ea typeface="+mn-ea"/>
                  <a:cs typeface="メイリオ" panose="020B0604030504040204" pitchFamily="50" charset="-128"/>
                </a:rPr>
                <a:t>及び安全</a:t>
              </a:r>
              <a:endParaRPr kumimoji="0" lang="en-US" altLang="ja-JP" sz="2000" b="1" i="0" u="none" strike="noStrike" kern="1200" cap="none" spc="0" normalizeH="0" baseline="0" noProof="0" dirty="0">
                <a:ln>
                  <a:noFill/>
                </a:ln>
                <a:solidFill>
                  <a:srgbClr val="000099"/>
                </a:solidFill>
                <a:effectLst/>
                <a:uLnTx/>
                <a:uFillTx/>
                <a:latin typeface="+mn-ea"/>
                <a:ea typeface="+mn-ea"/>
                <a:cs typeface="メイリオ" panose="020B0604030504040204" pitchFamily="50" charset="-128"/>
              </a:endParaRPr>
            </a:p>
          </p:txBody>
        </p:sp>
      </p:grpSp>
      <p:sp>
        <p:nvSpPr>
          <p:cNvPr id="45072" name="テキスト ボックス 1"/>
          <p:cNvSpPr txBox="1">
            <a:spLocks noChangeArrowheads="1"/>
          </p:cNvSpPr>
          <p:nvPr/>
        </p:nvSpPr>
        <p:spPr bwMode="auto">
          <a:xfrm>
            <a:off x="170657" y="237391"/>
            <a:ext cx="411017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4000" b="0" i="0" u="none" strike="noStrike" kern="1200" cap="none" spc="0" normalizeH="0" baseline="0" noProof="0" dirty="0">
                <a:ln>
                  <a:noFill/>
                </a:ln>
                <a:solidFill>
                  <a:srgbClr val="000099"/>
                </a:solidFill>
                <a:effectLst/>
                <a:uLnTx/>
                <a:uFillTx/>
                <a:latin typeface="+mn-ea"/>
                <a:ea typeface="+mn-ea"/>
                <a:cs typeface="メイリオ" panose="020B0604030504040204" pitchFamily="50" charset="-128"/>
              </a:rPr>
              <a:t>精神保健</a:t>
            </a:r>
            <a:endParaRPr kumimoji="0" lang="en-US" altLang="ja-JP" sz="4000" b="0" i="0" u="none" strike="noStrike" kern="1200" cap="none" spc="0" normalizeH="0" baseline="0" noProof="0" dirty="0">
              <a:ln>
                <a:noFill/>
              </a:ln>
              <a:solidFill>
                <a:srgbClr val="000099"/>
              </a:solidFill>
              <a:effectLst/>
              <a:uLnTx/>
              <a:uFillTx/>
              <a:latin typeface="+mn-ea"/>
              <a:ea typeface="+mn-ea"/>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4000" b="0" i="0" u="none" strike="noStrike" kern="1200" cap="none" spc="0" normalizeH="0" baseline="0" noProof="0" dirty="0">
                <a:ln>
                  <a:noFill/>
                </a:ln>
                <a:solidFill>
                  <a:srgbClr val="000099"/>
                </a:solidFill>
                <a:effectLst/>
                <a:uLnTx/>
                <a:uFillTx/>
                <a:latin typeface="+mn-ea"/>
                <a:ea typeface="+mn-ea"/>
                <a:cs typeface="メイリオ" panose="020B0604030504040204" pitchFamily="50" charset="-128"/>
              </a:rPr>
              <a:t>心理社会支援の</a:t>
            </a:r>
            <a:endParaRPr kumimoji="0" lang="en-US" altLang="ja-JP" sz="4000" b="0" i="0" u="none" strike="noStrike" kern="1200" cap="none" spc="0" normalizeH="0" baseline="0" noProof="0" dirty="0">
              <a:ln>
                <a:noFill/>
              </a:ln>
              <a:solidFill>
                <a:srgbClr val="000099"/>
              </a:solidFill>
              <a:effectLst/>
              <a:uLnTx/>
              <a:uFillTx/>
              <a:latin typeface="+mn-ea"/>
              <a:ea typeface="+mn-ea"/>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4000" b="0" i="0" u="none" strike="noStrike" kern="1200" cap="none" spc="0" normalizeH="0" baseline="0" noProof="0" dirty="0">
                <a:ln>
                  <a:noFill/>
                </a:ln>
                <a:solidFill>
                  <a:srgbClr val="000099"/>
                </a:solidFill>
                <a:effectLst/>
                <a:uLnTx/>
                <a:uFillTx/>
                <a:latin typeface="+mn-ea"/>
                <a:ea typeface="+mn-ea"/>
                <a:cs typeface="メイリオ" panose="020B0604030504040204" pitchFamily="50" charset="-128"/>
              </a:rPr>
              <a:t>介入ピラミッド</a:t>
            </a:r>
            <a:endParaRPr kumimoji="1" lang="ja-JP" altLang="en-US" sz="4000" b="0" i="0" u="none" strike="noStrike" kern="1200" cap="none" spc="0" normalizeH="0" baseline="0" noProof="0" dirty="0">
              <a:ln>
                <a:noFill/>
              </a:ln>
              <a:solidFill>
                <a:srgbClr val="000099"/>
              </a:solidFill>
              <a:effectLst/>
              <a:uLnTx/>
              <a:uFillTx/>
              <a:latin typeface="+mn-ea"/>
              <a:ea typeface="+mn-ea"/>
              <a:cs typeface="メイリオ" panose="020B0604030504040204" pitchFamily="50" charset="-128"/>
            </a:endParaRPr>
          </a:p>
        </p:txBody>
      </p:sp>
      <p:sp>
        <p:nvSpPr>
          <p:cNvPr id="2" name="テキスト ボックス 1">
            <a:extLst>
              <a:ext uri="{FF2B5EF4-FFF2-40B4-BE49-F238E27FC236}">
                <a16:creationId xmlns:a16="http://schemas.microsoft.com/office/drawing/2014/main" id="{C345648B-8302-48C6-832F-E87D501ACE6F}"/>
              </a:ext>
            </a:extLst>
          </p:cNvPr>
          <p:cNvSpPr txBox="1"/>
          <p:nvPr/>
        </p:nvSpPr>
        <p:spPr>
          <a:xfrm>
            <a:off x="2951312" y="6424804"/>
            <a:ext cx="6192688" cy="461665"/>
          </a:xfrm>
          <a:prstGeom prst="rect">
            <a:avLst/>
          </a:prstGeom>
          <a:noFill/>
        </p:spPr>
        <p:txBody>
          <a:bodyPr wrap="square" rtlCol="0">
            <a:spAutoFit/>
          </a:bodyPr>
          <a:lstStyle/>
          <a:p>
            <a:pPr algn="r"/>
            <a:r>
              <a:rPr kumimoji="1" lang="en-US" altLang="ja-JP" sz="1200" dirty="0">
                <a:solidFill>
                  <a:srgbClr val="000099"/>
                </a:solidFill>
                <a:latin typeface="Arial" panose="020B0604020202020204" pitchFamily="34" charset="0"/>
                <a:cs typeface="Arial" panose="020B0604020202020204" pitchFamily="34" charset="0"/>
              </a:rPr>
              <a:t>IASC</a:t>
            </a:r>
            <a:r>
              <a:rPr kumimoji="1" lang="ja-JP" altLang="en-US" sz="1200" dirty="0">
                <a:solidFill>
                  <a:srgbClr val="000099"/>
                </a:solidFill>
                <a:latin typeface="Arial" panose="020B0604020202020204" pitchFamily="34" charset="0"/>
                <a:cs typeface="Arial" panose="020B0604020202020204" pitchFamily="34" charset="0"/>
              </a:rPr>
              <a:t>災害・紛争など緊急時における精神保健・心理社会的支援に関する</a:t>
            </a:r>
            <a:r>
              <a:rPr kumimoji="1" lang="en-US" altLang="ja-JP" sz="1200" dirty="0">
                <a:solidFill>
                  <a:srgbClr val="000099"/>
                </a:solidFill>
                <a:latin typeface="Arial" panose="020B0604020202020204" pitchFamily="34" charset="0"/>
                <a:cs typeface="Arial" panose="020B0604020202020204" pitchFamily="34" charset="0"/>
              </a:rPr>
              <a:t>IASC</a:t>
            </a:r>
            <a:r>
              <a:rPr kumimoji="1" lang="ja-JP" altLang="en-US" sz="1200" dirty="0">
                <a:solidFill>
                  <a:srgbClr val="000099"/>
                </a:solidFill>
                <a:latin typeface="Arial" panose="020B0604020202020204" pitchFamily="34" charset="0"/>
                <a:cs typeface="Arial" panose="020B0604020202020204" pitchFamily="34" charset="0"/>
              </a:rPr>
              <a:t>ガイドライン　</a:t>
            </a:r>
            <a:r>
              <a:rPr lang="en-US" altLang="ja-JP" sz="1200" dirty="0">
                <a:solidFill>
                  <a:srgbClr val="000099"/>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https://saigai-kokoro.ncnp.go.jp/document/pdf/mental_info_iasc.pdf</a:t>
            </a:r>
            <a:endParaRPr kumimoji="1" lang="ja-JP" altLang="en-US" sz="1200" dirty="0">
              <a:solidFill>
                <a:srgbClr val="0000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121100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3C70EE-EA8D-460E-987E-E739148F26F1}"/>
              </a:ext>
            </a:extLst>
          </p:cNvPr>
          <p:cNvSpPr>
            <a:spLocks noGrp="1"/>
          </p:cNvSpPr>
          <p:nvPr>
            <p:ph type="title"/>
          </p:nvPr>
        </p:nvSpPr>
        <p:spPr>
          <a:xfrm>
            <a:off x="916682" y="980728"/>
            <a:ext cx="7310636" cy="4104456"/>
          </a:xfrm>
        </p:spPr>
        <p:txBody>
          <a:bodyPr>
            <a:normAutofit fontScale="90000"/>
          </a:bodyPr>
          <a:lstStyle/>
          <a:p>
            <a:pPr algn="ctr"/>
            <a:r>
              <a:rPr lang="en-US" altLang="ja-JP" sz="6000" dirty="0">
                <a:latin typeface="Arial" panose="020B0604020202020204" pitchFamily="34" charset="0"/>
                <a:cs typeface="Arial" panose="020B0604020202020204" pitchFamily="34" charset="0"/>
              </a:rPr>
              <a:t>PFA</a:t>
            </a:r>
            <a:r>
              <a:rPr lang="ja-JP" altLang="en-US" sz="6000" dirty="0"/>
              <a:t>の重要項目</a:t>
            </a:r>
            <a:br>
              <a:rPr lang="en-US" altLang="ja-JP" sz="6000" dirty="0"/>
            </a:br>
            <a:br>
              <a:rPr lang="en-US" altLang="ja-JP" sz="6000" dirty="0"/>
            </a:br>
            <a:r>
              <a:rPr lang="ja-JP" altLang="en-US" sz="6000" dirty="0"/>
              <a:t>準備</a:t>
            </a:r>
            <a:br>
              <a:rPr lang="en-US" altLang="ja-JP" sz="6000" dirty="0"/>
            </a:br>
            <a:r>
              <a:rPr lang="ja-JP" altLang="en-US" sz="6000" dirty="0"/>
              <a:t>みる</a:t>
            </a:r>
            <a:br>
              <a:rPr lang="en-US" altLang="ja-JP" sz="6000" dirty="0"/>
            </a:br>
            <a:r>
              <a:rPr lang="ja-JP" altLang="en-US" sz="6000" dirty="0"/>
              <a:t>きく</a:t>
            </a:r>
            <a:br>
              <a:rPr lang="en-US" altLang="ja-JP" sz="6000" dirty="0"/>
            </a:br>
            <a:r>
              <a:rPr lang="ja-JP" altLang="en-US" sz="6000" dirty="0"/>
              <a:t>つなぐ</a:t>
            </a:r>
            <a:endParaRPr kumimoji="1" lang="ja-JP" altLang="en-US" sz="6000" dirty="0"/>
          </a:p>
        </p:txBody>
      </p:sp>
      <p:sp>
        <p:nvSpPr>
          <p:cNvPr id="3" name="テキスト ボックス 2">
            <a:extLst>
              <a:ext uri="{FF2B5EF4-FFF2-40B4-BE49-F238E27FC236}">
                <a16:creationId xmlns:a16="http://schemas.microsoft.com/office/drawing/2014/main" id="{E3A5C842-911E-4654-96FA-3EB17680500F}"/>
              </a:ext>
            </a:extLst>
          </p:cNvPr>
          <p:cNvSpPr txBox="1"/>
          <p:nvPr/>
        </p:nvSpPr>
        <p:spPr>
          <a:xfrm>
            <a:off x="503040" y="6211669"/>
            <a:ext cx="8640960" cy="646331"/>
          </a:xfrm>
          <a:prstGeom prst="rect">
            <a:avLst/>
          </a:prstGeom>
          <a:noFill/>
        </p:spPr>
        <p:txBody>
          <a:bodyPr wrap="square" rtlCol="0">
            <a:spAutoFit/>
          </a:bodyPr>
          <a:lstStyle/>
          <a:p>
            <a:pPr algn="r"/>
            <a:r>
              <a:rPr kumimoji="1" lang="ja-JP" altLang="en-US" sz="1200" dirty="0">
                <a:solidFill>
                  <a:srgbClr val="000099"/>
                </a:solidFill>
                <a:latin typeface="Arial" panose="020B0604020202020204" pitchFamily="34" charset="0"/>
                <a:cs typeface="Arial" panose="020B0604020202020204" pitchFamily="34" charset="0"/>
              </a:rPr>
              <a:t>世界保健機関、戦争トラウマ財団、ワールドビジョンインターナショナル、心理的応急処置（サイコロジカルファーストエイド：</a:t>
            </a:r>
            <a:r>
              <a:rPr kumimoji="1" lang="en-US" altLang="ja-JP" sz="1200" dirty="0">
                <a:solidFill>
                  <a:srgbClr val="000099"/>
                </a:solidFill>
                <a:latin typeface="Arial" panose="020B0604020202020204" pitchFamily="34" charset="0"/>
                <a:cs typeface="Arial" panose="020B0604020202020204" pitchFamily="34" charset="0"/>
              </a:rPr>
              <a:t>PFA)</a:t>
            </a:r>
            <a:r>
              <a:rPr kumimoji="1" lang="ja-JP" altLang="en-US" sz="1200" dirty="0">
                <a:solidFill>
                  <a:srgbClr val="000099"/>
                </a:solidFill>
                <a:latin typeface="Arial" panose="020B0604020202020204" pitchFamily="34" charset="0"/>
                <a:cs typeface="Arial" panose="020B0604020202020204" pitchFamily="34" charset="0"/>
              </a:rPr>
              <a:t>フィールドガイド（</a:t>
            </a:r>
            <a:r>
              <a:rPr kumimoji="1" lang="en-US" altLang="ja-JP" sz="1200" dirty="0">
                <a:solidFill>
                  <a:srgbClr val="000099"/>
                </a:solidFill>
                <a:latin typeface="Arial" panose="020B0604020202020204" pitchFamily="34" charset="0"/>
                <a:cs typeface="Arial" panose="020B0604020202020204" pitchFamily="34" charset="0"/>
              </a:rPr>
              <a:t>2011</a:t>
            </a:r>
            <a:r>
              <a:rPr kumimoji="1" lang="ja-JP" altLang="en-US" sz="1200" dirty="0">
                <a:solidFill>
                  <a:srgbClr val="000099"/>
                </a:solidFill>
                <a:latin typeface="Arial" panose="020B0604020202020204" pitchFamily="34" charset="0"/>
                <a:cs typeface="Arial" panose="020B0604020202020204" pitchFamily="34" charset="0"/>
              </a:rPr>
              <a:t>）世界保健機関：ジュネーブ。（訳</a:t>
            </a:r>
            <a:r>
              <a:rPr lang="ja-JP" altLang="en-US" sz="1200" dirty="0">
                <a:solidFill>
                  <a:srgbClr val="000099"/>
                </a:solidFill>
                <a:latin typeface="Arial" panose="020B0604020202020204" pitchFamily="34" charset="0"/>
                <a:cs typeface="Arial" panose="020B0604020202020204" pitchFamily="34" charset="0"/>
                <a:sym typeface="Wingdings" panose="05000000000000000000" pitchFamily="2" charset="2"/>
              </a:rPr>
              <a:t>（独）国立精神・神経医療研究センター、ケア宮城、公益社団法人プランジャパン、</a:t>
            </a:r>
            <a:r>
              <a:rPr lang="en-US" altLang="ja-JP" sz="1200" dirty="0">
                <a:solidFill>
                  <a:srgbClr val="000099"/>
                </a:solidFill>
                <a:latin typeface="Arial" panose="020B0604020202020204" pitchFamily="34" charset="0"/>
                <a:cs typeface="Arial" panose="020B0604020202020204" pitchFamily="34" charset="0"/>
                <a:sym typeface="Wingdings" panose="05000000000000000000" pitchFamily="2" charset="2"/>
              </a:rPr>
              <a:t>2012)</a:t>
            </a:r>
            <a:r>
              <a:rPr lang="ja-JP" altLang="en-US" sz="1200" dirty="0">
                <a:solidFill>
                  <a:srgbClr val="000099"/>
                </a:solidFill>
                <a:latin typeface="Arial" panose="020B0604020202020204" pitchFamily="34" charset="0"/>
                <a:cs typeface="Arial" panose="020B0604020202020204" pitchFamily="34" charset="0"/>
                <a:sym typeface="Wingdings" panose="05000000000000000000" pitchFamily="2" charset="2"/>
              </a:rPr>
              <a:t>：</a:t>
            </a:r>
            <a:r>
              <a:rPr lang="en-US" altLang="ja-JP" sz="1200" dirty="0">
                <a:solidFill>
                  <a:srgbClr val="000099"/>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https://saigai-kokoro.ncnp.go.jp/pdf/who_pfa_guide.pdf</a:t>
            </a:r>
            <a:endParaRPr kumimoji="1" lang="ja-JP" altLang="en-US" sz="1200" dirty="0">
              <a:solidFill>
                <a:srgbClr val="0000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381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745297-4867-40F9-A744-A7F9B25CF9D5}"/>
              </a:ext>
            </a:extLst>
          </p:cNvPr>
          <p:cNvSpPr>
            <a:spLocks noGrp="1"/>
          </p:cNvSpPr>
          <p:nvPr>
            <p:ph type="title"/>
          </p:nvPr>
        </p:nvSpPr>
        <p:spPr>
          <a:xfrm>
            <a:off x="912994" y="0"/>
            <a:ext cx="8030716" cy="1825631"/>
          </a:xfrm>
        </p:spPr>
        <p:txBody>
          <a:bodyPr>
            <a:normAutofit/>
          </a:bodyPr>
          <a:lstStyle/>
          <a:p>
            <a:r>
              <a:rPr lang="en-US" altLang="ja-JP" dirty="0">
                <a:latin typeface="Arial" panose="020B0604020202020204" pitchFamily="34" charset="0"/>
                <a:cs typeface="Arial" panose="020B0604020202020204" pitchFamily="34" charset="0"/>
              </a:rPr>
              <a:t>COVID19</a:t>
            </a:r>
            <a:r>
              <a:rPr lang="ja-JP" altLang="en-US" dirty="0"/>
              <a:t>が地域で大流行した</a:t>
            </a:r>
            <a:r>
              <a:rPr lang="ja-JP" altLang="en-US"/>
              <a:t>際、</a:t>
            </a:r>
            <a:br>
              <a:rPr lang="en-US" altLang="ja-JP" dirty="0"/>
            </a:br>
            <a:r>
              <a:rPr lang="ja-JP" altLang="en-US"/>
              <a:t>他</a:t>
            </a:r>
            <a:r>
              <a:rPr kumimoji="1" lang="ja-JP" altLang="en-US" dirty="0"/>
              <a:t>の科が精神科医療者に求められること</a:t>
            </a:r>
          </a:p>
        </p:txBody>
      </p:sp>
      <p:sp>
        <p:nvSpPr>
          <p:cNvPr id="3" name="コンテンツ プレースホルダー 2">
            <a:extLst>
              <a:ext uri="{FF2B5EF4-FFF2-40B4-BE49-F238E27FC236}">
                <a16:creationId xmlns:a16="http://schemas.microsoft.com/office/drawing/2014/main" id="{5A8BD6BD-C67E-4390-90BB-49E645302349}"/>
              </a:ext>
            </a:extLst>
          </p:cNvPr>
          <p:cNvSpPr>
            <a:spLocks noGrp="1"/>
          </p:cNvSpPr>
          <p:nvPr>
            <p:ph idx="1"/>
          </p:nvPr>
        </p:nvSpPr>
        <p:spPr/>
        <p:txBody>
          <a:bodyPr>
            <a:normAutofit/>
          </a:bodyPr>
          <a:lstStyle/>
          <a:p>
            <a:r>
              <a:rPr kumimoji="1" lang="ja-JP" altLang="en-US" sz="3200" dirty="0"/>
              <a:t>スタッフのストレスケア</a:t>
            </a:r>
            <a:endParaRPr kumimoji="1" lang="en-US" altLang="ja-JP" sz="3200" dirty="0"/>
          </a:p>
          <a:p>
            <a:pPr lvl="1"/>
            <a:r>
              <a:rPr lang="ja-JP" altLang="en-US" sz="3200" dirty="0"/>
              <a:t>救急・集中治療部スタッフ</a:t>
            </a:r>
            <a:endParaRPr lang="en-US" altLang="ja-JP" sz="3200" dirty="0"/>
          </a:p>
          <a:p>
            <a:pPr lvl="1"/>
            <a:r>
              <a:rPr kumimoji="1" lang="ja-JP" altLang="en-US" sz="3200" dirty="0"/>
              <a:t>その他の科のスタッフ</a:t>
            </a:r>
            <a:endParaRPr kumimoji="1" lang="en-US" altLang="ja-JP" sz="3200" dirty="0"/>
          </a:p>
          <a:p>
            <a:pPr lvl="1"/>
            <a:r>
              <a:rPr kumimoji="1" lang="ja-JP" altLang="en-US" sz="3200" dirty="0"/>
              <a:t>清掃や事務など病院のロジスティクススタッフ</a:t>
            </a:r>
            <a:endParaRPr kumimoji="1" lang="en-US" altLang="ja-JP" sz="3200" dirty="0"/>
          </a:p>
          <a:p>
            <a:r>
              <a:rPr lang="ja-JP" altLang="en-US" sz="3200" dirty="0"/>
              <a:t>管理側への、スタッフのストレスケアに関するアドバイス</a:t>
            </a:r>
            <a:endParaRPr lang="en-US" altLang="ja-JP" sz="3200" dirty="0"/>
          </a:p>
          <a:p>
            <a:r>
              <a:rPr kumimoji="1" lang="ja-JP" altLang="en-US" sz="3200" dirty="0"/>
              <a:t>地域病院への上記の情報・サポート提供</a:t>
            </a:r>
            <a:endParaRPr kumimoji="1" lang="en-US" altLang="ja-JP" sz="3200" dirty="0"/>
          </a:p>
          <a:p>
            <a:r>
              <a:rPr lang="ja-JP" altLang="en-US" sz="3200" dirty="0"/>
              <a:t>地域住民へのこころのケアへの貢献</a:t>
            </a:r>
            <a:endParaRPr kumimoji="1" lang="ja-JP" altLang="en-US" sz="3200" dirty="0"/>
          </a:p>
        </p:txBody>
      </p:sp>
    </p:spTree>
    <p:extLst>
      <p:ext uri="{BB962C8B-B14F-4D97-AF65-F5344CB8AC3E}">
        <p14:creationId xmlns:p14="http://schemas.microsoft.com/office/powerpoint/2010/main" val="18338695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F43DB74-0669-4024-9E3F-CB0BBD505352}"/>
              </a:ext>
            </a:extLst>
          </p:cNvPr>
          <p:cNvSpPr>
            <a:spLocks noGrp="1"/>
          </p:cNvSpPr>
          <p:nvPr>
            <p:ph idx="1"/>
          </p:nvPr>
        </p:nvSpPr>
        <p:spPr>
          <a:xfrm>
            <a:off x="611560" y="1079140"/>
            <a:ext cx="8174732" cy="4699719"/>
          </a:xfrm>
        </p:spPr>
        <p:txBody>
          <a:bodyPr>
            <a:noAutofit/>
          </a:bodyPr>
          <a:lstStyle/>
          <a:p>
            <a:pPr marL="514350" indent="-514350">
              <a:buFont typeface="+mj-lt"/>
              <a:buAutoNum type="arabicPeriod"/>
            </a:pPr>
            <a:r>
              <a:rPr lang="ja-JP" altLang="en-US" sz="3600" dirty="0"/>
              <a:t>前の</a:t>
            </a:r>
            <a:r>
              <a:rPr lang="en-US" altLang="ja-JP" sz="3600" dirty="0"/>
              <a:t>PP</a:t>
            </a:r>
            <a:r>
              <a:rPr lang="ja-JP" altLang="en-US" sz="3600" dirty="0"/>
              <a:t>記載事柄に対しても、</a:t>
            </a:r>
            <a:r>
              <a:rPr lang="en-US" altLang="ja-JP" sz="3600" dirty="0"/>
              <a:t>PFA</a:t>
            </a:r>
            <a:r>
              <a:rPr lang="ja-JP" altLang="en-US" sz="3600" dirty="0"/>
              <a:t>のピラミッドと重要項目を使ってサポートしましょう。</a:t>
            </a:r>
            <a:endParaRPr lang="en-US" altLang="ja-JP" sz="3600" dirty="0"/>
          </a:p>
          <a:p>
            <a:pPr marL="514350" indent="-514350">
              <a:buFont typeface="+mj-lt"/>
              <a:buAutoNum type="arabicPeriod"/>
            </a:pPr>
            <a:r>
              <a:rPr lang="ja-JP" altLang="en-US" sz="3600" dirty="0"/>
              <a:t>精神科医療・ケアの基本なので、新しいことではありません。</a:t>
            </a:r>
            <a:endParaRPr lang="en-US" altLang="ja-JP" sz="3600" dirty="0"/>
          </a:p>
          <a:p>
            <a:pPr marL="514350" indent="-514350">
              <a:buFont typeface="+mj-lt"/>
              <a:buAutoNum type="arabicPeriod"/>
            </a:pPr>
            <a:r>
              <a:rPr kumimoji="1" lang="ja-JP" altLang="en-US" sz="3600" dirty="0"/>
              <a:t>病院運営側に、</a:t>
            </a:r>
            <a:r>
              <a:rPr lang="en-US" altLang="ja-JP" sz="3600" dirty="0"/>
              <a:t>PFA</a:t>
            </a:r>
            <a:r>
              <a:rPr lang="ja-JP" altLang="en-US" sz="3600" dirty="0"/>
              <a:t>に基づいた支援の</a:t>
            </a:r>
            <a:r>
              <a:rPr kumimoji="1" lang="ja-JP" altLang="en-US" sz="3600" dirty="0"/>
              <a:t>視点を早期に持ってもらうことは、組織メンタルヘルスにとって重要です。このアピールができるのは精神科しかありません。</a:t>
            </a:r>
          </a:p>
        </p:txBody>
      </p:sp>
    </p:spTree>
    <p:extLst>
      <p:ext uri="{BB962C8B-B14F-4D97-AF65-F5344CB8AC3E}">
        <p14:creationId xmlns:p14="http://schemas.microsoft.com/office/powerpoint/2010/main" val="2907032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FA1824-F28C-4F5A-9D18-0FA39B683D77}"/>
              </a:ext>
            </a:extLst>
          </p:cNvPr>
          <p:cNvSpPr>
            <a:spLocks noGrp="1"/>
          </p:cNvSpPr>
          <p:nvPr>
            <p:ph type="title"/>
          </p:nvPr>
        </p:nvSpPr>
        <p:spPr>
          <a:xfrm>
            <a:off x="1475656" y="235217"/>
            <a:ext cx="6408712" cy="1325563"/>
          </a:xfrm>
        </p:spPr>
        <p:txBody>
          <a:bodyPr>
            <a:normAutofit/>
          </a:bodyPr>
          <a:lstStyle/>
          <a:p>
            <a:pPr algn="ctr"/>
            <a:r>
              <a:rPr lang="ja-JP" altLang="en-US" sz="6000" dirty="0"/>
              <a:t>スケジュール</a:t>
            </a:r>
            <a:endParaRPr kumimoji="1" lang="ja-JP" altLang="en-US" sz="6000" dirty="0"/>
          </a:p>
        </p:txBody>
      </p:sp>
      <p:sp>
        <p:nvSpPr>
          <p:cNvPr id="3" name="コンテンツ プレースホルダー 2">
            <a:extLst>
              <a:ext uri="{FF2B5EF4-FFF2-40B4-BE49-F238E27FC236}">
                <a16:creationId xmlns:a16="http://schemas.microsoft.com/office/drawing/2014/main" id="{21313AEE-1C3E-4E7F-97B5-950D9302D20D}"/>
              </a:ext>
            </a:extLst>
          </p:cNvPr>
          <p:cNvSpPr>
            <a:spLocks noGrp="1"/>
          </p:cNvSpPr>
          <p:nvPr>
            <p:ph idx="1"/>
          </p:nvPr>
        </p:nvSpPr>
        <p:spPr>
          <a:xfrm>
            <a:off x="736662" y="1628800"/>
            <a:ext cx="7886700" cy="4699719"/>
          </a:xfrm>
        </p:spPr>
        <p:txBody>
          <a:bodyPr>
            <a:normAutofit/>
          </a:bodyPr>
          <a:lstStyle/>
          <a:p>
            <a:pPr marL="514350" indent="-514350">
              <a:buFont typeface="+mj-lt"/>
              <a:buAutoNum type="arabicPeriod"/>
            </a:pPr>
            <a:r>
              <a:rPr kumimoji="1" lang="ja-JP" altLang="en-US" sz="3200" dirty="0">
                <a:solidFill>
                  <a:srgbClr val="CC00CC"/>
                </a:solidFill>
              </a:rPr>
              <a:t>精神科チームとして、正しく</a:t>
            </a:r>
            <a:r>
              <a:rPr kumimoji="1" lang="en-US" altLang="ja-JP" sz="3200" dirty="0">
                <a:solidFill>
                  <a:srgbClr val="CC00CC"/>
                </a:solidFill>
              </a:rPr>
              <a:t>COVID19</a:t>
            </a:r>
            <a:r>
              <a:rPr lang="ja-JP" altLang="en-US" sz="3200" dirty="0">
                <a:solidFill>
                  <a:srgbClr val="CC00CC"/>
                </a:solidFill>
              </a:rPr>
              <a:t>の知識を全員が持つ。</a:t>
            </a:r>
            <a:endParaRPr lang="en-US" altLang="ja-JP" sz="3200" dirty="0">
              <a:solidFill>
                <a:srgbClr val="CC00CC"/>
              </a:solidFill>
            </a:endParaRPr>
          </a:p>
          <a:p>
            <a:pPr marL="514350" indent="-514350">
              <a:buFont typeface="+mj-lt"/>
              <a:buAutoNum type="arabicPeriod"/>
            </a:pPr>
            <a:r>
              <a:rPr kumimoji="1" lang="ja-JP" altLang="en-US" sz="3200" dirty="0"/>
              <a:t>精神科</a:t>
            </a:r>
            <a:r>
              <a:rPr lang="ja-JP" altLang="en-US" sz="3200" dirty="0"/>
              <a:t>医療を継続するための留意点を知る。</a:t>
            </a:r>
            <a:endParaRPr lang="en-US" altLang="ja-JP" sz="3200" dirty="0"/>
          </a:p>
          <a:p>
            <a:pPr marL="514350" indent="-514350">
              <a:buFont typeface="+mj-lt"/>
              <a:buAutoNum type="arabicPeriod"/>
            </a:pPr>
            <a:r>
              <a:rPr kumimoji="1" lang="en-US" altLang="ja-JP" sz="3200" dirty="0"/>
              <a:t>COVID19</a:t>
            </a:r>
            <a:r>
              <a:rPr kumimoji="1" lang="ja-JP" altLang="en-US" sz="3200" dirty="0"/>
              <a:t>が</a:t>
            </a:r>
            <a:r>
              <a:rPr lang="ja-JP" altLang="en-US" sz="3200" dirty="0"/>
              <a:t>地域</a:t>
            </a:r>
            <a:r>
              <a:rPr kumimoji="1" lang="ja-JP" altLang="en-US" sz="3200" dirty="0"/>
              <a:t>で大流行した時の精神科医療者として求められるであろうことを知る。</a:t>
            </a:r>
          </a:p>
        </p:txBody>
      </p:sp>
    </p:spTree>
    <p:extLst>
      <p:ext uri="{BB962C8B-B14F-4D97-AF65-F5344CB8AC3E}">
        <p14:creationId xmlns:p14="http://schemas.microsoft.com/office/powerpoint/2010/main" val="10046078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96A2D9-CA8E-4384-B2F1-1C25637A9C84}"/>
              </a:ext>
            </a:extLst>
          </p:cNvPr>
          <p:cNvSpPr>
            <a:spLocks noGrp="1"/>
          </p:cNvSpPr>
          <p:nvPr>
            <p:ph type="title"/>
          </p:nvPr>
        </p:nvSpPr>
        <p:spPr>
          <a:xfrm>
            <a:off x="1475656" y="235217"/>
            <a:ext cx="6480720" cy="1325563"/>
          </a:xfrm>
        </p:spPr>
        <p:txBody>
          <a:bodyPr>
            <a:normAutofit/>
          </a:bodyPr>
          <a:lstStyle/>
          <a:p>
            <a:pPr algn="ctr"/>
            <a:r>
              <a:rPr kumimoji="1" lang="ja-JP" altLang="en-US" sz="4000" dirty="0"/>
              <a:t>引用資料</a:t>
            </a:r>
            <a:br>
              <a:rPr kumimoji="1" lang="en-US" altLang="ja-JP" sz="4000" dirty="0"/>
            </a:br>
            <a:r>
              <a:rPr kumimoji="1" lang="ja-JP" altLang="en-US" sz="2800" dirty="0"/>
              <a:t>アクセス日</a:t>
            </a:r>
            <a:r>
              <a:rPr kumimoji="1" lang="en-US" altLang="ja-JP" sz="2800" dirty="0">
                <a:latin typeface="Arial" panose="020B0604020202020204" pitchFamily="34" charset="0"/>
                <a:cs typeface="Arial" panose="020B0604020202020204" pitchFamily="34" charset="0"/>
              </a:rPr>
              <a:t>20200412</a:t>
            </a:r>
            <a:endParaRPr kumimoji="1" lang="ja-JP" altLang="en-US" sz="2800" dirty="0">
              <a:latin typeface="Arial" panose="020B0604020202020204" pitchFamily="34" charset="0"/>
              <a:cs typeface="Arial" panose="020B0604020202020204" pitchFamily="34" charset="0"/>
            </a:endParaRPr>
          </a:p>
        </p:txBody>
      </p:sp>
      <p:sp>
        <p:nvSpPr>
          <p:cNvPr id="3" name="コンテンツ プレースホルダー 2">
            <a:extLst>
              <a:ext uri="{FF2B5EF4-FFF2-40B4-BE49-F238E27FC236}">
                <a16:creationId xmlns:a16="http://schemas.microsoft.com/office/drawing/2014/main" id="{35253481-F32A-4E66-9D81-02ADEEC457BB}"/>
              </a:ext>
            </a:extLst>
          </p:cNvPr>
          <p:cNvSpPr>
            <a:spLocks noGrp="1"/>
          </p:cNvSpPr>
          <p:nvPr>
            <p:ph idx="1"/>
          </p:nvPr>
        </p:nvSpPr>
        <p:spPr>
          <a:xfrm>
            <a:off x="628650" y="1412776"/>
            <a:ext cx="5887566" cy="4699719"/>
          </a:xfrm>
        </p:spPr>
        <p:txBody>
          <a:bodyPr>
            <a:normAutofit/>
          </a:bodyPr>
          <a:lstStyle/>
          <a:p>
            <a:pPr marL="514350" lvl="0" indent="-514350">
              <a:buFont typeface="+mj-lt"/>
              <a:buAutoNum type="arabicPeriod"/>
            </a:pPr>
            <a:r>
              <a:rPr lang="ja-JP" altLang="en-US" dirty="0">
                <a:solidFill>
                  <a:srgbClr val="CCCC00"/>
                </a:solidFill>
              </a:rPr>
              <a:t>看護</a:t>
            </a:r>
            <a:r>
              <a:rPr lang="en-US" altLang="ja-JP" dirty="0" err="1">
                <a:solidFill>
                  <a:srgbClr val="CCCC00"/>
                </a:solidFill>
              </a:rPr>
              <a:t>roo</a:t>
            </a:r>
            <a:r>
              <a:rPr lang="ja-JP" altLang="en-US" dirty="0">
                <a:solidFill>
                  <a:srgbClr val="CCCC00"/>
                </a:solidFill>
              </a:rPr>
              <a:t>：手指衛生</a:t>
            </a:r>
            <a:r>
              <a:rPr lang="en-US" altLang="ja-JP" dirty="0">
                <a:solidFill>
                  <a:srgbClr val="CCCC00"/>
                </a:solidFill>
              </a:rPr>
              <a:t>(2) </a:t>
            </a:r>
            <a:r>
              <a:rPr lang="ja-JP" altLang="en-US" dirty="0">
                <a:solidFill>
                  <a:srgbClr val="CCCC00"/>
                </a:solidFill>
              </a:rPr>
              <a:t>アルコール消毒液による手指衛生</a:t>
            </a:r>
            <a:endParaRPr lang="en-US" altLang="ja-JP" dirty="0">
              <a:solidFill>
                <a:srgbClr val="CCCC00"/>
              </a:solidFill>
            </a:endParaRPr>
          </a:p>
          <a:p>
            <a:pPr marL="514350" lvl="0" indent="-514350">
              <a:buFont typeface="+mj-lt"/>
              <a:buAutoNum type="arabicPeriod"/>
            </a:pPr>
            <a:r>
              <a:rPr lang="ja-JP" altLang="ja-JP" dirty="0">
                <a:solidFill>
                  <a:schemeClr val="tx1"/>
                </a:solidFill>
              </a:rPr>
              <a:t>厚生労働省　新型コロナウイルスに関する</a:t>
            </a:r>
            <a:r>
              <a:rPr lang="en-US" altLang="ja-JP" dirty="0">
                <a:solidFill>
                  <a:schemeClr val="tx1"/>
                </a:solidFill>
              </a:rPr>
              <a:t>Q&amp;A(</a:t>
            </a:r>
            <a:r>
              <a:rPr lang="ja-JP" altLang="ja-JP" dirty="0">
                <a:solidFill>
                  <a:schemeClr val="tx1"/>
                </a:solidFill>
              </a:rPr>
              <a:t>一般の方向け</a:t>
            </a:r>
            <a:r>
              <a:rPr lang="en-US" altLang="ja-JP" dirty="0">
                <a:solidFill>
                  <a:schemeClr val="tx1"/>
                </a:solidFill>
              </a:rPr>
              <a:t>) </a:t>
            </a:r>
            <a:endParaRPr lang="ja-JP" altLang="ja-JP" dirty="0">
              <a:solidFill>
                <a:schemeClr val="tx1"/>
              </a:solidFill>
            </a:endParaRPr>
          </a:p>
          <a:p>
            <a:pPr marL="514350" lvl="0" indent="-514350">
              <a:buFont typeface="+mj-lt"/>
              <a:buAutoNum type="arabicPeriod"/>
            </a:pPr>
            <a:r>
              <a:rPr lang="ja-JP" altLang="ja-JP" dirty="0">
                <a:solidFill>
                  <a:srgbClr val="7030A0"/>
                </a:solidFill>
              </a:rPr>
              <a:t>諏訪中央病院玉井道裕　新型コロナウイルス感染を乗り越えるための説明書</a:t>
            </a:r>
          </a:p>
          <a:p>
            <a:pPr marL="514350" lvl="0" indent="-514350">
              <a:buFont typeface="+mj-lt"/>
              <a:buAutoNum type="arabicPeriod"/>
            </a:pPr>
            <a:r>
              <a:rPr lang="en-US" altLang="ja-JP" dirty="0">
                <a:solidFill>
                  <a:srgbClr val="C00000"/>
                </a:solidFill>
              </a:rPr>
              <a:t>BBC</a:t>
            </a:r>
            <a:r>
              <a:rPr lang="ja-JP" altLang="ja-JP" dirty="0">
                <a:solidFill>
                  <a:srgbClr val="C00000"/>
                </a:solidFill>
              </a:rPr>
              <a:t>ニュースジャパン　</a:t>
            </a:r>
            <a:r>
              <a:rPr lang="en-US" altLang="ja-JP" dirty="0">
                <a:solidFill>
                  <a:srgbClr val="C00000"/>
                </a:solidFill>
              </a:rPr>
              <a:t>4</a:t>
            </a:r>
            <a:r>
              <a:rPr lang="ja-JP" altLang="ja-JP" dirty="0">
                <a:solidFill>
                  <a:srgbClr val="C00000"/>
                </a:solidFill>
              </a:rPr>
              <a:t>月</a:t>
            </a:r>
            <a:r>
              <a:rPr lang="en-US" altLang="ja-JP" dirty="0">
                <a:solidFill>
                  <a:srgbClr val="C00000"/>
                </a:solidFill>
              </a:rPr>
              <a:t>8</a:t>
            </a:r>
            <a:r>
              <a:rPr lang="ja-JP" altLang="ja-JP" dirty="0">
                <a:solidFill>
                  <a:srgbClr val="C00000"/>
                </a:solidFill>
              </a:rPr>
              <a:t>日</a:t>
            </a:r>
            <a:endParaRPr lang="en-US" altLang="ja-JP" dirty="0">
              <a:solidFill>
                <a:srgbClr val="C00000"/>
              </a:solidFill>
            </a:endParaRPr>
          </a:p>
          <a:p>
            <a:pPr marL="514350" indent="-514350">
              <a:buFont typeface="+mj-lt"/>
              <a:buAutoNum type="arabicPeriod"/>
            </a:pPr>
            <a:r>
              <a:rPr lang="en-US" altLang="ja-JP" dirty="0"/>
              <a:t>4</a:t>
            </a:r>
            <a:r>
              <a:rPr lang="ja-JP" altLang="ja-JP" dirty="0"/>
              <a:t>月</a:t>
            </a:r>
            <a:r>
              <a:rPr lang="en-US" altLang="ja-JP" dirty="0"/>
              <a:t>2</a:t>
            </a:r>
            <a:r>
              <a:rPr lang="ja-JP" altLang="ja-JP" dirty="0"/>
              <a:t>日感染症学会・環境感染学会　新型コロナウイルス感染症に対する臨床対応の考え方 </a:t>
            </a:r>
            <a:endParaRPr lang="ja-JP" altLang="ja-JP" dirty="0">
              <a:solidFill>
                <a:srgbClr val="C00000"/>
              </a:solidFill>
            </a:endParaRPr>
          </a:p>
          <a:p>
            <a:pPr marL="0" indent="0">
              <a:buNone/>
            </a:pPr>
            <a:endParaRPr kumimoji="1" lang="ja-JP" altLang="en-US" dirty="0"/>
          </a:p>
        </p:txBody>
      </p:sp>
      <p:pic>
        <p:nvPicPr>
          <p:cNvPr id="4" name="コンテンツ プレースホルダー 3">
            <a:extLst>
              <a:ext uri="{FF2B5EF4-FFF2-40B4-BE49-F238E27FC236}">
                <a16:creationId xmlns:a16="http://schemas.microsoft.com/office/drawing/2014/main" id="{13438BF2-FA02-4BFC-B4A2-01C42C552841}"/>
              </a:ext>
            </a:extLst>
          </p:cNvPr>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2395" y="2070308"/>
            <a:ext cx="1207046" cy="1218044"/>
          </a:xfrm>
          <a:prstGeom prst="rect">
            <a:avLst/>
          </a:prstGeom>
          <a:noFill/>
          <a:ln>
            <a:noFill/>
          </a:ln>
        </p:spPr>
      </p:pic>
      <p:pic>
        <p:nvPicPr>
          <p:cNvPr id="5" name="図 4">
            <a:extLst>
              <a:ext uri="{FF2B5EF4-FFF2-40B4-BE49-F238E27FC236}">
                <a16:creationId xmlns:a16="http://schemas.microsoft.com/office/drawing/2014/main" id="{832CE837-F36E-4517-8AE7-C55711E573E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959015" y="5498005"/>
            <a:ext cx="1207046" cy="1190410"/>
          </a:xfrm>
          <a:prstGeom prst="rect">
            <a:avLst/>
          </a:prstGeom>
          <a:noFill/>
          <a:ln>
            <a:noFill/>
          </a:ln>
        </p:spPr>
      </p:pic>
      <p:pic>
        <p:nvPicPr>
          <p:cNvPr id="6" name="図 5">
            <a:extLst>
              <a:ext uri="{FF2B5EF4-FFF2-40B4-BE49-F238E27FC236}">
                <a16:creationId xmlns:a16="http://schemas.microsoft.com/office/drawing/2014/main" id="{FF7BECF1-4C41-4444-B933-EA467F61583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959015" y="3291331"/>
            <a:ext cx="1207046" cy="1190410"/>
          </a:xfrm>
          <a:prstGeom prst="rect">
            <a:avLst/>
          </a:prstGeom>
          <a:noFill/>
          <a:ln>
            <a:noFill/>
          </a:ln>
        </p:spPr>
      </p:pic>
      <p:pic>
        <p:nvPicPr>
          <p:cNvPr id="7" name="図 6">
            <a:extLst>
              <a:ext uri="{FF2B5EF4-FFF2-40B4-BE49-F238E27FC236}">
                <a16:creationId xmlns:a16="http://schemas.microsoft.com/office/drawing/2014/main" id="{0C535F88-AFC9-42AB-AD4D-E61DEB5E753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972078" y="4394668"/>
            <a:ext cx="1207046" cy="1190410"/>
          </a:xfrm>
          <a:prstGeom prst="rect">
            <a:avLst/>
          </a:prstGeom>
          <a:noFill/>
          <a:ln>
            <a:noFill/>
          </a:ln>
        </p:spPr>
      </p:pic>
      <p:pic>
        <p:nvPicPr>
          <p:cNvPr id="9" name="図 8">
            <a:extLst>
              <a:ext uri="{FF2B5EF4-FFF2-40B4-BE49-F238E27FC236}">
                <a16:creationId xmlns:a16="http://schemas.microsoft.com/office/drawing/2014/main" id="{47A1746C-E081-42C3-A99F-E9E4FEE819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46233" y="845119"/>
            <a:ext cx="1273167" cy="1273167"/>
          </a:xfrm>
          <a:prstGeom prst="rect">
            <a:avLst/>
          </a:prstGeom>
        </p:spPr>
      </p:pic>
    </p:spTree>
    <p:extLst>
      <p:ext uri="{BB962C8B-B14F-4D97-AF65-F5344CB8AC3E}">
        <p14:creationId xmlns:p14="http://schemas.microsoft.com/office/powerpoint/2010/main" val="38729110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5253481-F32A-4E66-9D81-02ADEEC457BB}"/>
              </a:ext>
            </a:extLst>
          </p:cNvPr>
          <p:cNvSpPr>
            <a:spLocks noGrp="1"/>
          </p:cNvSpPr>
          <p:nvPr>
            <p:ph idx="1"/>
          </p:nvPr>
        </p:nvSpPr>
        <p:spPr>
          <a:xfrm>
            <a:off x="628650" y="1412776"/>
            <a:ext cx="5815558" cy="4699719"/>
          </a:xfrm>
        </p:spPr>
        <p:txBody>
          <a:bodyPr>
            <a:normAutofit/>
          </a:bodyPr>
          <a:lstStyle/>
          <a:p>
            <a:pPr marL="514350" lvl="0" indent="-514350">
              <a:buFont typeface="+mj-lt"/>
              <a:buAutoNum type="arabicPeriod"/>
            </a:pPr>
            <a:r>
              <a:rPr lang="ja-JP" altLang="ja-JP" dirty="0">
                <a:solidFill>
                  <a:srgbClr val="009999"/>
                </a:solidFill>
              </a:rPr>
              <a:t>日本赤十字社　新型コロナウイルス感染症（</a:t>
            </a:r>
            <a:r>
              <a:rPr lang="en-US" altLang="ja-JP" dirty="0">
                <a:solidFill>
                  <a:srgbClr val="009999"/>
                </a:solidFill>
              </a:rPr>
              <a:t>COVID-19</a:t>
            </a:r>
            <a:r>
              <a:rPr lang="ja-JP" altLang="ja-JP" dirty="0">
                <a:solidFill>
                  <a:srgbClr val="009999"/>
                </a:solidFill>
              </a:rPr>
              <a:t>）に対応する職員のためのサポートガイド</a:t>
            </a:r>
            <a:endParaRPr lang="en-US" altLang="ja-JP" dirty="0">
              <a:solidFill>
                <a:srgbClr val="009999"/>
              </a:solidFill>
            </a:endParaRPr>
          </a:p>
          <a:p>
            <a:pPr marL="514350" lvl="0" indent="-514350">
              <a:buFont typeface="+mj-lt"/>
              <a:buAutoNum type="arabicPeriod"/>
            </a:pPr>
            <a:r>
              <a:rPr lang="ja-JP" altLang="en-US" dirty="0">
                <a:solidFill>
                  <a:srgbClr val="FF9900"/>
                </a:solidFill>
              </a:rPr>
              <a:t>兵庫こころのケアセンター　サイコロジカルファーストエイド実施の手引き</a:t>
            </a:r>
            <a:endParaRPr lang="en-US" altLang="ja-JP" dirty="0">
              <a:solidFill>
                <a:srgbClr val="FF9900"/>
              </a:solidFill>
            </a:endParaRPr>
          </a:p>
          <a:p>
            <a:pPr marL="514350" lvl="0" indent="-514350">
              <a:buFont typeface="+mj-lt"/>
              <a:buAutoNum type="arabicPeriod"/>
            </a:pPr>
            <a:r>
              <a:rPr lang="ja-JP" altLang="en-US" dirty="0"/>
              <a:t>災害・紛争等緊急時における精神保健・心理社会的支援に関する</a:t>
            </a:r>
            <a:r>
              <a:rPr lang="en-US" altLang="ja-JP" dirty="0"/>
              <a:t>IASC</a:t>
            </a:r>
            <a:r>
              <a:rPr lang="ja-JP" altLang="en-US" dirty="0"/>
              <a:t>ガイドライン</a:t>
            </a:r>
            <a:endParaRPr lang="en-US" altLang="ja-JP" dirty="0"/>
          </a:p>
          <a:p>
            <a:pPr marL="514350" lvl="0" indent="-514350">
              <a:buFont typeface="+mj-lt"/>
              <a:buAutoNum type="arabicPeriod"/>
            </a:pPr>
            <a:r>
              <a:rPr lang="en-US" altLang="ja-JP" dirty="0">
                <a:solidFill>
                  <a:srgbClr val="33CCCC"/>
                </a:solidFill>
              </a:rPr>
              <a:t>WHO</a:t>
            </a:r>
            <a:r>
              <a:rPr lang="ja-JP" altLang="en-US" dirty="0">
                <a:solidFill>
                  <a:srgbClr val="33CCCC"/>
                </a:solidFill>
              </a:rPr>
              <a:t>　心理的応急処置（サイコロジカルファーストエイド：</a:t>
            </a:r>
            <a:r>
              <a:rPr lang="en-US" altLang="ja-JP" dirty="0">
                <a:solidFill>
                  <a:srgbClr val="33CCCC"/>
                </a:solidFill>
              </a:rPr>
              <a:t>PFA)</a:t>
            </a:r>
            <a:r>
              <a:rPr lang="ja-JP" altLang="en-US" dirty="0">
                <a:solidFill>
                  <a:srgbClr val="33CCCC"/>
                </a:solidFill>
              </a:rPr>
              <a:t>フィールドガイド</a:t>
            </a:r>
            <a:endParaRPr lang="ja-JP" altLang="ja-JP" dirty="0">
              <a:solidFill>
                <a:srgbClr val="33CCCC"/>
              </a:solidFill>
            </a:endParaRPr>
          </a:p>
        </p:txBody>
      </p:sp>
      <p:pic>
        <p:nvPicPr>
          <p:cNvPr id="6" name="図 5">
            <a:extLst>
              <a:ext uri="{FF2B5EF4-FFF2-40B4-BE49-F238E27FC236}">
                <a16:creationId xmlns:a16="http://schemas.microsoft.com/office/drawing/2014/main" id="{A19538A6-D58E-4DAA-ABA5-75952267806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8839" y="679038"/>
            <a:ext cx="1573425" cy="1467476"/>
          </a:xfrm>
          <a:prstGeom prst="rect">
            <a:avLst/>
          </a:prstGeom>
          <a:noFill/>
          <a:ln>
            <a:noFill/>
          </a:ln>
        </p:spPr>
      </p:pic>
      <p:pic>
        <p:nvPicPr>
          <p:cNvPr id="9" name="図 8">
            <a:extLst>
              <a:ext uri="{FF2B5EF4-FFF2-40B4-BE49-F238E27FC236}">
                <a16:creationId xmlns:a16="http://schemas.microsoft.com/office/drawing/2014/main" id="{5AAD8362-9CCA-4CA5-9311-F26B5C023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3809" y="2105681"/>
            <a:ext cx="1461778" cy="1461778"/>
          </a:xfrm>
          <a:prstGeom prst="rect">
            <a:avLst/>
          </a:prstGeom>
        </p:spPr>
      </p:pic>
      <p:pic>
        <p:nvPicPr>
          <p:cNvPr id="11" name="図 10">
            <a:extLst>
              <a:ext uri="{FF2B5EF4-FFF2-40B4-BE49-F238E27FC236}">
                <a16:creationId xmlns:a16="http://schemas.microsoft.com/office/drawing/2014/main" id="{8B3ADD95-663F-4CC1-B81A-1D95F8A68F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8839" y="3508813"/>
            <a:ext cx="1579484" cy="1579484"/>
          </a:xfrm>
          <a:prstGeom prst="rect">
            <a:avLst/>
          </a:prstGeom>
        </p:spPr>
      </p:pic>
      <p:pic>
        <p:nvPicPr>
          <p:cNvPr id="13" name="図 12">
            <a:extLst>
              <a:ext uri="{FF2B5EF4-FFF2-40B4-BE49-F238E27FC236}">
                <a16:creationId xmlns:a16="http://schemas.microsoft.com/office/drawing/2014/main" id="{B0BFEF05-7448-4AC4-A69F-B08D0EF68F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7462" y="4934811"/>
            <a:ext cx="1732970" cy="1732970"/>
          </a:xfrm>
          <a:prstGeom prst="rect">
            <a:avLst/>
          </a:prstGeom>
        </p:spPr>
      </p:pic>
      <p:sp>
        <p:nvSpPr>
          <p:cNvPr id="14" name="タイトル 1">
            <a:extLst>
              <a:ext uri="{FF2B5EF4-FFF2-40B4-BE49-F238E27FC236}">
                <a16:creationId xmlns:a16="http://schemas.microsoft.com/office/drawing/2014/main" id="{BA41046E-461C-4BB0-B21A-861A037C1F6A}"/>
              </a:ext>
            </a:extLst>
          </p:cNvPr>
          <p:cNvSpPr txBox="1">
            <a:spLocks/>
          </p:cNvSpPr>
          <p:nvPr/>
        </p:nvSpPr>
        <p:spPr>
          <a:xfrm>
            <a:off x="1033978" y="181596"/>
            <a:ext cx="648072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rgbClr val="000099"/>
                </a:solidFill>
                <a:latin typeface="+mj-lt"/>
                <a:ea typeface="+mj-ea"/>
                <a:cs typeface="+mj-cs"/>
              </a:defRPr>
            </a:lvl1pPr>
          </a:lstStyle>
          <a:p>
            <a:pPr algn="ctr"/>
            <a:r>
              <a:rPr lang="ja-JP" altLang="en-US" sz="4000" dirty="0"/>
              <a:t>引用資料</a:t>
            </a:r>
            <a:br>
              <a:rPr lang="en-US" altLang="ja-JP" sz="4000" dirty="0"/>
            </a:br>
            <a:r>
              <a:rPr lang="ja-JP" altLang="en-US" sz="2800" dirty="0"/>
              <a:t>アクセス日</a:t>
            </a:r>
            <a:r>
              <a:rPr lang="en-US" altLang="ja-JP" sz="2800" dirty="0">
                <a:latin typeface="Arial" panose="020B0604020202020204" pitchFamily="34" charset="0"/>
                <a:cs typeface="Arial" panose="020B0604020202020204" pitchFamily="34" charset="0"/>
              </a:rPr>
              <a:t>20200412</a:t>
            </a:r>
            <a:endParaRPr lang="ja-JP"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255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96A2D9-CA8E-4384-B2F1-1C25637A9C84}"/>
              </a:ext>
            </a:extLst>
          </p:cNvPr>
          <p:cNvSpPr>
            <a:spLocks noGrp="1"/>
          </p:cNvSpPr>
          <p:nvPr>
            <p:ph type="title"/>
          </p:nvPr>
        </p:nvSpPr>
        <p:spPr>
          <a:xfrm>
            <a:off x="1475656" y="235217"/>
            <a:ext cx="5815558" cy="1325563"/>
          </a:xfrm>
        </p:spPr>
        <p:txBody>
          <a:bodyPr/>
          <a:lstStyle/>
          <a:p>
            <a:pPr algn="ctr"/>
            <a:r>
              <a:rPr lang="ja-JP" altLang="en-US" dirty="0"/>
              <a:t>参考資料</a:t>
            </a:r>
            <a:endParaRPr kumimoji="1" lang="ja-JP" altLang="en-US" dirty="0"/>
          </a:p>
        </p:txBody>
      </p:sp>
      <p:sp>
        <p:nvSpPr>
          <p:cNvPr id="3" name="コンテンツ プレースホルダー 2">
            <a:extLst>
              <a:ext uri="{FF2B5EF4-FFF2-40B4-BE49-F238E27FC236}">
                <a16:creationId xmlns:a16="http://schemas.microsoft.com/office/drawing/2014/main" id="{35253481-F32A-4E66-9D81-02ADEEC457BB}"/>
              </a:ext>
            </a:extLst>
          </p:cNvPr>
          <p:cNvSpPr>
            <a:spLocks noGrp="1"/>
          </p:cNvSpPr>
          <p:nvPr>
            <p:ph idx="1"/>
          </p:nvPr>
        </p:nvSpPr>
        <p:spPr>
          <a:xfrm>
            <a:off x="628650" y="1412776"/>
            <a:ext cx="5815558" cy="4699719"/>
          </a:xfrm>
        </p:spPr>
        <p:txBody>
          <a:bodyPr>
            <a:normAutofit/>
          </a:bodyPr>
          <a:lstStyle/>
          <a:p>
            <a:pPr marL="514350" lvl="0" indent="-514350">
              <a:buFont typeface="+mj-lt"/>
              <a:buAutoNum type="arabicPeriod"/>
            </a:pPr>
            <a:r>
              <a:rPr lang="ja-JP" altLang="ja-JP" dirty="0">
                <a:solidFill>
                  <a:srgbClr val="FFC000"/>
                </a:solidFill>
              </a:rPr>
              <a:t>日本緩和医療学会　</a:t>
            </a:r>
            <a:r>
              <a:rPr lang="en-US" altLang="ja-JP" dirty="0">
                <a:solidFill>
                  <a:srgbClr val="FFC000"/>
                </a:solidFill>
              </a:rPr>
              <a:t>COVID19</a:t>
            </a:r>
            <a:r>
              <a:rPr lang="ja-JP" altLang="ja-JP" dirty="0">
                <a:solidFill>
                  <a:srgbClr val="FFC000"/>
                </a:solidFill>
              </a:rPr>
              <a:t>関連特別ワーキンググループ特設ホームページ</a:t>
            </a:r>
          </a:p>
          <a:p>
            <a:pPr marL="514350" lvl="0" indent="-514350">
              <a:buFont typeface="+mj-lt"/>
              <a:buAutoNum type="arabicPeriod"/>
            </a:pPr>
            <a:r>
              <a:rPr lang="ja-JP" altLang="ja-JP" dirty="0">
                <a:solidFill>
                  <a:srgbClr val="00B0F0"/>
                </a:solidFill>
              </a:rPr>
              <a:t>病院医のための</a:t>
            </a:r>
            <a:r>
              <a:rPr lang="en-US" altLang="ja-JP" dirty="0">
                <a:solidFill>
                  <a:srgbClr val="00B0F0"/>
                </a:solidFill>
              </a:rPr>
              <a:t>COVID19</a:t>
            </a:r>
            <a:r>
              <a:rPr lang="ja-JP" altLang="ja-JP" dirty="0">
                <a:solidFill>
                  <a:srgbClr val="00B0F0"/>
                </a:solidFill>
              </a:rPr>
              <a:t>対策緊急</a:t>
            </a:r>
            <a:r>
              <a:rPr lang="en-US" altLang="ja-JP" dirty="0">
                <a:solidFill>
                  <a:srgbClr val="00B0F0"/>
                </a:solidFill>
              </a:rPr>
              <a:t>web</a:t>
            </a:r>
            <a:r>
              <a:rPr lang="ja-JP" altLang="ja-JP" dirty="0">
                <a:solidFill>
                  <a:srgbClr val="00B0F0"/>
                </a:solidFill>
              </a:rPr>
              <a:t>セミナー：</a:t>
            </a:r>
            <a:r>
              <a:rPr lang="en-US" altLang="ja-JP" dirty="0">
                <a:solidFill>
                  <a:srgbClr val="00B0F0"/>
                </a:solidFill>
              </a:rPr>
              <a:t>PPE</a:t>
            </a:r>
            <a:r>
              <a:rPr lang="ja-JP" altLang="ja-JP" dirty="0">
                <a:solidFill>
                  <a:srgbClr val="00B0F0"/>
                </a:solidFill>
              </a:rPr>
              <a:t>装着デモンストレーション</a:t>
            </a:r>
          </a:p>
          <a:p>
            <a:pPr marL="514350" lvl="0" indent="-514350">
              <a:buFont typeface="+mj-lt"/>
              <a:buAutoNum type="arabicPeriod"/>
            </a:pPr>
            <a:r>
              <a:rPr lang="ja-JP" altLang="ja-JP" dirty="0">
                <a:solidFill>
                  <a:srgbClr val="CC00CC"/>
                </a:solidFill>
              </a:rPr>
              <a:t>原田奈穂子他　こころのかまえウェブサイト</a:t>
            </a:r>
          </a:p>
          <a:p>
            <a:pPr marL="0" indent="0">
              <a:buNone/>
            </a:pPr>
            <a:endParaRPr kumimoji="1" lang="ja-JP" altLang="en-US" dirty="0"/>
          </a:p>
        </p:txBody>
      </p:sp>
      <p:pic>
        <p:nvPicPr>
          <p:cNvPr id="4" name="図 3">
            <a:extLst>
              <a:ext uri="{FF2B5EF4-FFF2-40B4-BE49-F238E27FC236}">
                <a16:creationId xmlns:a16="http://schemas.microsoft.com/office/drawing/2014/main" id="{33272C54-1F75-47D0-ADA8-1334B58F3EE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1999" y="831706"/>
            <a:ext cx="1440160" cy="1458148"/>
          </a:xfrm>
          <a:prstGeom prst="rect">
            <a:avLst/>
          </a:prstGeom>
          <a:noFill/>
          <a:ln>
            <a:noFill/>
          </a:ln>
        </p:spPr>
      </p:pic>
      <p:pic>
        <p:nvPicPr>
          <p:cNvPr id="5" name="図 4">
            <a:extLst>
              <a:ext uri="{FF2B5EF4-FFF2-40B4-BE49-F238E27FC236}">
                <a16:creationId xmlns:a16="http://schemas.microsoft.com/office/drawing/2014/main" id="{A7853991-5FD2-429E-B6CF-CEB5CF3C331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9991" y="2265528"/>
            <a:ext cx="1584176" cy="1467476"/>
          </a:xfrm>
          <a:prstGeom prst="rect">
            <a:avLst/>
          </a:prstGeom>
          <a:noFill/>
          <a:ln>
            <a:noFill/>
          </a:ln>
        </p:spPr>
      </p:pic>
      <p:pic>
        <p:nvPicPr>
          <p:cNvPr id="7" name="図 6">
            <a:extLst>
              <a:ext uri="{FF2B5EF4-FFF2-40B4-BE49-F238E27FC236}">
                <a16:creationId xmlns:a16="http://schemas.microsoft.com/office/drawing/2014/main" id="{F31E23C7-A992-4080-AFAB-A16279C225A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695366" y="3694685"/>
            <a:ext cx="1573425" cy="1472141"/>
          </a:xfrm>
          <a:prstGeom prst="rect">
            <a:avLst/>
          </a:prstGeom>
          <a:noFill/>
          <a:ln>
            <a:noFill/>
          </a:ln>
        </p:spPr>
      </p:pic>
    </p:spTree>
    <p:extLst>
      <p:ext uri="{BB962C8B-B14F-4D97-AF65-F5344CB8AC3E}">
        <p14:creationId xmlns:p14="http://schemas.microsoft.com/office/powerpoint/2010/main" val="343338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FEF34F-92BA-4238-94A4-184F3FFCA1CE}"/>
              </a:ext>
            </a:extLst>
          </p:cNvPr>
          <p:cNvSpPr>
            <a:spLocks noGrp="1"/>
          </p:cNvSpPr>
          <p:nvPr>
            <p:ph type="title"/>
          </p:nvPr>
        </p:nvSpPr>
        <p:spPr>
          <a:xfrm>
            <a:off x="827584" y="2766218"/>
            <a:ext cx="7812868" cy="1325563"/>
          </a:xfrm>
        </p:spPr>
        <p:txBody>
          <a:bodyPr>
            <a:normAutofit/>
          </a:bodyPr>
          <a:lstStyle/>
          <a:p>
            <a:pPr algn="ctr"/>
            <a:r>
              <a:rPr kumimoji="1" lang="ja-JP" altLang="en-US" sz="8800" dirty="0"/>
              <a:t>クイズ</a:t>
            </a:r>
          </a:p>
        </p:txBody>
      </p:sp>
    </p:spTree>
    <p:extLst>
      <p:ext uri="{BB962C8B-B14F-4D97-AF65-F5344CB8AC3E}">
        <p14:creationId xmlns:p14="http://schemas.microsoft.com/office/powerpoint/2010/main" val="2674973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0460E2A-DD06-4EC4-A071-DE6C65F72979}"/>
              </a:ext>
            </a:extLst>
          </p:cNvPr>
          <p:cNvSpPr>
            <a:spLocks noGrp="1"/>
          </p:cNvSpPr>
          <p:nvPr>
            <p:ph idx="1"/>
          </p:nvPr>
        </p:nvSpPr>
        <p:spPr>
          <a:xfrm>
            <a:off x="395536" y="2492896"/>
            <a:ext cx="8678788" cy="4195663"/>
          </a:xfrm>
        </p:spPr>
        <p:txBody>
          <a:bodyPr>
            <a:normAutofit/>
          </a:bodyPr>
          <a:lstStyle/>
          <a:p>
            <a:pPr marL="514350" indent="-514350">
              <a:buFont typeface="+mj-lt"/>
              <a:buAutoNum type="arabicPeriod"/>
            </a:pPr>
            <a:r>
              <a:rPr lang="en-US" altLang="ja-JP" sz="4400" dirty="0">
                <a:latin typeface="Arial" panose="020B0604020202020204" pitchFamily="34" charset="0"/>
                <a:cs typeface="Arial" panose="020B0604020202020204" pitchFamily="34" charset="0"/>
              </a:rPr>
              <a:t>10</a:t>
            </a:r>
            <a:r>
              <a:rPr lang="ja-JP" altLang="en-US" sz="4400" dirty="0">
                <a:latin typeface="Arial" panose="020B0604020202020204" pitchFamily="34" charset="0"/>
                <a:cs typeface="Arial" panose="020B0604020202020204" pitchFamily="34" charset="0"/>
              </a:rPr>
              <a:t>秒以下でも大丈夫</a:t>
            </a:r>
            <a:endParaRPr lang="en-US" altLang="ja-JP" sz="4400" dirty="0">
              <a:latin typeface="Arial" panose="020B0604020202020204" pitchFamily="34" charset="0"/>
              <a:cs typeface="Arial" panose="020B0604020202020204" pitchFamily="34" charset="0"/>
            </a:endParaRPr>
          </a:p>
          <a:p>
            <a:pPr marL="514350" indent="-514350">
              <a:buFont typeface="+mj-lt"/>
              <a:buAutoNum type="arabicPeriod"/>
            </a:pPr>
            <a:r>
              <a:rPr lang="en-US" altLang="ja-JP" sz="4400" dirty="0">
                <a:latin typeface="Arial" panose="020B0604020202020204" pitchFamily="34" charset="0"/>
                <a:cs typeface="Arial" panose="020B0604020202020204" pitchFamily="34" charset="0"/>
              </a:rPr>
              <a:t>10</a:t>
            </a:r>
            <a:r>
              <a:rPr lang="ja-JP" altLang="en-US" sz="4400" dirty="0">
                <a:latin typeface="Arial" panose="020B0604020202020204" pitchFamily="34" charset="0"/>
                <a:cs typeface="Arial" panose="020B0604020202020204" pitchFamily="34" charset="0"/>
              </a:rPr>
              <a:t>秒すればいいでしょう</a:t>
            </a:r>
            <a:endParaRPr lang="en-US" altLang="ja-JP" sz="4400" dirty="0">
              <a:latin typeface="Arial" panose="020B0604020202020204" pitchFamily="34" charset="0"/>
              <a:cs typeface="Arial" panose="020B0604020202020204" pitchFamily="34" charset="0"/>
            </a:endParaRPr>
          </a:p>
          <a:p>
            <a:pPr marL="514350" indent="-514350">
              <a:buFont typeface="+mj-lt"/>
              <a:buAutoNum type="arabicPeriod"/>
            </a:pPr>
            <a:r>
              <a:rPr lang="en-US" altLang="ja-JP" sz="4400" dirty="0">
                <a:latin typeface="Arial" panose="020B0604020202020204" pitchFamily="34" charset="0"/>
                <a:cs typeface="Arial" panose="020B0604020202020204" pitchFamily="34" charset="0"/>
              </a:rPr>
              <a:t>15</a:t>
            </a:r>
            <a:r>
              <a:rPr lang="ja-JP" altLang="en-US" sz="4400" dirty="0">
                <a:latin typeface="Arial" panose="020B0604020202020204" pitchFamily="34" charset="0"/>
                <a:cs typeface="Arial" panose="020B0604020202020204" pitchFamily="34" charset="0"/>
              </a:rPr>
              <a:t>秒は</a:t>
            </a:r>
            <a:r>
              <a:rPr lang="ja-JP" altLang="en-US" sz="4400" dirty="0"/>
              <a:t>した方がいいんじゃない？</a:t>
            </a:r>
            <a:endParaRPr kumimoji="1" lang="ja-JP" altLang="en-US" sz="4400" dirty="0"/>
          </a:p>
        </p:txBody>
      </p:sp>
      <p:sp>
        <p:nvSpPr>
          <p:cNvPr id="4" name="タイトル 1">
            <a:extLst>
              <a:ext uri="{FF2B5EF4-FFF2-40B4-BE49-F238E27FC236}">
                <a16:creationId xmlns:a16="http://schemas.microsoft.com/office/drawing/2014/main" id="{1587EE06-F7A7-48A4-8DB8-BA03BDE5150E}"/>
              </a:ext>
            </a:extLst>
          </p:cNvPr>
          <p:cNvSpPr txBox="1">
            <a:spLocks/>
          </p:cNvSpPr>
          <p:nvPr/>
        </p:nvSpPr>
        <p:spPr>
          <a:xfrm>
            <a:off x="1115616" y="477328"/>
            <a:ext cx="7812868" cy="1325563"/>
          </a:xfrm>
          <a:prstGeom prst="rect">
            <a:avLst/>
          </a:prstGeom>
        </p:spPr>
        <p:txBody>
          <a:bodyPr vert="horz" lIns="91440" tIns="45720" rIns="91440" bIns="45720" rtlCol="0" anchor="ctr">
            <a:normAutofit fontScale="25000" lnSpcReduction="20000"/>
          </a:bodyPr>
          <a:lstStyle>
            <a:lvl1pPr algn="l" defTabSz="685800" rtl="0" eaLnBrk="1" latinLnBrk="0" hangingPunct="1">
              <a:lnSpc>
                <a:spcPct val="90000"/>
              </a:lnSpc>
              <a:spcBef>
                <a:spcPct val="0"/>
              </a:spcBef>
              <a:buNone/>
              <a:defRPr kumimoji="1" sz="3300" kern="1200">
                <a:solidFill>
                  <a:srgbClr val="000099"/>
                </a:solidFill>
                <a:latin typeface="+mj-lt"/>
                <a:ea typeface="+mj-ea"/>
                <a:cs typeface="+mj-cs"/>
              </a:defRPr>
            </a:lvl1pPr>
          </a:lstStyle>
          <a:p>
            <a:pPr>
              <a:lnSpc>
                <a:spcPct val="120000"/>
              </a:lnSpc>
            </a:pPr>
            <a:r>
              <a:rPr lang="ja-JP" altLang="en-US" sz="17600" dirty="0"/>
              <a:t>アルコール消毒剤は、何秒間擦る必要があるでしょう？</a:t>
            </a:r>
            <a:br>
              <a:rPr lang="en-US" altLang="ja-JP" dirty="0"/>
            </a:br>
            <a:br>
              <a:rPr lang="en-US" altLang="ja-JP" dirty="0"/>
            </a:br>
            <a:endParaRPr lang="ja-JP" altLang="en-US" dirty="0"/>
          </a:p>
        </p:txBody>
      </p:sp>
    </p:spTree>
    <p:extLst>
      <p:ext uri="{BB962C8B-B14F-4D97-AF65-F5344CB8AC3E}">
        <p14:creationId xmlns:p14="http://schemas.microsoft.com/office/powerpoint/2010/main" val="1991543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0460E2A-DD06-4EC4-A071-DE6C65F72979}"/>
              </a:ext>
            </a:extLst>
          </p:cNvPr>
          <p:cNvSpPr>
            <a:spLocks noGrp="1"/>
          </p:cNvSpPr>
          <p:nvPr>
            <p:ph idx="1"/>
          </p:nvPr>
        </p:nvSpPr>
        <p:spPr>
          <a:xfrm>
            <a:off x="395536" y="2492896"/>
            <a:ext cx="8678788" cy="4195663"/>
          </a:xfrm>
        </p:spPr>
        <p:txBody>
          <a:bodyPr>
            <a:normAutofit/>
          </a:bodyPr>
          <a:lstStyle/>
          <a:p>
            <a:pPr marL="514350" indent="-514350">
              <a:buFont typeface="+mj-lt"/>
              <a:buAutoNum type="arabicPeriod"/>
            </a:pPr>
            <a:r>
              <a:rPr lang="en-US" altLang="ja-JP" sz="4400" dirty="0">
                <a:latin typeface="Arial" panose="020B0604020202020204" pitchFamily="34" charset="0"/>
                <a:cs typeface="Arial" panose="020B0604020202020204" pitchFamily="34" charset="0"/>
              </a:rPr>
              <a:t>10</a:t>
            </a:r>
            <a:r>
              <a:rPr lang="ja-JP" altLang="en-US" sz="4400" dirty="0">
                <a:latin typeface="Arial" panose="020B0604020202020204" pitchFamily="34" charset="0"/>
                <a:cs typeface="Arial" panose="020B0604020202020204" pitchFamily="34" charset="0"/>
              </a:rPr>
              <a:t>秒以下でも大丈夫</a:t>
            </a:r>
            <a:endParaRPr lang="en-US" altLang="ja-JP" sz="4400" dirty="0">
              <a:latin typeface="Arial" panose="020B0604020202020204" pitchFamily="34" charset="0"/>
              <a:cs typeface="Arial" panose="020B0604020202020204" pitchFamily="34" charset="0"/>
            </a:endParaRPr>
          </a:p>
          <a:p>
            <a:pPr marL="514350" indent="-514350">
              <a:buFont typeface="+mj-lt"/>
              <a:buAutoNum type="arabicPeriod"/>
            </a:pPr>
            <a:r>
              <a:rPr lang="en-US" altLang="ja-JP" sz="4400" dirty="0">
                <a:latin typeface="Arial" panose="020B0604020202020204" pitchFamily="34" charset="0"/>
                <a:cs typeface="Arial" panose="020B0604020202020204" pitchFamily="34" charset="0"/>
              </a:rPr>
              <a:t>10</a:t>
            </a:r>
            <a:r>
              <a:rPr lang="ja-JP" altLang="en-US" sz="4400" dirty="0">
                <a:latin typeface="Arial" panose="020B0604020202020204" pitchFamily="34" charset="0"/>
                <a:cs typeface="Arial" panose="020B0604020202020204" pitchFamily="34" charset="0"/>
              </a:rPr>
              <a:t>秒すればいいでしょう</a:t>
            </a:r>
            <a:endParaRPr lang="en-US" altLang="ja-JP" sz="4400" dirty="0">
              <a:latin typeface="Arial" panose="020B0604020202020204" pitchFamily="34" charset="0"/>
              <a:cs typeface="Arial" panose="020B0604020202020204" pitchFamily="34" charset="0"/>
            </a:endParaRPr>
          </a:p>
          <a:p>
            <a:pPr marL="514350" indent="-514350">
              <a:buFont typeface="+mj-lt"/>
              <a:buAutoNum type="arabicPeriod"/>
            </a:pPr>
            <a:r>
              <a:rPr lang="en-US" altLang="ja-JP" sz="4400" dirty="0">
                <a:solidFill>
                  <a:srgbClr val="CC00CC"/>
                </a:solidFill>
                <a:latin typeface="Arial" panose="020B0604020202020204" pitchFamily="34" charset="0"/>
                <a:cs typeface="Arial" panose="020B0604020202020204" pitchFamily="34" charset="0"/>
              </a:rPr>
              <a:t>15</a:t>
            </a:r>
            <a:r>
              <a:rPr lang="ja-JP" altLang="en-US" sz="4400" dirty="0">
                <a:solidFill>
                  <a:srgbClr val="CC00CC"/>
                </a:solidFill>
                <a:latin typeface="Arial" panose="020B0604020202020204" pitchFamily="34" charset="0"/>
                <a:cs typeface="Arial" panose="020B0604020202020204" pitchFamily="34" charset="0"/>
              </a:rPr>
              <a:t>秒は</a:t>
            </a:r>
            <a:r>
              <a:rPr lang="ja-JP" altLang="en-US" sz="4400" dirty="0">
                <a:solidFill>
                  <a:srgbClr val="CC00CC"/>
                </a:solidFill>
              </a:rPr>
              <a:t>した方がいいんじゃない？</a:t>
            </a:r>
            <a:endParaRPr kumimoji="1" lang="ja-JP" altLang="en-US" sz="4400" dirty="0">
              <a:solidFill>
                <a:srgbClr val="CC00CC"/>
              </a:solidFill>
            </a:endParaRPr>
          </a:p>
        </p:txBody>
      </p:sp>
      <p:sp>
        <p:nvSpPr>
          <p:cNvPr id="4" name="タイトル 1">
            <a:extLst>
              <a:ext uri="{FF2B5EF4-FFF2-40B4-BE49-F238E27FC236}">
                <a16:creationId xmlns:a16="http://schemas.microsoft.com/office/drawing/2014/main" id="{1587EE06-F7A7-48A4-8DB8-BA03BDE5150E}"/>
              </a:ext>
            </a:extLst>
          </p:cNvPr>
          <p:cNvSpPr txBox="1">
            <a:spLocks/>
          </p:cNvSpPr>
          <p:nvPr/>
        </p:nvSpPr>
        <p:spPr>
          <a:xfrm>
            <a:off x="1115616" y="477328"/>
            <a:ext cx="7812868" cy="1325563"/>
          </a:xfrm>
          <a:prstGeom prst="rect">
            <a:avLst/>
          </a:prstGeom>
        </p:spPr>
        <p:txBody>
          <a:bodyPr vert="horz" lIns="91440" tIns="45720" rIns="91440" bIns="45720" rtlCol="0" anchor="ctr">
            <a:normAutofit fontScale="25000" lnSpcReduction="20000"/>
          </a:bodyPr>
          <a:lstStyle>
            <a:lvl1pPr algn="l" defTabSz="685800" rtl="0" eaLnBrk="1" latinLnBrk="0" hangingPunct="1">
              <a:lnSpc>
                <a:spcPct val="90000"/>
              </a:lnSpc>
              <a:spcBef>
                <a:spcPct val="0"/>
              </a:spcBef>
              <a:buNone/>
              <a:defRPr kumimoji="1" sz="3300" kern="1200">
                <a:solidFill>
                  <a:srgbClr val="000099"/>
                </a:solidFill>
                <a:latin typeface="+mj-lt"/>
                <a:ea typeface="+mj-ea"/>
                <a:cs typeface="+mj-cs"/>
              </a:defRPr>
            </a:lvl1pPr>
          </a:lstStyle>
          <a:p>
            <a:pPr>
              <a:lnSpc>
                <a:spcPct val="120000"/>
              </a:lnSpc>
            </a:pPr>
            <a:r>
              <a:rPr lang="ja-JP" altLang="en-US" sz="17600" dirty="0"/>
              <a:t>アルコール消毒剤は、何秒間擦る必要があるでしょう？</a:t>
            </a:r>
            <a:br>
              <a:rPr lang="en-US" altLang="ja-JP" dirty="0"/>
            </a:br>
            <a:br>
              <a:rPr lang="en-US" altLang="ja-JP" dirty="0"/>
            </a:br>
            <a:endParaRPr lang="ja-JP" altLang="en-US" dirty="0"/>
          </a:p>
        </p:txBody>
      </p:sp>
    </p:spTree>
    <p:extLst>
      <p:ext uri="{BB962C8B-B14F-4D97-AF65-F5344CB8AC3E}">
        <p14:creationId xmlns:p14="http://schemas.microsoft.com/office/powerpoint/2010/main" val="2072497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FEF34F-92BA-4238-94A4-184F3FFCA1CE}"/>
              </a:ext>
            </a:extLst>
          </p:cNvPr>
          <p:cNvSpPr>
            <a:spLocks noGrp="1"/>
          </p:cNvSpPr>
          <p:nvPr>
            <p:ph type="title"/>
          </p:nvPr>
        </p:nvSpPr>
        <p:spPr>
          <a:xfrm>
            <a:off x="755576" y="2492896"/>
            <a:ext cx="7812868" cy="1325563"/>
          </a:xfrm>
        </p:spPr>
        <p:txBody>
          <a:bodyPr>
            <a:normAutofit/>
          </a:bodyPr>
          <a:lstStyle/>
          <a:p>
            <a:pPr algn="ctr"/>
            <a:r>
              <a:rPr kumimoji="1" lang="ja-JP" altLang="en-US" sz="8800" dirty="0"/>
              <a:t>実践</a:t>
            </a:r>
          </a:p>
        </p:txBody>
      </p:sp>
    </p:spTree>
    <p:extLst>
      <p:ext uri="{BB962C8B-B14F-4D97-AF65-F5344CB8AC3E}">
        <p14:creationId xmlns:p14="http://schemas.microsoft.com/office/powerpoint/2010/main" val="2101342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8744E9-ED1F-4AE0-81A7-C22DFBE2C120}"/>
              </a:ext>
            </a:extLst>
          </p:cNvPr>
          <p:cNvSpPr>
            <a:spLocks noGrp="1"/>
          </p:cNvSpPr>
          <p:nvPr>
            <p:ph type="title"/>
          </p:nvPr>
        </p:nvSpPr>
        <p:spPr>
          <a:xfrm>
            <a:off x="1763688" y="5532437"/>
            <a:ext cx="7272808" cy="1325563"/>
          </a:xfrm>
        </p:spPr>
        <p:txBody>
          <a:bodyPr>
            <a:normAutofit/>
          </a:bodyPr>
          <a:lstStyle/>
          <a:p>
            <a:pPr algn="r"/>
            <a:r>
              <a:rPr lang="ja-JP" altLang="en-US" sz="1800" b="1" dirty="0">
                <a:latin typeface="+mn-ea"/>
                <a:ea typeface="+mn-ea"/>
              </a:rPr>
              <a:t>看護</a:t>
            </a:r>
            <a:r>
              <a:rPr lang="en-US" altLang="ja-JP" sz="1800" b="1" dirty="0" err="1">
                <a:latin typeface="+mn-ea"/>
                <a:ea typeface="+mn-ea"/>
              </a:rPr>
              <a:t>roo</a:t>
            </a:r>
            <a:r>
              <a:rPr lang="en-US" altLang="ja-JP" sz="1800" b="1" dirty="0">
                <a:latin typeface="+mn-ea"/>
                <a:ea typeface="+mn-ea"/>
              </a:rPr>
              <a:t>:</a:t>
            </a:r>
            <a:r>
              <a:rPr lang="ja-JP" altLang="en-US" sz="1800" b="1" dirty="0">
                <a:latin typeface="+mn-ea"/>
                <a:ea typeface="+mn-ea"/>
              </a:rPr>
              <a:t>手指衛生</a:t>
            </a:r>
            <a:r>
              <a:rPr lang="en-US" altLang="ja-JP" sz="1800" b="1" dirty="0">
                <a:latin typeface="+mn-ea"/>
                <a:ea typeface="+mn-ea"/>
              </a:rPr>
              <a:t>(2) </a:t>
            </a:r>
            <a:r>
              <a:rPr lang="ja-JP" altLang="en-US" sz="1800" b="1" dirty="0">
                <a:latin typeface="+mn-ea"/>
                <a:ea typeface="+mn-ea"/>
              </a:rPr>
              <a:t>アルコール消毒液による手指衛生</a:t>
            </a:r>
            <a:br>
              <a:rPr lang="en-US" altLang="ja-JP" sz="1800" b="1" dirty="0">
                <a:latin typeface="+mn-ea"/>
                <a:ea typeface="+mn-ea"/>
              </a:rPr>
            </a:br>
            <a:r>
              <a:rPr lang="ja-JP" altLang="en-US" sz="1800" b="1" dirty="0">
                <a:latin typeface="+mn-ea"/>
                <a:ea typeface="+mn-ea"/>
              </a:rPr>
              <a:t>監修</a:t>
            </a:r>
            <a:br>
              <a:rPr lang="en-US" altLang="zh-CN" sz="1800" b="1" dirty="0">
                <a:latin typeface="+mn-ea"/>
                <a:ea typeface="+mn-ea"/>
              </a:rPr>
            </a:br>
            <a:r>
              <a:rPr lang="zh-CN" altLang="en-US" sz="1800" b="1" dirty="0">
                <a:latin typeface="ＭＳ Ｐゴシック" panose="020B0600070205080204" pitchFamily="50" charset="-128"/>
                <a:ea typeface="ＭＳ Ｐゴシック" panose="020B0600070205080204" pitchFamily="50" charset="-128"/>
              </a:rPr>
              <a:t>札幌保健医療大学保健医療学部看護学科教授 小島 悦子</a:t>
            </a:r>
            <a:br>
              <a:rPr lang="zh-CN" altLang="en-US" sz="1800" b="1" dirty="0">
                <a:latin typeface="ＭＳ Ｐゴシック" panose="020B0600070205080204" pitchFamily="50" charset="-128"/>
                <a:ea typeface="ＭＳ Ｐゴシック" panose="020B0600070205080204" pitchFamily="50" charset="-128"/>
              </a:rPr>
            </a:br>
            <a:r>
              <a:rPr lang="zh-CN" altLang="en-US" sz="1800" b="1" dirty="0">
                <a:latin typeface="ＭＳ Ｐゴシック" panose="020B0600070205080204" pitchFamily="50" charset="-128"/>
                <a:ea typeface="ＭＳ Ｐゴシック" panose="020B0600070205080204" pitchFamily="50" charset="-128"/>
              </a:rPr>
              <a:t>北海道科学大学保健医療学部看護学科准教授 久賀 久美子</a:t>
            </a:r>
            <a:endParaRPr kumimoji="1" lang="ja-JP" altLang="en-US" sz="1800"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95E0A481-B062-4882-B61F-38E4EE180889}"/>
              </a:ext>
            </a:extLst>
          </p:cNvPr>
          <p:cNvSpPr>
            <a:spLocks noGrp="1"/>
          </p:cNvSpPr>
          <p:nvPr>
            <p:ph idx="1"/>
          </p:nvPr>
        </p:nvSpPr>
        <p:spPr>
          <a:xfrm>
            <a:off x="1403648" y="2852936"/>
            <a:ext cx="6658916" cy="1921037"/>
          </a:xfrm>
        </p:spPr>
        <p:txBody>
          <a:bodyPr/>
          <a:lstStyle/>
          <a:p>
            <a:pPr marL="0" indent="0">
              <a:buNone/>
            </a:pPr>
            <a:r>
              <a:rPr lang="en-US" altLang="ja-JP" dirty="0">
                <a:hlinkClick r:id="rId2"/>
              </a:rPr>
              <a:t>https://www.kango-roo.com/sn/m/view/46</a:t>
            </a:r>
            <a:endParaRPr kumimoji="1" lang="ja-JP" altLang="en-US" dirty="0"/>
          </a:p>
        </p:txBody>
      </p:sp>
      <p:sp>
        <p:nvSpPr>
          <p:cNvPr id="4" name="タイトル 1">
            <a:extLst>
              <a:ext uri="{FF2B5EF4-FFF2-40B4-BE49-F238E27FC236}">
                <a16:creationId xmlns:a16="http://schemas.microsoft.com/office/drawing/2014/main" id="{6621E4DC-042F-4A6C-BEEF-4165EDB96F6B}"/>
              </a:ext>
            </a:extLst>
          </p:cNvPr>
          <p:cNvSpPr txBox="1">
            <a:spLocks/>
          </p:cNvSpPr>
          <p:nvPr/>
        </p:nvSpPr>
        <p:spPr>
          <a:xfrm>
            <a:off x="755576" y="792165"/>
            <a:ext cx="808381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rgbClr val="000099"/>
                </a:solidFill>
                <a:latin typeface="+mj-lt"/>
                <a:ea typeface="+mj-ea"/>
                <a:cs typeface="+mj-cs"/>
              </a:defRPr>
            </a:lvl1pPr>
          </a:lstStyle>
          <a:p>
            <a:r>
              <a:rPr lang="ja-JP" altLang="en-US" dirty="0">
                <a:latin typeface="Arial" panose="020B0604020202020204" pitchFamily="34" charset="0"/>
                <a:cs typeface="Arial" panose="020B0604020202020204" pitchFamily="34" charset="0"/>
              </a:rPr>
              <a:t>正しいアルコール手指消毒剤の使い方動画</a:t>
            </a:r>
            <a:endParaRPr lang="ja-JP" altLang="en-US" dirty="0"/>
          </a:p>
        </p:txBody>
      </p:sp>
    </p:spTree>
    <p:extLst>
      <p:ext uri="{BB962C8B-B14F-4D97-AF65-F5344CB8AC3E}">
        <p14:creationId xmlns:p14="http://schemas.microsoft.com/office/powerpoint/2010/main" val="271680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0367AF-DC9C-40DE-AE55-FEADEB3FBD56}"/>
              </a:ext>
            </a:extLst>
          </p:cNvPr>
          <p:cNvSpPr>
            <a:spLocks noGrp="1"/>
          </p:cNvSpPr>
          <p:nvPr>
            <p:ph type="title"/>
          </p:nvPr>
        </p:nvSpPr>
        <p:spPr>
          <a:xfrm>
            <a:off x="808670" y="260648"/>
            <a:ext cx="7670676" cy="1325563"/>
          </a:xfrm>
        </p:spPr>
        <p:txBody>
          <a:bodyPr/>
          <a:lstStyle/>
          <a:p>
            <a:pPr algn="ctr"/>
            <a:r>
              <a:rPr lang="en-US" altLang="ja-JP" dirty="0">
                <a:latin typeface="Arial" panose="020B0604020202020204" pitchFamily="34" charset="0"/>
                <a:cs typeface="Arial" panose="020B0604020202020204" pitchFamily="34" charset="0"/>
              </a:rPr>
              <a:t>COVID19</a:t>
            </a:r>
            <a:r>
              <a:rPr lang="ja-JP" altLang="en-US" dirty="0"/>
              <a:t>に関する一般的情報</a:t>
            </a:r>
            <a:endParaRPr kumimoji="1" lang="ja-JP" altLang="en-US" dirty="0"/>
          </a:p>
        </p:txBody>
      </p:sp>
      <p:sp>
        <p:nvSpPr>
          <p:cNvPr id="3" name="コンテンツ プレースホルダー 2">
            <a:extLst>
              <a:ext uri="{FF2B5EF4-FFF2-40B4-BE49-F238E27FC236}">
                <a16:creationId xmlns:a16="http://schemas.microsoft.com/office/drawing/2014/main" id="{83BA4C4D-0FD7-407C-98DC-269572C48722}"/>
              </a:ext>
            </a:extLst>
          </p:cNvPr>
          <p:cNvSpPr>
            <a:spLocks noGrp="1"/>
          </p:cNvSpPr>
          <p:nvPr>
            <p:ph idx="1"/>
          </p:nvPr>
        </p:nvSpPr>
        <p:spPr>
          <a:xfrm>
            <a:off x="683568" y="1340769"/>
            <a:ext cx="7920880" cy="5154946"/>
          </a:xfrm>
        </p:spPr>
        <p:txBody>
          <a:bodyPr>
            <a:normAutofit fontScale="47500" lnSpcReduction="20000"/>
          </a:bodyPr>
          <a:lstStyle/>
          <a:p>
            <a:pPr marL="0" indent="0">
              <a:lnSpc>
                <a:spcPct val="120000"/>
              </a:lnSpc>
              <a:buNone/>
            </a:pPr>
            <a:r>
              <a:rPr kumimoji="1" lang="ja-JP" altLang="en-US" dirty="0"/>
              <a:t>人に感染する</a:t>
            </a:r>
            <a:r>
              <a:rPr kumimoji="1" lang="en-US" altLang="ja-JP" dirty="0"/>
              <a:t>7</a:t>
            </a:r>
            <a:r>
              <a:rPr kumimoji="1" lang="ja-JP" altLang="en-US" dirty="0"/>
              <a:t>種コロナウイルスの</a:t>
            </a:r>
            <a:r>
              <a:rPr kumimoji="1" lang="en-US" altLang="ja-JP" dirty="0"/>
              <a:t>1</a:t>
            </a:r>
            <a:r>
              <a:rPr kumimoji="1" lang="ja-JP" altLang="en-US" dirty="0"/>
              <a:t>つ。コロナウイルスはあらゆる動物に感染するが、種類の違う動物への感染は</a:t>
            </a:r>
            <a:r>
              <a:rPr lang="ja-JP" altLang="en-US" dirty="0"/>
              <a:t>稀。</a:t>
            </a:r>
            <a:endParaRPr lang="en-US" altLang="ja-JP" dirty="0"/>
          </a:p>
          <a:p>
            <a:pPr marL="0" indent="0">
              <a:lnSpc>
                <a:spcPct val="120000"/>
              </a:lnSpc>
              <a:buNone/>
            </a:pPr>
            <a:r>
              <a:rPr lang="ja-JP" altLang="en-US" dirty="0"/>
              <a:t>一般的には症状が最も強く表れる時期に、他者へウイルスを感染させる可能性も最も高くなる。しかし</a:t>
            </a:r>
            <a:r>
              <a:rPr lang="en-US" altLang="ja-JP" dirty="0"/>
              <a:t>COVID19</a:t>
            </a:r>
            <a:r>
              <a:rPr lang="ja-JP" altLang="en-US" dirty="0"/>
              <a:t>についてはまだ未解明。</a:t>
            </a:r>
            <a:endParaRPr lang="en-US" altLang="ja-JP" dirty="0"/>
          </a:p>
          <a:p>
            <a:pPr marL="0" indent="0">
              <a:lnSpc>
                <a:spcPct val="120000"/>
              </a:lnSpc>
              <a:buNone/>
            </a:pPr>
            <a:r>
              <a:rPr lang="ja-JP" altLang="en-US" dirty="0"/>
              <a:t>新型コロナウイルス感染症の疑いのある患者や新型コロナウイルス感染症の患者、濃厚接触者が使用した使用後のトイレは、急性の下痢症状などでトイレが汚れた場合には、次亜塩素酸ナトリウム、またはアルコール（７０％）による清拭。</a:t>
            </a:r>
            <a:endParaRPr lang="en-US" altLang="ja-JP" dirty="0"/>
          </a:p>
          <a:p>
            <a:pPr marL="0" indent="0">
              <a:lnSpc>
                <a:spcPct val="120000"/>
              </a:lnSpc>
              <a:buNone/>
            </a:pPr>
            <a:r>
              <a:rPr lang="ja-JP" altLang="en-US" dirty="0"/>
              <a:t>「濃厚接触者」とは、「患者（確定例）」が発病した日以降に接触した者のうち、次の範囲に該当する者である。</a:t>
            </a:r>
          </a:p>
          <a:p>
            <a:pPr marL="0" indent="0">
              <a:lnSpc>
                <a:spcPct val="120000"/>
              </a:lnSpc>
              <a:buNone/>
            </a:pPr>
            <a:r>
              <a:rPr lang="ja-JP" altLang="en-US" dirty="0"/>
              <a:t>・ 新型コロナウイルス感染症が疑われる者と同居あるいは長時間の接触（車内、航空機内等を含む）があった者</a:t>
            </a:r>
          </a:p>
          <a:p>
            <a:pPr marL="0" indent="0">
              <a:lnSpc>
                <a:spcPct val="120000"/>
              </a:lnSpc>
              <a:buNone/>
            </a:pPr>
            <a:r>
              <a:rPr lang="ja-JP" altLang="en-US" dirty="0"/>
              <a:t>・ 適切な感染防護無しに新型コロナウイルス感染症が疑われる患者を診察、看護若しくは介護していた者</a:t>
            </a:r>
          </a:p>
          <a:p>
            <a:pPr marL="0" indent="0">
              <a:lnSpc>
                <a:spcPct val="120000"/>
              </a:lnSpc>
              <a:buNone/>
            </a:pPr>
            <a:r>
              <a:rPr lang="ja-JP" altLang="en-US" dirty="0"/>
              <a:t>・ 新型コロナウイルス感染症が疑われる者の気道分泌液もしくは体液等の汚染物質に直接触れた可能性が高い者</a:t>
            </a:r>
          </a:p>
          <a:p>
            <a:pPr marL="0" indent="0">
              <a:lnSpc>
                <a:spcPct val="120000"/>
              </a:lnSpc>
              <a:buNone/>
            </a:pPr>
            <a:r>
              <a:rPr lang="ja-JP" altLang="en-US" dirty="0"/>
              <a:t>・ その他： 手で触れること又は対面で会話することが可能な距離（目安として２メートル）で、必要な感染予防策なしで、「患者（確定例）」と接触があった者（患者の症状やマスクの使用状況などから患者の感染性を総合的に判断する）。</a:t>
            </a:r>
          </a:p>
          <a:p>
            <a:pPr marL="0" indent="0">
              <a:lnSpc>
                <a:spcPct val="120000"/>
              </a:lnSpc>
              <a:buNone/>
            </a:pPr>
            <a:r>
              <a:rPr lang="ja-JP" altLang="en-US" dirty="0"/>
              <a:t>現時点で潜伏期間は</a:t>
            </a:r>
            <a:r>
              <a:rPr lang="en-US" altLang="ja-JP" dirty="0"/>
              <a:t>1-14</a:t>
            </a:r>
            <a:r>
              <a:rPr lang="ja-JP" altLang="en-US" dirty="0"/>
              <a:t>日（一般的には約５日）とされており、また、これまでのコロナウイルスの情報などから、未感染者については</a:t>
            </a:r>
            <a:r>
              <a:rPr lang="en-US" altLang="ja-JP" dirty="0"/>
              <a:t>14</a:t>
            </a:r>
            <a:r>
              <a:rPr lang="ja-JP" altLang="en-US" dirty="0"/>
              <a:t>日間にわたり健康状態を観察</a:t>
            </a:r>
            <a:endParaRPr lang="en-US" altLang="ja-JP" dirty="0"/>
          </a:p>
          <a:p>
            <a:pPr marL="0" indent="0">
              <a:lnSpc>
                <a:spcPct val="120000"/>
              </a:lnSpc>
              <a:buNone/>
            </a:pPr>
            <a:r>
              <a:rPr lang="ja-JP" altLang="en-US" dirty="0"/>
              <a:t>ＰＣＲ検査陽性で症状のあった</a:t>
            </a:r>
            <a:r>
              <a:rPr lang="en-US" altLang="ja-JP" dirty="0"/>
              <a:t>3,204</a:t>
            </a:r>
            <a:r>
              <a:rPr lang="ja-JP" altLang="en-US" dirty="0"/>
              <a:t>人のうち、重症（人工呼吸器等を必要とした又は集中治療室に入院した）例は、約</a:t>
            </a:r>
            <a:r>
              <a:rPr lang="en-US" altLang="ja-JP" dirty="0"/>
              <a:t>2.5%</a:t>
            </a:r>
            <a:r>
              <a:rPr lang="ja-JP" altLang="en-US" dirty="0"/>
              <a:t>（４月７日現在）。</a:t>
            </a:r>
            <a:endParaRPr lang="en-US" altLang="ja-JP" dirty="0"/>
          </a:p>
          <a:p>
            <a:pPr marL="0" indent="0">
              <a:lnSpc>
                <a:spcPct val="120000"/>
              </a:lnSpc>
              <a:buNone/>
            </a:pPr>
            <a:endParaRPr kumimoji="1" lang="ja-JP" altLang="en-US" dirty="0"/>
          </a:p>
        </p:txBody>
      </p:sp>
      <p:sp>
        <p:nvSpPr>
          <p:cNvPr id="4" name="テキスト ボックス 3">
            <a:extLst>
              <a:ext uri="{FF2B5EF4-FFF2-40B4-BE49-F238E27FC236}">
                <a16:creationId xmlns:a16="http://schemas.microsoft.com/office/drawing/2014/main" id="{F3595AF7-E26C-48C5-ACDF-800FB102D963}"/>
              </a:ext>
            </a:extLst>
          </p:cNvPr>
          <p:cNvSpPr txBox="1"/>
          <p:nvPr/>
        </p:nvSpPr>
        <p:spPr>
          <a:xfrm>
            <a:off x="899592" y="6430089"/>
            <a:ext cx="8244408" cy="415498"/>
          </a:xfrm>
          <a:prstGeom prst="rect">
            <a:avLst/>
          </a:prstGeom>
          <a:noFill/>
        </p:spPr>
        <p:txBody>
          <a:bodyPr wrap="square" rtlCol="0">
            <a:spAutoFit/>
          </a:bodyPr>
          <a:lstStyle/>
          <a:p>
            <a:pPr algn="r"/>
            <a:r>
              <a:rPr lang="ja-JP" altLang="en-US" sz="1050" dirty="0">
                <a:solidFill>
                  <a:srgbClr val="000099"/>
                </a:solidFill>
              </a:rPr>
              <a:t>厚生労働省新型コロナウイルスに関する</a:t>
            </a:r>
            <a:r>
              <a:rPr lang="en-US" altLang="ja-JP" sz="1050" dirty="0">
                <a:solidFill>
                  <a:srgbClr val="000099"/>
                </a:solidFill>
              </a:rPr>
              <a:t>Q&amp;A</a:t>
            </a:r>
          </a:p>
          <a:p>
            <a:pPr algn="r"/>
            <a:r>
              <a:rPr lang="en-US" altLang="ja-JP" sz="1050" dirty="0">
                <a:solidFill>
                  <a:srgbClr val="000099"/>
                </a:solidFill>
              </a:rPr>
              <a:t>(</a:t>
            </a:r>
            <a:r>
              <a:rPr lang="ja-JP" altLang="en-US" sz="1050" b="1" dirty="0">
                <a:solidFill>
                  <a:srgbClr val="CC00CC"/>
                </a:solidFill>
              </a:rPr>
              <a:t>一般の方向け</a:t>
            </a:r>
            <a:r>
              <a:rPr lang="en-US" altLang="ja-JP" sz="1050" dirty="0">
                <a:solidFill>
                  <a:srgbClr val="000099"/>
                </a:solidFill>
              </a:rPr>
              <a:t>)https://www.mhlw.go.jp/stf/seisakunitsuite/bunya/kenkou_iryou/dengue_fever_qa_00001.html#Q1</a:t>
            </a:r>
            <a:endParaRPr kumimoji="1" lang="ja-JP" altLang="en-US" sz="1050" dirty="0">
              <a:solidFill>
                <a:srgbClr val="000099"/>
              </a:solidFill>
            </a:endParaRPr>
          </a:p>
        </p:txBody>
      </p:sp>
    </p:spTree>
    <p:extLst>
      <p:ext uri="{BB962C8B-B14F-4D97-AF65-F5344CB8AC3E}">
        <p14:creationId xmlns:p14="http://schemas.microsoft.com/office/powerpoint/2010/main" val="2531761230"/>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Ascrepios">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repios" id="{EE66FC98-2852-42DD-A957-EE87CE9D5B56}" vid="{DFD06212-0BA9-493A-BEFA-C4A35D9D0066}"/>
    </a:ext>
  </a:extLst>
</a:theme>
</file>

<file path=ppt/theme/theme2.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シャボン">
  <a:themeElements>
    <a:clrScheme name="シャボン">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シャボン">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シャボン">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Ascrepios</Template>
  <TotalTime>5402</TotalTime>
  <Words>2352</Words>
  <Application>Microsoft Macintosh PowerPoint</Application>
  <PresentationFormat>画面に合わせる (4:3)</PresentationFormat>
  <Paragraphs>159</Paragraphs>
  <Slides>32</Slides>
  <Notes>5</Notes>
  <HiddenSlides>0</HiddenSlides>
  <MMClips>0</MMClips>
  <ScaleCrop>false</ScaleCrop>
  <HeadingPairs>
    <vt:vector size="6" baseType="variant">
      <vt:variant>
        <vt:lpstr>使用されているフォント</vt:lpstr>
      </vt:variant>
      <vt:variant>
        <vt:i4>12</vt:i4>
      </vt:variant>
      <vt:variant>
        <vt:lpstr>テーマ</vt:lpstr>
      </vt:variant>
      <vt:variant>
        <vt:i4>4</vt:i4>
      </vt:variant>
      <vt:variant>
        <vt:lpstr>スライド タイトル</vt:lpstr>
      </vt:variant>
      <vt:variant>
        <vt:i4>32</vt:i4>
      </vt:variant>
    </vt:vector>
  </HeadingPairs>
  <TitlesOfParts>
    <vt:vector size="48" baseType="lpstr">
      <vt:lpstr>ＭＳ Ｐゴシック</vt:lpstr>
      <vt:lpstr>ＭＳ ゴシック</vt:lpstr>
      <vt:lpstr>Noto Sans CJK JP Medium</vt:lpstr>
      <vt:lpstr>宋体</vt:lpstr>
      <vt:lpstr>UD デジタル 教科書体 NP-B</vt:lpstr>
      <vt:lpstr>メイリオ</vt:lpstr>
      <vt:lpstr>游ゴシック</vt:lpstr>
      <vt:lpstr>Arial</vt:lpstr>
      <vt:lpstr>Calibri</vt:lpstr>
      <vt:lpstr>Calibri Light</vt:lpstr>
      <vt:lpstr>Garamond</vt:lpstr>
      <vt:lpstr>Wingdings</vt:lpstr>
      <vt:lpstr>Ascrepios</vt:lpstr>
      <vt:lpstr>2_Office テーマ</vt:lpstr>
      <vt:lpstr>Office Theme</vt:lpstr>
      <vt:lpstr>シャボン</vt:lpstr>
      <vt:lpstr>COVID-19と精神科医療 as of April 12. 2020 ver. 1.2</vt:lpstr>
      <vt:lpstr>この時間の目的</vt:lpstr>
      <vt:lpstr>スケジュール</vt:lpstr>
      <vt:lpstr>クイズ</vt:lpstr>
      <vt:lpstr>PowerPoint プレゼンテーション</vt:lpstr>
      <vt:lpstr>PowerPoint プレゼンテーション</vt:lpstr>
      <vt:lpstr>実践</vt:lpstr>
      <vt:lpstr>看護roo:手指衛生(2) アルコール消毒液による手指衛生 監修 札幌保健医療大学保健医療学部看護学科教授 小島 悦子 北海道科学大学保健医療学部看護学科准教授 久賀 久美子</vt:lpstr>
      <vt:lpstr>COVID19に関する一般的情報</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スケジュール</vt:lpstr>
      <vt:lpstr>精神科の特徴とCOVID19対策</vt:lpstr>
      <vt:lpstr>PowerPoint プレゼンテーション</vt:lpstr>
      <vt:lpstr>普段できないことは、災害の時もできません</vt:lpstr>
      <vt:lpstr>スケジュール</vt:lpstr>
      <vt:lpstr>COVID19は ３つの感染症 を引き起こします。</vt:lpstr>
      <vt:lpstr>PowerPoint プレゼンテーション</vt:lpstr>
      <vt:lpstr>こういうことが実際に起こっています</vt:lpstr>
      <vt:lpstr>サイコロジカルファーストエイド Psychological First Aid</vt:lpstr>
      <vt:lpstr>サイコロジカル・ファーストエイドとは</vt:lpstr>
      <vt:lpstr>PowerPoint プレゼンテーション</vt:lpstr>
      <vt:lpstr>PFAの重要項目  準備 みる きく つなぐ</vt:lpstr>
      <vt:lpstr>COVID19が地域で大流行した際、 他の科が精神科医療者に求められること</vt:lpstr>
      <vt:lpstr>PowerPoint プレゼンテーション</vt:lpstr>
      <vt:lpstr>引用資料 アクセス日20200412</vt:lpstr>
      <vt:lpstr>PowerPoint プレゼンテーション</vt:lpstr>
      <vt:lpstr>参考資料</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COVID19と精神科医療</dc:title>
  <dc:subject/>
  <dc:creator/>
  <cp:keywords/>
  <dc:description/>
  <cp:lastModifiedBy>作成者</cp:lastModifiedBy>
  <cp:revision>128</cp:revision>
  <dcterms:created xsi:type="dcterms:W3CDTF">2015-11-13T02:56:54Z</dcterms:created>
  <dcterms:modified xsi:type="dcterms:W3CDTF">2020-04-12T07:31:44Z</dcterms:modified>
  <cp:category/>
</cp:coreProperties>
</file>