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9906000" type="A4"/>
  <p:notesSz cx="9144000" cy="6858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2395" autoAdjust="0"/>
    <p:restoredTop sz="94660"/>
  </p:normalViewPr>
  <p:slideViewPr>
    <p:cSldViewPr snapToGrid="0">
      <p:cViewPr>
        <p:scale>
          <a:sx n="50" d="100"/>
          <a:sy n="50" d="100"/>
        </p:scale>
        <p:origin x="2894" y="17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0729873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63124552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0714398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169310979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82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82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82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11967555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98145783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5676417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4245047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9822104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8953802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108214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613829DA-11C6-4497-8DB2-CE4CD11B1A45}" type="datetimeFigureOut">
              <a:rPr kumimoji="1" lang="ja-JP" altLang="en-US" smtClean="0"/>
              <a:t>2025/1/15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BB49FA8B-5696-4C1A-A002-AB86E505BD72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349319592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4" name="Group 2">
            <a:extLst>
              <a:ext uri="{FF2B5EF4-FFF2-40B4-BE49-F238E27FC236}">
                <a16:creationId xmlns:a16="http://schemas.microsoft.com/office/drawing/2014/main" id="{BEF15AB9-E8FC-3CF3-4E7F-01764375F543}"/>
              </a:ext>
            </a:extLst>
          </p:cNvPr>
          <p:cNvGrpSpPr/>
          <p:nvPr/>
        </p:nvGrpSpPr>
        <p:grpSpPr>
          <a:xfrm>
            <a:off x="339820" y="474784"/>
            <a:ext cx="6178360" cy="9271559"/>
            <a:chOff x="0" y="-183311"/>
            <a:chExt cx="2439704" cy="3661142"/>
          </a:xfrm>
        </p:grpSpPr>
        <p:sp>
          <p:nvSpPr>
            <p:cNvPr id="5" name="Freeform 3">
              <a:extLst>
                <a:ext uri="{FF2B5EF4-FFF2-40B4-BE49-F238E27FC236}">
                  <a16:creationId xmlns:a16="http://schemas.microsoft.com/office/drawing/2014/main" id="{B6093E7C-7A13-A56E-C8E0-D8BEB91FCCDB}"/>
                </a:ext>
              </a:extLst>
            </p:cNvPr>
            <p:cNvSpPr/>
            <p:nvPr/>
          </p:nvSpPr>
          <p:spPr>
            <a:xfrm>
              <a:off x="30690" y="-183311"/>
              <a:ext cx="2409014" cy="3477832"/>
            </a:xfrm>
            <a:custGeom>
              <a:avLst/>
              <a:gdLst/>
              <a:ahLst/>
              <a:cxnLst/>
              <a:rect l="l" t="t" r="r" b="b"/>
              <a:pathLst>
                <a:path w="2409014" h="3477832">
                  <a:moveTo>
                    <a:pt x="14972" y="0"/>
                  </a:moveTo>
                  <a:lnTo>
                    <a:pt x="2394041" y="0"/>
                  </a:lnTo>
                  <a:cubicBezTo>
                    <a:pt x="2398012" y="0"/>
                    <a:pt x="2401820" y="1577"/>
                    <a:pt x="2404628" y="4385"/>
                  </a:cubicBezTo>
                  <a:cubicBezTo>
                    <a:pt x="2407436" y="7193"/>
                    <a:pt x="2409014" y="11002"/>
                    <a:pt x="2409014" y="14972"/>
                  </a:cubicBezTo>
                  <a:lnTo>
                    <a:pt x="2409014" y="3462859"/>
                  </a:lnTo>
                  <a:cubicBezTo>
                    <a:pt x="2409014" y="3466830"/>
                    <a:pt x="2407436" y="3470638"/>
                    <a:pt x="2404628" y="3473446"/>
                  </a:cubicBezTo>
                  <a:cubicBezTo>
                    <a:pt x="2401820" y="3476254"/>
                    <a:pt x="2398012" y="3477832"/>
                    <a:pt x="2394041" y="3477832"/>
                  </a:cubicBezTo>
                  <a:lnTo>
                    <a:pt x="14972" y="3477832"/>
                  </a:lnTo>
                  <a:cubicBezTo>
                    <a:pt x="11002" y="3477832"/>
                    <a:pt x="7193" y="3476254"/>
                    <a:pt x="4385" y="3473446"/>
                  </a:cubicBezTo>
                  <a:cubicBezTo>
                    <a:pt x="1577" y="3470638"/>
                    <a:pt x="0" y="3466830"/>
                    <a:pt x="0" y="3462859"/>
                  </a:cubicBezTo>
                  <a:lnTo>
                    <a:pt x="0" y="14972"/>
                  </a:lnTo>
                  <a:cubicBezTo>
                    <a:pt x="0" y="11002"/>
                    <a:pt x="1577" y="7193"/>
                    <a:pt x="4385" y="4385"/>
                  </a:cubicBezTo>
                  <a:cubicBezTo>
                    <a:pt x="7193" y="1577"/>
                    <a:pt x="11002" y="0"/>
                    <a:pt x="14972" y="0"/>
                  </a:cubicBezTo>
                  <a:close/>
                </a:path>
              </a:pathLst>
            </a:custGeom>
            <a:solidFill>
              <a:srgbClr val="000000">
                <a:alpha val="0"/>
              </a:srgbClr>
            </a:solidFill>
            <a:ln w="28575" cap="sq">
              <a:solidFill>
                <a:srgbClr val="000000"/>
              </a:solidFill>
              <a:prstDash val="solid"/>
              <a:miter/>
            </a:ln>
          </p:spPr>
          <p:txBody>
            <a:bodyPr/>
            <a:lstStyle/>
            <a:p>
              <a:endParaRPr lang="ja-JP" altLang="en-US" sz="1634" b="1" dirty="0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  <a:cs typeface="Calibri" panose="020F0502020204030204" pitchFamily="34" charset="0"/>
              </a:endParaRPr>
            </a:p>
          </p:txBody>
        </p:sp>
        <p:sp>
          <p:nvSpPr>
            <p:cNvPr id="6" name="TextBox 4">
              <a:extLst>
                <a:ext uri="{FF2B5EF4-FFF2-40B4-BE49-F238E27FC236}">
                  <a16:creationId xmlns:a16="http://schemas.microsoft.com/office/drawing/2014/main" id="{DC4EFAAC-DA31-86AB-471F-F6F4E8BB6D39}"/>
                </a:ext>
              </a:extLst>
            </p:cNvPr>
            <p:cNvSpPr txBox="1"/>
            <p:nvPr/>
          </p:nvSpPr>
          <p:spPr>
            <a:xfrm>
              <a:off x="0" y="-28575"/>
              <a:ext cx="2409014" cy="3506406"/>
            </a:xfrm>
            <a:prstGeom prst="rect">
              <a:avLst/>
            </a:prstGeom>
          </p:spPr>
          <p:txBody>
            <a:bodyPr lIns="46104" tIns="46104" rIns="46104" bIns="46104" rtlCol="0" anchor="ctr"/>
            <a:lstStyle/>
            <a:p>
              <a:pPr algn="ctr">
                <a:lnSpc>
                  <a:spcPts val="1779"/>
                </a:lnSpc>
                <a:spcBef>
                  <a:spcPct val="0"/>
                </a:spcBef>
              </a:pPr>
              <a:endParaRPr sz="1634" b="1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  <a:cs typeface="Calibri" panose="020F0502020204030204" pitchFamily="34" charset="0"/>
              </a:endParaRPr>
            </a:p>
          </p:txBody>
        </p:sp>
      </p:grpSp>
      <p:sp>
        <p:nvSpPr>
          <p:cNvPr id="7" name="AutoShape 5">
            <a:extLst>
              <a:ext uri="{FF2B5EF4-FFF2-40B4-BE49-F238E27FC236}">
                <a16:creationId xmlns:a16="http://schemas.microsoft.com/office/drawing/2014/main" id="{480EE8B9-A63C-A28E-97BD-315D4DEAA78C}"/>
              </a:ext>
            </a:extLst>
          </p:cNvPr>
          <p:cNvSpPr/>
          <p:nvPr/>
        </p:nvSpPr>
        <p:spPr>
          <a:xfrm>
            <a:off x="447941" y="1427490"/>
            <a:ext cx="6078775" cy="0"/>
          </a:xfrm>
          <a:prstGeom prst="line">
            <a:avLst/>
          </a:prstGeom>
          <a:ln w="19050" cap="flat">
            <a:solidFill>
              <a:srgbClr val="000000"/>
            </a:solidFill>
            <a:prstDash val="solid"/>
            <a:headEnd type="none" w="sm" len="sm"/>
            <a:tailEnd type="none" w="sm" len="sm"/>
          </a:ln>
        </p:spPr>
        <p:txBody>
          <a:bodyPr/>
          <a:lstStyle/>
          <a:p>
            <a:endParaRPr lang="ja-JP" altLang="en-US" sz="1634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 panose="020F0502020204030204" pitchFamily="34" charset="0"/>
            </a:endParaRPr>
          </a:p>
        </p:txBody>
      </p:sp>
      <p:sp>
        <p:nvSpPr>
          <p:cNvPr id="8" name="AutoShape 6">
            <a:extLst>
              <a:ext uri="{FF2B5EF4-FFF2-40B4-BE49-F238E27FC236}">
                <a16:creationId xmlns:a16="http://schemas.microsoft.com/office/drawing/2014/main" id="{16BCC7F6-5FF2-876A-060C-C216EB189ABD}"/>
              </a:ext>
            </a:extLst>
          </p:cNvPr>
          <p:cNvSpPr/>
          <p:nvPr/>
        </p:nvSpPr>
        <p:spPr>
          <a:xfrm>
            <a:off x="439405" y="3498882"/>
            <a:ext cx="6078775" cy="0"/>
          </a:xfrm>
          <a:prstGeom prst="line">
            <a:avLst/>
          </a:prstGeom>
          <a:ln w="19050" cap="flat">
            <a:solidFill>
              <a:srgbClr val="000000"/>
            </a:solidFill>
            <a:prstDash val="solid"/>
            <a:headEnd type="none" w="sm" len="sm"/>
            <a:tailEnd type="none" w="sm" len="sm"/>
          </a:ln>
        </p:spPr>
        <p:txBody>
          <a:bodyPr/>
          <a:lstStyle/>
          <a:p>
            <a:endParaRPr lang="ja-JP" altLang="en-US" sz="1634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 panose="020F0502020204030204" pitchFamily="34" charset="0"/>
            </a:endParaRPr>
          </a:p>
        </p:txBody>
      </p:sp>
      <p:sp>
        <p:nvSpPr>
          <p:cNvPr id="9" name="AutoShape 7">
            <a:extLst>
              <a:ext uri="{FF2B5EF4-FFF2-40B4-BE49-F238E27FC236}">
                <a16:creationId xmlns:a16="http://schemas.microsoft.com/office/drawing/2014/main" id="{43C3693E-A2B5-DABA-0617-65F8C712AFB2}"/>
              </a:ext>
            </a:extLst>
          </p:cNvPr>
          <p:cNvSpPr/>
          <p:nvPr/>
        </p:nvSpPr>
        <p:spPr>
          <a:xfrm>
            <a:off x="439405" y="5902221"/>
            <a:ext cx="6078775" cy="0"/>
          </a:xfrm>
          <a:prstGeom prst="line">
            <a:avLst/>
          </a:prstGeom>
          <a:ln w="19050" cap="flat">
            <a:solidFill>
              <a:srgbClr val="000000"/>
            </a:solidFill>
            <a:prstDash val="solid"/>
            <a:headEnd type="none" w="sm" len="sm"/>
            <a:tailEnd type="none" w="sm" len="sm"/>
          </a:ln>
        </p:spPr>
        <p:txBody>
          <a:bodyPr/>
          <a:lstStyle/>
          <a:p>
            <a:endParaRPr lang="ja-JP" altLang="en-US" sz="1634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 panose="020F0502020204030204" pitchFamily="34" charset="0"/>
            </a:endParaRPr>
          </a:p>
        </p:txBody>
      </p:sp>
      <p:sp>
        <p:nvSpPr>
          <p:cNvPr id="10" name="AutoShape 8">
            <a:extLst>
              <a:ext uri="{FF2B5EF4-FFF2-40B4-BE49-F238E27FC236}">
                <a16:creationId xmlns:a16="http://schemas.microsoft.com/office/drawing/2014/main" id="{4C12419D-9838-AC17-39CB-A24CC2DCDE9A}"/>
              </a:ext>
            </a:extLst>
          </p:cNvPr>
          <p:cNvSpPr/>
          <p:nvPr/>
        </p:nvSpPr>
        <p:spPr>
          <a:xfrm flipV="1">
            <a:off x="943134" y="3509523"/>
            <a:ext cx="30557" cy="5772601"/>
          </a:xfrm>
          <a:prstGeom prst="line">
            <a:avLst/>
          </a:prstGeom>
          <a:ln w="19050" cap="flat">
            <a:solidFill>
              <a:srgbClr val="000000"/>
            </a:solidFill>
            <a:prstDash val="solid"/>
            <a:headEnd type="none" w="sm" len="sm"/>
            <a:tailEnd type="none" w="sm" len="sm"/>
          </a:ln>
        </p:spPr>
        <p:txBody>
          <a:bodyPr/>
          <a:lstStyle/>
          <a:p>
            <a:endParaRPr lang="ja-JP" altLang="en-US" sz="1634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 panose="020F0502020204030204" pitchFamily="34" charset="0"/>
            </a:endParaRPr>
          </a:p>
        </p:txBody>
      </p:sp>
      <p:sp>
        <p:nvSpPr>
          <p:cNvPr id="11" name="AutoShape 12">
            <a:extLst>
              <a:ext uri="{FF2B5EF4-FFF2-40B4-BE49-F238E27FC236}">
                <a16:creationId xmlns:a16="http://schemas.microsoft.com/office/drawing/2014/main" id="{1107E935-CC09-AB39-9838-535B740F98D8}"/>
              </a:ext>
            </a:extLst>
          </p:cNvPr>
          <p:cNvSpPr/>
          <p:nvPr/>
        </p:nvSpPr>
        <p:spPr>
          <a:xfrm flipV="1">
            <a:off x="471210" y="2391045"/>
            <a:ext cx="6046970" cy="0"/>
          </a:xfrm>
          <a:prstGeom prst="line">
            <a:avLst/>
          </a:prstGeom>
          <a:ln w="19050" cap="flat">
            <a:solidFill>
              <a:srgbClr val="000000"/>
            </a:solidFill>
            <a:prstDash val="solid"/>
            <a:headEnd type="none" w="sm" len="sm"/>
            <a:tailEnd type="none" w="sm" len="sm"/>
          </a:ln>
        </p:spPr>
        <p:txBody>
          <a:bodyPr/>
          <a:lstStyle/>
          <a:p>
            <a:endParaRPr lang="ja-JP" altLang="en-US" sz="1634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 panose="020F0502020204030204" pitchFamily="34" charset="0"/>
            </a:endParaRPr>
          </a:p>
        </p:txBody>
      </p:sp>
      <p:sp>
        <p:nvSpPr>
          <p:cNvPr id="14" name="TextBox 18">
            <a:extLst>
              <a:ext uri="{FF2B5EF4-FFF2-40B4-BE49-F238E27FC236}">
                <a16:creationId xmlns:a16="http://schemas.microsoft.com/office/drawing/2014/main" id="{6AB0DA61-50AC-BF31-7A58-A07382718A82}"/>
              </a:ext>
            </a:extLst>
          </p:cNvPr>
          <p:cNvSpPr txBox="1"/>
          <p:nvPr/>
        </p:nvSpPr>
        <p:spPr>
          <a:xfrm>
            <a:off x="1493251" y="1668475"/>
            <a:ext cx="4006185" cy="604909"/>
          </a:xfrm>
          <a:prstGeom prst="rect">
            <a:avLst/>
          </a:prstGeom>
        </p:spPr>
        <p:txBody>
          <a:bodyPr wrap="square" lIns="0" tIns="0" rIns="0" bIns="0" rtlCol="0" anchor="t">
            <a:spAutoFit/>
          </a:bodyPr>
          <a:lstStyle/>
          <a:p>
            <a:pPr algn="ctr">
              <a:lnSpc>
                <a:spcPts val="2414"/>
              </a:lnSpc>
            </a:pPr>
            <a:r>
              <a:rPr lang="ja-JP" altLang="en-US" sz="2800" b="1" spc="89" dirty="0">
                <a:solidFill>
                  <a:srgbClr val="000000"/>
                </a:solidFill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  <a:cs typeface="Calibri" panose="020F0502020204030204" pitchFamily="34" charset="0"/>
              </a:rPr>
              <a:t>ニラ玉中華スープ</a:t>
            </a:r>
            <a:endParaRPr lang="en-US" altLang="ja-JP" sz="2800" b="1" spc="89" dirty="0">
              <a:solidFill>
                <a:srgbClr val="000000"/>
              </a:solidFill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 panose="020F0502020204030204" pitchFamily="34" charset="0"/>
            </a:endParaRPr>
          </a:p>
          <a:p>
            <a:pPr algn="ctr">
              <a:lnSpc>
                <a:spcPts val="2414"/>
              </a:lnSpc>
            </a:pPr>
            <a:r>
              <a:rPr lang="ja-JP" altLang="en-US" b="1" spc="89" dirty="0">
                <a:solidFill>
                  <a:srgbClr val="000000"/>
                </a:solidFill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  <a:cs typeface="Calibri" panose="020F0502020204030204" pitchFamily="34" charset="0"/>
              </a:rPr>
              <a:t>調理時間：</a:t>
            </a:r>
            <a:r>
              <a:rPr lang="en-US" altLang="ja-JP" b="1" spc="89" dirty="0">
                <a:solidFill>
                  <a:srgbClr val="000000"/>
                </a:solidFill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  <a:cs typeface="Calibri" panose="020F0502020204030204" pitchFamily="34" charset="0"/>
              </a:rPr>
              <a:t>20</a:t>
            </a:r>
            <a:r>
              <a:rPr lang="ja-JP" altLang="en-US" b="1" spc="89" dirty="0">
                <a:solidFill>
                  <a:srgbClr val="000000"/>
                </a:solidFill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  <a:cs typeface="Calibri" panose="020F0502020204030204" pitchFamily="34" charset="0"/>
              </a:rPr>
              <a:t>分</a:t>
            </a:r>
            <a:endParaRPr lang="en-US" b="1" spc="89" dirty="0">
              <a:solidFill>
                <a:srgbClr val="000000"/>
              </a:solidFill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 panose="020F0502020204030204" pitchFamily="34" charset="0"/>
            </a:endParaRPr>
          </a:p>
        </p:txBody>
      </p:sp>
      <p:sp>
        <p:nvSpPr>
          <p:cNvPr id="15" name="TextBox 19">
            <a:extLst>
              <a:ext uri="{FF2B5EF4-FFF2-40B4-BE49-F238E27FC236}">
                <a16:creationId xmlns:a16="http://schemas.microsoft.com/office/drawing/2014/main" id="{AF0335F8-9497-83AA-0D76-FD5951AFF2A4}"/>
              </a:ext>
            </a:extLst>
          </p:cNvPr>
          <p:cNvSpPr txBox="1"/>
          <p:nvPr/>
        </p:nvSpPr>
        <p:spPr>
          <a:xfrm>
            <a:off x="1023556" y="962300"/>
            <a:ext cx="4871232" cy="342851"/>
          </a:xfrm>
          <a:prstGeom prst="rect">
            <a:avLst/>
          </a:prstGeom>
        </p:spPr>
        <p:txBody>
          <a:bodyPr lIns="0" tIns="0" rIns="0" bIns="0" rtlCol="0" anchor="t">
            <a:spAutoFit/>
          </a:bodyPr>
          <a:lstStyle/>
          <a:p>
            <a:pPr algn="ctr">
              <a:lnSpc>
                <a:spcPts val="2795"/>
              </a:lnSpc>
            </a:pPr>
            <a:r>
              <a:rPr lang="ja-JP" altLang="en-US" sz="1997" b="1" spc="659" dirty="0">
                <a:solidFill>
                  <a:srgbClr val="000000"/>
                </a:solidFill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  <a:cs typeface="Calibri" panose="020F0502020204030204" pitchFamily="34" charset="0"/>
              </a:rPr>
              <a:t>今日のレシピ紹介</a:t>
            </a:r>
            <a:endParaRPr lang="en-US" sz="1997" b="1" spc="659" dirty="0">
              <a:solidFill>
                <a:srgbClr val="000000"/>
              </a:solidFill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 panose="020F0502020204030204" pitchFamily="34" charset="0"/>
            </a:endParaRPr>
          </a:p>
        </p:txBody>
      </p:sp>
      <p:sp>
        <p:nvSpPr>
          <p:cNvPr id="16" name="TextBox 20">
            <a:extLst>
              <a:ext uri="{FF2B5EF4-FFF2-40B4-BE49-F238E27FC236}">
                <a16:creationId xmlns:a16="http://schemas.microsoft.com/office/drawing/2014/main" id="{D1CF6576-AB32-BB12-AE66-B6D2DF269B6F}"/>
              </a:ext>
            </a:extLst>
          </p:cNvPr>
          <p:cNvSpPr txBox="1"/>
          <p:nvPr/>
        </p:nvSpPr>
        <p:spPr>
          <a:xfrm>
            <a:off x="407414" y="563757"/>
            <a:ext cx="6310885" cy="268407"/>
          </a:xfrm>
          <a:prstGeom prst="rect">
            <a:avLst/>
          </a:prstGeom>
        </p:spPr>
        <p:txBody>
          <a:bodyPr wrap="square" lIns="0" tIns="0" rIns="0" bIns="0" rtlCol="0" anchor="t">
            <a:spAutoFit/>
          </a:bodyPr>
          <a:lstStyle/>
          <a:p>
            <a:pPr algn="ctr">
              <a:lnSpc>
                <a:spcPts val="2160"/>
              </a:lnSpc>
            </a:pPr>
            <a:r>
              <a:rPr lang="ja-JP" altLang="en-US" sz="1543" b="1" spc="163" dirty="0">
                <a:solidFill>
                  <a:srgbClr val="000000"/>
                </a:solidFill>
                <a:highlight>
                  <a:srgbClr val="FFFF00"/>
                </a:highlight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  <a:cs typeface="Calibri" panose="020F0502020204030204" pitchFamily="34" charset="0"/>
              </a:rPr>
              <a:t>●●食堂／■■フードパントリー／△△フードバンク</a:t>
            </a:r>
            <a:endParaRPr lang="en-US" sz="1543" b="1" spc="163" dirty="0">
              <a:solidFill>
                <a:srgbClr val="000000"/>
              </a:solidFill>
              <a:highlight>
                <a:srgbClr val="FFFF00"/>
              </a:highlight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 panose="020F0502020204030204" pitchFamily="34" charset="0"/>
            </a:endParaRPr>
          </a:p>
        </p:txBody>
      </p: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0F3EFBC8-151E-57D4-E3C2-1BCD64CFBAAD}"/>
              </a:ext>
            </a:extLst>
          </p:cNvPr>
          <p:cNvSpPr txBox="1"/>
          <p:nvPr/>
        </p:nvSpPr>
        <p:spPr>
          <a:xfrm>
            <a:off x="379023" y="2488093"/>
            <a:ext cx="6162419" cy="1200329"/>
          </a:xfrm>
          <a:prstGeom prst="rect">
            <a:avLst/>
          </a:prstGeom>
          <a:noFill/>
        </p:spPr>
        <p:txBody>
          <a:bodyPr wrap="square" lIns="91440" tIns="45720" rIns="91440" bIns="45720" rtlCol="0" anchor="t">
            <a:spAutoFit/>
          </a:bodyPr>
          <a:lstStyle/>
          <a:p>
            <a:pPr algn="ctr"/>
            <a:r>
              <a:rPr lang="ja-JP" altLang="en-US" b="1" dirty="0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  <a:cs typeface="Calibri"/>
              </a:rPr>
              <a:t>ひとことメモ</a:t>
            </a:r>
            <a:endParaRPr lang="en-US" altLang="ja-JP" b="1" dirty="0"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/>
            </a:endParaRPr>
          </a:p>
          <a:p>
            <a:pPr algn="ctr"/>
            <a:r>
              <a:rPr lang="ja-JP" altLang="en-US" b="1" dirty="0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  <a:cs typeface="Calibri"/>
              </a:rPr>
              <a:t>ふんわり卵、シャキシャキした野菜、とろみのあるスープ</a:t>
            </a:r>
            <a:endParaRPr lang="en-US" altLang="ja-JP" b="1" dirty="0"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/>
            </a:endParaRPr>
          </a:p>
          <a:p>
            <a:pPr algn="ctr"/>
            <a:r>
              <a:rPr lang="ja-JP" altLang="en-US" b="1" dirty="0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  <a:cs typeface="Calibri"/>
              </a:rPr>
              <a:t>味だけでなく食感も楽しめる一品です</a:t>
            </a:r>
            <a:endParaRPr lang="en-US" altLang="ja-JP" b="1" dirty="0"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/>
            </a:endParaRPr>
          </a:p>
          <a:p>
            <a:pPr algn="ctr"/>
            <a:endParaRPr lang="en-US" altLang="ja-JP" b="1" dirty="0"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/>
            </a:endParaRPr>
          </a:p>
        </p:txBody>
      </p:sp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46B95FDC-BDA3-476B-ABF3-CBB0C8C83FAF}"/>
              </a:ext>
            </a:extLst>
          </p:cNvPr>
          <p:cNvSpPr txBox="1"/>
          <p:nvPr/>
        </p:nvSpPr>
        <p:spPr>
          <a:xfrm>
            <a:off x="448959" y="5987513"/>
            <a:ext cx="461665" cy="1547145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dirty="0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使う調理器具</a:t>
            </a:r>
          </a:p>
        </p:txBody>
      </p:sp>
      <p:sp>
        <p:nvSpPr>
          <p:cNvPr id="32" name="テキスト ボックス 31">
            <a:extLst>
              <a:ext uri="{FF2B5EF4-FFF2-40B4-BE49-F238E27FC236}">
                <a16:creationId xmlns:a16="http://schemas.microsoft.com/office/drawing/2014/main" id="{0F16CF07-A6DE-4F5A-A193-00D921373F1F}"/>
              </a:ext>
            </a:extLst>
          </p:cNvPr>
          <p:cNvSpPr txBox="1"/>
          <p:nvPr/>
        </p:nvSpPr>
        <p:spPr>
          <a:xfrm>
            <a:off x="449050" y="3605472"/>
            <a:ext cx="461665" cy="1751574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dirty="0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材料</a:t>
            </a:r>
            <a:r>
              <a:rPr kumimoji="1" lang="en-US" altLang="ja-JP" dirty="0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4</a:t>
            </a:r>
            <a:r>
              <a:rPr kumimoji="1" lang="ja-JP" altLang="en-US" dirty="0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人分</a:t>
            </a:r>
          </a:p>
        </p:txBody>
      </p:sp>
      <p:sp>
        <p:nvSpPr>
          <p:cNvPr id="3" name="正方形/長方形 2">
            <a:extLst>
              <a:ext uri="{FF2B5EF4-FFF2-40B4-BE49-F238E27FC236}">
                <a16:creationId xmlns:a16="http://schemas.microsoft.com/office/drawing/2014/main" id="{00E01C24-9687-4A37-A955-A7A980F60E19}"/>
              </a:ext>
            </a:extLst>
          </p:cNvPr>
          <p:cNvSpPr/>
          <p:nvPr/>
        </p:nvSpPr>
        <p:spPr>
          <a:xfrm>
            <a:off x="1122157" y="3605472"/>
            <a:ext cx="4881397" cy="120032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dirty="0">
                <a:latin typeface="+mj-ea"/>
                <a:ea typeface="+mj-ea"/>
              </a:rPr>
              <a:t>卵　</a:t>
            </a:r>
            <a:r>
              <a:rPr lang="en-US" altLang="ja-JP" dirty="0">
                <a:latin typeface="+mj-ea"/>
                <a:ea typeface="+mj-ea"/>
              </a:rPr>
              <a:t>2</a:t>
            </a:r>
            <a:r>
              <a:rPr lang="ja-JP" altLang="en-US" dirty="0">
                <a:latin typeface="+mj-ea"/>
                <a:ea typeface="+mj-ea"/>
              </a:rPr>
              <a:t>個</a:t>
            </a:r>
          </a:p>
          <a:p>
            <a:r>
              <a:rPr lang="ja-JP" altLang="en-US" dirty="0">
                <a:latin typeface="+mj-ea"/>
                <a:ea typeface="+mj-ea"/>
              </a:rPr>
              <a:t>ニラ　</a:t>
            </a:r>
            <a:r>
              <a:rPr lang="en-US" altLang="ja-JP" dirty="0">
                <a:latin typeface="+mj-ea"/>
                <a:ea typeface="+mj-ea"/>
              </a:rPr>
              <a:t>1/2</a:t>
            </a:r>
            <a:r>
              <a:rPr lang="ja-JP" altLang="en-US" dirty="0">
                <a:latin typeface="+mj-ea"/>
                <a:ea typeface="+mj-ea"/>
              </a:rPr>
              <a:t>袋（</a:t>
            </a:r>
            <a:r>
              <a:rPr lang="en-US" altLang="ja-JP" dirty="0">
                <a:latin typeface="+mj-ea"/>
                <a:ea typeface="+mj-ea"/>
              </a:rPr>
              <a:t>50</a:t>
            </a:r>
            <a:r>
              <a:rPr lang="ja-JP" altLang="en-US" dirty="0">
                <a:latin typeface="+mj-ea"/>
                <a:ea typeface="+mj-ea"/>
              </a:rPr>
              <a:t>～</a:t>
            </a:r>
            <a:r>
              <a:rPr lang="en-US" altLang="ja-JP" dirty="0">
                <a:latin typeface="+mj-ea"/>
                <a:ea typeface="+mj-ea"/>
              </a:rPr>
              <a:t>60</a:t>
            </a:r>
            <a:r>
              <a:rPr lang="ja-JP" altLang="en-US" dirty="0">
                <a:latin typeface="+mj-ea"/>
                <a:ea typeface="+mj-ea"/>
              </a:rPr>
              <a:t>ｇ）</a:t>
            </a:r>
          </a:p>
          <a:p>
            <a:r>
              <a:rPr lang="ja-JP" altLang="en-US" dirty="0">
                <a:latin typeface="+mj-ea"/>
                <a:ea typeface="+mj-ea"/>
              </a:rPr>
              <a:t>白菜　</a:t>
            </a:r>
            <a:r>
              <a:rPr lang="en-US" altLang="ja-JP" dirty="0">
                <a:latin typeface="+mj-ea"/>
                <a:ea typeface="+mj-ea"/>
              </a:rPr>
              <a:t>1/8</a:t>
            </a:r>
            <a:r>
              <a:rPr lang="ja-JP" altLang="en-US" dirty="0">
                <a:latin typeface="+mj-ea"/>
                <a:ea typeface="+mj-ea"/>
              </a:rPr>
              <a:t>カット（</a:t>
            </a:r>
            <a:r>
              <a:rPr lang="en-US" altLang="ja-JP" dirty="0">
                <a:latin typeface="+mj-ea"/>
                <a:ea typeface="+mj-ea"/>
              </a:rPr>
              <a:t>200</a:t>
            </a:r>
            <a:r>
              <a:rPr lang="ja-JP" altLang="en-US" dirty="0">
                <a:latin typeface="+mj-ea"/>
                <a:ea typeface="+mj-ea"/>
              </a:rPr>
              <a:t>ｇ）</a:t>
            </a:r>
          </a:p>
          <a:p>
            <a:r>
              <a:rPr lang="ja-JP" altLang="en-US" dirty="0">
                <a:latin typeface="+mj-ea"/>
                <a:ea typeface="+mj-ea"/>
              </a:rPr>
              <a:t>えのき　</a:t>
            </a:r>
            <a:r>
              <a:rPr lang="en-US" altLang="ja-JP" dirty="0">
                <a:latin typeface="+mj-ea"/>
                <a:ea typeface="+mj-ea"/>
              </a:rPr>
              <a:t>1</a:t>
            </a:r>
            <a:r>
              <a:rPr lang="ja-JP" altLang="en-US" dirty="0">
                <a:latin typeface="+mj-ea"/>
                <a:ea typeface="+mj-ea"/>
              </a:rPr>
              <a:t>袋（</a:t>
            </a:r>
            <a:r>
              <a:rPr lang="en-US" altLang="ja-JP" dirty="0">
                <a:latin typeface="+mj-ea"/>
                <a:ea typeface="+mj-ea"/>
              </a:rPr>
              <a:t>100</a:t>
            </a:r>
            <a:r>
              <a:rPr lang="ja-JP" altLang="en-US" dirty="0">
                <a:latin typeface="+mj-ea"/>
                <a:ea typeface="+mj-ea"/>
              </a:rPr>
              <a:t>ｇ）</a:t>
            </a:r>
          </a:p>
        </p:txBody>
      </p:sp>
      <p:sp>
        <p:nvSpPr>
          <p:cNvPr id="33" name="正方形/長方形 32">
            <a:extLst>
              <a:ext uri="{FF2B5EF4-FFF2-40B4-BE49-F238E27FC236}">
                <a16:creationId xmlns:a16="http://schemas.microsoft.com/office/drawing/2014/main" id="{3CFABC09-4B08-4E08-B8D3-1E8D086F930F}"/>
              </a:ext>
            </a:extLst>
          </p:cNvPr>
          <p:cNvSpPr/>
          <p:nvPr/>
        </p:nvSpPr>
        <p:spPr>
          <a:xfrm>
            <a:off x="1122157" y="6005736"/>
            <a:ext cx="3429000" cy="1477328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dirty="0">
                <a:latin typeface="+mj-ea"/>
                <a:ea typeface="+mj-ea"/>
              </a:rPr>
              <a:t>まな板</a:t>
            </a:r>
          </a:p>
          <a:p>
            <a:r>
              <a:rPr lang="ja-JP" altLang="en-US" dirty="0">
                <a:latin typeface="+mj-ea"/>
                <a:ea typeface="+mj-ea"/>
              </a:rPr>
              <a:t>包丁</a:t>
            </a:r>
          </a:p>
          <a:p>
            <a:r>
              <a:rPr lang="ja-JP" altLang="en-US" dirty="0">
                <a:latin typeface="+mj-ea"/>
                <a:ea typeface="+mj-ea"/>
              </a:rPr>
              <a:t>ピーラー</a:t>
            </a:r>
          </a:p>
          <a:p>
            <a:r>
              <a:rPr lang="ja-JP" altLang="en-US" dirty="0">
                <a:latin typeface="+mj-ea"/>
                <a:ea typeface="+mj-ea"/>
              </a:rPr>
              <a:t>大さじ</a:t>
            </a:r>
          </a:p>
          <a:p>
            <a:r>
              <a:rPr lang="ja-JP" altLang="en-US" dirty="0">
                <a:latin typeface="+mj-ea"/>
                <a:ea typeface="+mj-ea"/>
              </a:rPr>
              <a:t>小さじ</a:t>
            </a:r>
          </a:p>
        </p:txBody>
      </p:sp>
      <p:sp>
        <p:nvSpPr>
          <p:cNvPr id="34" name="テキスト ボックス 33">
            <a:extLst>
              <a:ext uri="{FF2B5EF4-FFF2-40B4-BE49-F238E27FC236}">
                <a16:creationId xmlns:a16="http://schemas.microsoft.com/office/drawing/2014/main" id="{EEE539AD-B307-4D91-9D0C-4CE0D4843659}"/>
              </a:ext>
            </a:extLst>
          </p:cNvPr>
          <p:cNvSpPr txBox="1"/>
          <p:nvPr/>
        </p:nvSpPr>
        <p:spPr>
          <a:xfrm>
            <a:off x="439405" y="7756662"/>
            <a:ext cx="461665" cy="1751574"/>
          </a:xfrm>
          <a:prstGeom prst="rect">
            <a:avLst/>
          </a:prstGeom>
          <a:noFill/>
        </p:spPr>
        <p:txBody>
          <a:bodyPr vert="eaVert" wrap="square" rtlCol="0">
            <a:spAutoFit/>
          </a:bodyPr>
          <a:lstStyle/>
          <a:p>
            <a:r>
              <a:rPr kumimoji="1" lang="ja-JP" altLang="en-US" dirty="0">
                <a:latin typeface="UD デジタル 教科書体 NP-B" panose="02020700000000000000" pitchFamily="18" charset="-128"/>
                <a:ea typeface="UD デジタル 教科書体 NP-B" panose="02020700000000000000" pitchFamily="18" charset="-128"/>
              </a:rPr>
              <a:t>レシピ動画</a:t>
            </a:r>
          </a:p>
        </p:txBody>
      </p:sp>
      <p:sp>
        <p:nvSpPr>
          <p:cNvPr id="35" name="AutoShape 7">
            <a:extLst>
              <a:ext uri="{FF2B5EF4-FFF2-40B4-BE49-F238E27FC236}">
                <a16:creationId xmlns:a16="http://schemas.microsoft.com/office/drawing/2014/main" id="{B98ED246-2FC3-447F-A16E-A5935F736A7B}"/>
              </a:ext>
            </a:extLst>
          </p:cNvPr>
          <p:cNvSpPr/>
          <p:nvPr/>
        </p:nvSpPr>
        <p:spPr>
          <a:xfrm>
            <a:off x="447941" y="7534659"/>
            <a:ext cx="6078775" cy="0"/>
          </a:xfrm>
          <a:prstGeom prst="line">
            <a:avLst/>
          </a:prstGeom>
          <a:ln w="19050" cap="flat">
            <a:solidFill>
              <a:srgbClr val="000000"/>
            </a:solidFill>
            <a:prstDash val="solid"/>
            <a:headEnd type="none" w="sm" len="sm"/>
            <a:tailEnd type="none" w="sm" len="sm"/>
          </a:ln>
        </p:spPr>
        <p:txBody>
          <a:bodyPr/>
          <a:lstStyle/>
          <a:p>
            <a:endParaRPr lang="ja-JP" altLang="en-US" sz="1634" b="1">
              <a:latin typeface="UD デジタル 教科書体 NP-B" panose="02020700000000000000" pitchFamily="18" charset="-128"/>
              <a:ea typeface="UD デジタル 教科書体 NP-B" panose="02020700000000000000" pitchFamily="18" charset="-128"/>
              <a:cs typeface="Calibri" panose="020F0502020204030204" pitchFamily="34" charset="0"/>
            </a:endParaRPr>
          </a:p>
        </p:txBody>
      </p:sp>
      <p:sp>
        <p:nvSpPr>
          <p:cNvPr id="36" name="テキスト ボックス 35">
            <a:extLst>
              <a:ext uri="{FF2B5EF4-FFF2-40B4-BE49-F238E27FC236}">
                <a16:creationId xmlns:a16="http://schemas.microsoft.com/office/drawing/2014/main" id="{40307238-E83C-4FF7-B1E4-2BDDD605751C}"/>
              </a:ext>
            </a:extLst>
          </p:cNvPr>
          <p:cNvSpPr txBox="1"/>
          <p:nvPr/>
        </p:nvSpPr>
        <p:spPr>
          <a:xfrm>
            <a:off x="2896732" y="7554849"/>
            <a:ext cx="3688541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kumimoji="1" lang="ja-JP" altLang="en-US" dirty="0">
                <a:latin typeface="+mj-ea"/>
                <a:ea typeface="+mj-ea"/>
              </a:rPr>
              <a:t>調理の注意事項・ポイント</a:t>
            </a:r>
            <a:endParaRPr kumimoji="1" lang="en-US" altLang="ja-JP" dirty="0">
              <a:latin typeface="+mj-ea"/>
              <a:ea typeface="+mj-ea"/>
            </a:endParaRPr>
          </a:p>
          <a:p>
            <a:r>
              <a:rPr kumimoji="1" lang="ja-JP" altLang="en-US" dirty="0">
                <a:latin typeface="+mj-ea"/>
                <a:ea typeface="+mj-ea"/>
              </a:rPr>
              <a:t>１）片栗粉をいれることでスープに</a:t>
            </a:r>
            <a:endParaRPr kumimoji="1" lang="en-US" altLang="ja-JP" dirty="0">
              <a:latin typeface="+mj-ea"/>
              <a:ea typeface="+mj-ea"/>
            </a:endParaRPr>
          </a:p>
          <a:p>
            <a:r>
              <a:rPr kumimoji="1" lang="ja-JP" altLang="en-US" dirty="0">
                <a:latin typeface="+mj-ea"/>
                <a:ea typeface="+mj-ea"/>
              </a:rPr>
              <a:t>とろみをつけることができます</a:t>
            </a:r>
            <a:endParaRPr kumimoji="1" lang="en-US" altLang="ja-JP" dirty="0">
              <a:latin typeface="+mj-ea"/>
              <a:ea typeface="+mj-ea"/>
            </a:endParaRPr>
          </a:p>
          <a:p>
            <a:r>
              <a:rPr kumimoji="1" lang="ja-JP" altLang="en-US" dirty="0">
                <a:latin typeface="+mj-ea"/>
                <a:ea typeface="+mj-ea"/>
              </a:rPr>
              <a:t>２）溶き卵を入れた後に卵の色が</a:t>
            </a:r>
            <a:endParaRPr kumimoji="1" lang="en-US" altLang="ja-JP" dirty="0">
              <a:latin typeface="+mj-ea"/>
              <a:ea typeface="+mj-ea"/>
            </a:endParaRPr>
          </a:p>
          <a:p>
            <a:r>
              <a:rPr kumimoji="1" lang="ja-JP" altLang="en-US" dirty="0">
                <a:latin typeface="+mj-ea"/>
                <a:ea typeface="+mj-ea"/>
              </a:rPr>
              <a:t>変わってきたのを確認してから</a:t>
            </a:r>
            <a:endParaRPr kumimoji="1" lang="en-US" altLang="ja-JP" dirty="0">
              <a:latin typeface="+mj-ea"/>
              <a:ea typeface="+mj-ea"/>
            </a:endParaRPr>
          </a:p>
          <a:p>
            <a:r>
              <a:rPr kumimoji="1" lang="ja-JP" altLang="en-US" dirty="0">
                <a:latin typeface="+mj-ea"/>
                <a:ea typeface="+mj-ea"/>
              </a:rPr>
              <a:t>軽く混ぜましょう</a:t>
            </a:r>
          </a:p>
        </p:txBody>
      </p:sp>
      <p:sp>
        <p:nvSpPr>
          <p:cNvPr id="12" name="正方形/長方形 11">
            <a:extLst>
              <a:ext uri="{FF2B5EF4-FFF2-40B4-BE49-F238E27FC236}">
                <a16:creationId xmlns:a16="http://schemas.microsoft.com/office/drawing/2014/main" id="{84C4C253-943E-20B4-21C9-A82442D1A0BB}"/>
              </a:ext>
            </a:extLst>
          </p:cNvPr>
          <p:cNvSpPr/>
          <p:nvPr/>
        </p:nvSpPr>
        <p:spPr>
          <a:xfrm>
            <a:off x="3670259" y="6005736"/>
            <a:ext cx="3429000" cy="1200329"/>
          </a:xfrm>
          <a:prstGeom prst="rect">
            <a:avLst/>
          </a:prstGeom>
        </p:spPr>
        <p:txBody>
          <a:bodyPr>
            <a:spAutoFit/>
          </a:bodyPr>
          <a:lstStyle/>
          <a:p>
            <a:r>
              <a:rPr lang="ja-JP" altLang="en-US" dirty="0">
                <a:latin typeface="+mj-ea"/>
                <a:ea typeface="+mj-ea"/>
              </a:rPr>
              <a:t>耐熱皿</a:t>
            </a:r>
          </a:p>
          <a:p>
            <a:r>
              <a:rPr lang="ja-JP" altLang="en-US" dirty="0">
                <a:latin typeface="+mj-ea"/>
                <a:ea typeface="+mj-ea"/>
              </a:rPr>
              <a:t>ザル</a:t>
            </a:r>
          </a:p>
          <a:p>
            <a:r>
              <a:rPr lang="ja-JP" altLang="en-US" dirty="0">
                <a:latin typeface="+mj-ea"/>
                <a:ea typeface="+mj-ea"/>
              </a:rPr>
              <a:t>ボウル</a:t>
            </a:r>
          </a:p>
          <a:p>
            <a:r>
              <a:rPr lang="ja-JP" altLang="en-US" dirty="0">
                <a:latin typeface="+mj-ea"/>
                <a:ea typeface="+mj-ea"/>
              </a:rPr>
              <a:t>電子レンジ</a:t>
            </a:r>
          </a:p>
        </p:txBody>
      </p:sp>
      <p:sp>
        <p:nvSpPr>
          <p:cNvPr id="13" name="正方形/長方形 12">
            <a:extLst>
              <a:ext uri="{FF2B5EF4-FFF2-40B4-BE49-F238E27FC236}">
                <a16:creationId xmlns:a16="http://schemas.microsoft.com/office/drawing/2014/main" id="{AD19552B-86EC-2A7F-FF3C-43633BF99BBA}"/>
              </a:ext>
            </a:extLst>
          </p:cNvPr>
          <p:cNvSpPr/>
          <p:nvPr/>
        </p:nvSpPr>
        <p:spPr>
          <a:xfrm>
            <a:off x="3670259" y="3605472"/>
            <a:ext cx="4881397" cy="2308324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dirty="0">
                <a:latin typeface="+mj-ea"/>
                <a:ea typeface="+mj-ea"/>
              </a:rPr>
              <a:t>●鶏がらスープの素　</a:t>
            </a:r>
            <a:endParaRPr lang="en-US" altLang="ja-JP" dirty="0">
              <a:latin typeface="+mj-ea"/>
              <a:ea typeface="+mj-ea"/>
            </a:endParaRPr>
          </a:p>
          <a:p>
            <a:r>
              <a:rPr lang="ja-JP" altLang="en-US" dirty="0">
                <a:latin typeface="+mj-ea"/>
                <a:ea typeface="+mj-ea"/>
              </a:rPr>
              <a:t>　　　　　　　　　　　小さじ</a:t>
            </a:r>
            <a:r>
              <a:rPr lang="en-US" altLang="ja-JP" dirty="0">
                <a:latin typeface="+mj-ea"/>
                <a:ea typeface="+mj-ea"/>
              </a:rPr>
              <a:t>3</a:t>
            </a:r>
          </a:p>
          <a:p>
            <a:r>
              <a:rPr lang="en-US" altLang="ja-JP" dirty="0">
                <a:latin typeface="+mj-ea"/>
                <a:ea typeface="+mj-ea"/>
              </a:rPr>
              <a:t>●</a:t>
            </a:r>
            <a:r>
              <a:rPr lang="ja-JP" altLang="en-US" dirty="0">
                <a:latin typeface="+mj-ea"/>
                <a:ea typeface="+mj-ea"/>
              </a:rPr>
              <a:t>ごま油　　　　 小さじ</a:t>
            </a:r>
            <a:r>
              <a:rPr lang="en-US" altLang="ja-JP" dirty="0">
                <a:latin typeface="+mj-ea"/>
                <a:ea typeface="+mj-ea"/>
              </a:rPr>
              <a:t>2</a:t>
            </a:r>
          </a:p>
          <a:p>
            <a:r>
              <a:rPr lang="en-US" altLang="ja-JP" dirty="0">
                <a:latin typeface="+mj-ea"/>
                <a:ea typeface="+mj-ea"/>
              </a:rPr>
              <a:t>●</a:t>
            </a:r>
            <a:r>
              <a:rPr lang="ja-JP" altLang="en-US" dirty="0">
                <a:latin typeface="+mj-ea"/>
                <a:ea typeface="+mj-ea"/>
              </a:rPr>
              <a:t>塩コショウ　 少々</a:t>
            </a:r>
          </a:p>
          <a:p>
            <a:r>
              <a:rPr lang="ja-JP" altLang="en-US" dirty="0">
                <a:latin typeface="+mj-ea"/>
                <a:ea typeface="+mj-ea"/>
              </a:rPr>
              <a:t>●片栗粉　　　　大さじ</a:t>
            </a:r>
            <a:r>
              <a:rPr lang="en-US" altLang="ja-JP" dirty="0">
                <a:latin typeface="+mj-ea"/>
                <a:ea typeface="+mj-ea"/>
              </a:rPr>
              <a:t>1</a:t>
            </a:r>
          </a:p>
          <a:p>
            <a:r>
              <a:rPr lang="ja-JP" altLang="en-US" dirty="0">
                <a:latin typeface="+mj-ea"/>
                <a:ea typeface="+mj-ea"/>
              </a:rPr>
              <a:t>水　　　　　　　　　 </a:t>
            </a:r>
            <a:r>
              <a:rPr lang="en-US" altLang="ja-JP" dirty="0">
                <a:latin typeface="+mj-ea"/>
                <a:ea typeface="+mj-ea"/>
              </a:rPr>
              <a:t>600cc</a:t>
            </a:r>
          </a:p>
          <a:p>
            <a:r>
              <a:rPr lang="ja-JP" altLang="en-US" dirty="0">
                <a:latin typeface="+mj-ea"/>
                <a:ea typeface="+mj-ea"/>
              </a:rPr>
              <a:t>水　　　　　　　　 　大さじ</a:t>
            </a:r>
            <a:r>
              <a:rPr lang="en-US" altLang="ja-JP" dirty="0">
                <a:latin typeface="+mj-ea"/>
                <a:ea typeface="+mj-ea"/>
              </a:rPr>
              <a:t>2</a:t>
            </a:r>
          </a:p>
          <a:p>
            <a:r>
              <a:rPr lang="ja-JP" altLang="en-US" dirty="0">
                <a:latin typeface="+mj-ea"/>
                <a:ea typeface="+mj-ea"/>
              </a:rPr>
              <a:t>　（水溶き片栗粉用）</a:t>
            </a:r>
          </a:p>
        </p:txBody>
      </p:sp>
      <p:pic>
        <p:nvPicPr>
          <p:cNvPr id="18" name="図 17" descr="QR コード&#10;&#10;自動的に生成された説明">
            <a:extLst>
              <a:ext uri="{FF2B5EF4-FFF2-40B4-BE49-F238E27FC236}">
                <a16:creationId xmlns:a16="http://schemas.microsoft.com/office/drawing/2014/main" id="{A3C5A154-BAEC-51E0-AC07-D245D1D22AA0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118016" y="7591349"/>
            <a:ext cx="1633903" cy="1633903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61458420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ユーザー定義 5">
      <a:majorFont>
        <a:latin typeface="UD デジタル 教科書体 NK-B"/>
        <a:ea typeface="UD デジタル 教科書体 NK-B"/>
        <a:cs typeface=""/>
      </a:majorFont>
      <a:minorFont>
        <a:latin typeface="Aptos"/>
        <a:ea typeface="游ゴシック"/>
        <a:cs typeface="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113</TotalTime>
  <Words>176</Words>
  <Application>Microsoft Office PowerPoint</Application>
  <PresentationFormat>A4 210 x 297 mm</PresentationFormat>
  <Paragraphs>37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UD デジタル 教科書体 NK-B</vt:lpstr>
      <vt:lpstr>UD デジタル 教科書体 NP-B</vt:lpstr>
      <vt:lpstr>Aptos</vt:lpstr>
      <vt:lpstr>Arial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田端 郁実（g2143023）</dc:creator>
  <cp:lastModifiedBy>濱洲 愛海（g2143029）</cp:lastModifiedBy>
  <cp:revision>19</cp:revision>
  <dcterms:created xsi:type="dcterms:W3CDTF">2024-11-12T04:30:47Z</dcterms:created>
  <dcterms:modified xsi:type="dcterms:W3CDTF">2025-01-15T06:54:12Z</dcterms:modified>
</cp:coreProperties>
</file>

<file path=docProps/thumbnail.jpeg>
</file>