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3BA6EC-8869-4406-A740-850BF4B717DA}" v="4" dt="2025-02-26T18:54:42.7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36" autoAdjust="0"/>
    <p:restoredTop sz="94660"/>
  </p:normalViewPr>
  <p:slideViewPr>
    <p:cSldViewPr snapToGrid="0">
      <p:cViewPr varScale="1">
        <p:scale>
          <a:sx n="86" d="100"/>
          <a:sy n="86" d="100"/>
        </p:scale>
        <p:origin x="264"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 Id="rId14"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 Kobayashi" userId="764626e7f754cd25" providerId="LiveId" clId="{CB3BA6EC-8869-4406-A740-850BF4B717DA}"/>
    <pc:docChg chg="delSld modSld">
      <pc:chgData name="T Kobayashi" userId="764626e7f754cd25" providerId="LiveId" clId="{CB3BA6EC-8869-4406-A740-850BF4B717DA}" dt="2025-02-26T18:55:06.307" v="24" actId="2696"/>
      <pc:docMkLst>
        <pc:docMk/>
      </pc:docMkLst>
      <pc:sldChg chg="addSp modSp mod">
        <pc:chgData name="T Kobayashi" userId="764626e7f754cd25" providerId="LiveId" clId="{CB3BA6EC-8869-4406-A740-850BF4B717DA}" dt="2025-02-26T18:54:38.304" v="19" actId="121"/>
        <pc:sldMkLst>
          <pc:docMk/>
          <pc:sldMk cId="3522031001" sldId="257"/>
        </pc:sldMkLst>
        <pc:spChg chg="add mod">
          <ac:chgData name="T Kobayashi" userId="764626e7f754cd25" providerId="LiveId" clId="{CB3BA6EC-8869-4406-A740-850BF4B717DA}" dt="2025-02-26T18:54:38.304" v="19" actId="121"/>
          <ac:spMkLst>
            <pc:docMk/>
            <pc:sldMk cId="3522031001" sldId="257"/>
            <ac:spMk id="2" creationId="{38BA376E-8501-84FB-15D1-FA678082069D}"/>
          </ac:spMkLst>
        </pc:spChg>
      </pc:sldChg>
      <pc:sldChg chg="addSp modSp mod">
        <pc:chgData name="T Kobayashi" userId="764626e7f754cd25" providerId="LiveId" clId="{CB3BA6EC-8869-4406-A740-850BF4B717DA}" dt="2025-02-26T18:54:27.781" v="16" actId="121"/>
        <pc:sldMkLst>
          <pc:docMk/>
          <pc:sldMk cId="3253598225" sldId="258"/>
        </pc:sldMkLst>
        <pc:spChg chg="add mod">
          <ac:chgData name="T Kobayashi" userId="764626e7f754cd25" providerId="LiveId" clId="{CB3BA6EC-8869-4406-A740-850BF4B717DA}" dt="2025-02-26T18:54:27.781" v="16" actId="121"/>
          <ac:spMkLst>
            <pc:docMk/>
            <pc:sldMk cId="3253598225" sldId="258"/>
            <ac:spMk id="2" creationId="{F8BDFCA6-BE62-EA08-A6C4-502B2C74C545}"/>
          </ac:spMkLst>
        </pc:spChg>
      </pc:sldChg>
      <pc:sldChg chg="addSp modSp mod">
        <pc:chgData name="T Kobayashi" userId="764626e7f754cd25" providerId="LiveId" clId="{CB3BA6EC-8869-4406-A740-850BF4B717DA}" dt="2025-02-26T18:54:16.163" v="13" actId="121"/>
        <pc:sldMkLst>
          <pc:docMk/>
          <pc:sldMk cId="1750063672" sldId="259"/>
        </pc:sldMkLst>
        <pc:spChg chg="add mod">
          <ac:chgData name="T Kobayashi" userId="764626e7f754cd25" providerId="LiveId" clId="{CB3BA6EC-8869-4406-A740-850BF4B717DA}" dt="2025-02-26T18:54:16.163" v="13" actId="121"/>
          <ac:spMkLst>
            <pc:docMk/>
            <pc:sldMk cId="1750063672" sldId="259"/>
            <ac:spMk id="3" creationId="{529994C2-FE92-A7BA-7CB7-EC754D04858A}"/>
          </ac:spMkLst>
        </pc:spChg>
      </pc:sldChg>
      <pc:sldChg chg="addSp modSp mod">
        <pc:chgData name="T Kobayashi" userId="764626e7f754cd25" providerId="LiveId" clId="{CB3BA6EC-8869-4406-A740-850BF4B717DA}" dt="2025-02-26T18:54:51.775" v="23" actId="14100"/>
        <pc:sldMkLst>
          <pc:docMk/>
          <pc:sldMk cId="1479760640" sldId="260"/>
        </pc:sldMkLst>
        <pc:spChg chg="add mod">
          <ac:chgData name="T Kobayashi" userId="764626e7f754cd25" providerId="LiveId" clId="{CB3BA6EC-8869-4406-A740-850BF4B717DA}" dt="2025-02-26T18:54:51.775" v="23" actId="14100"/>
          <ac:spMkLst>
            <pc:docMk/>
            <pc:sldMk cId="1479760640" sldId="260"/>
            <ac:spMk id="4" creationId="{D47C5CDB-ABD9-01DA-0F22-174BFE08AE8E}"/>
          </ac:spMkLst>
        </pc:spChg>
      </pc:sldChg>
      <pc:sldChg chg="del">
        <pc:chgData name="T Kobayashi" userId="764626e7f754cd25" providerId="LiveId" clId="{CB3BA6EC-8869-4406-A740-850BF4B717DA}" dt="2025-02-26T18:55:06.307" v="24" actId="2696"/>
        <pc:sldMkLst>
          <pc:docMk/>
          <pc:sldMk cId="3761809168" sldId="261"/>
        </pc:sldMkLst>
      </pc:sldChg>
    </pc:docChg>
  </pc:docChgLst>
  <pc:docChgLst>
    <pc:chgData name="T Kobayashi" userId="764626e7f754cd25" providerId="LiveId" clId="{C6AF840B-735B-4E68-9C03-6C16DF7E25BF}"/>
    <pc:docChg chg="undo custSel addSld delSld modSld">
      <pc:chgData name="T Kobayashi" userId="764626e7f754cd25" providerId="LiveId" clId="{C6AF840B-735B-4E68-9C03-6C16DF7E25BF}" dt="2024-11-25T14:56:22.858" v="236"/>
      <pc:docMkLst>
        <pc:docMk/>
      </pc:docMkLst>
      <pc:sldChg chg="addSp delSp modSp mod">
        <pc:chgData name="T Kobayashi" userId="764626e7f754cd25" providerId="LiveId" clId="{C6AF840B-735B-4E68-9C03-6C16DF7E25BF}" dt="2024-11-25T14:40:06.993" v="109" actId="1076"/>
        <pc:sldMkLst>
          <pc:docMk/>
          <pc:sldMk cId="3253598225" sldId="258"/>
        </pc:sldMkLst>
      </pc:sldChg>
      <pc:sldChg chg="addSp modSp mod">
        <pc:chgData name="T Kobayashi" userId="764626e7f754cd25" providerId="LiveId" clId="{C6AF840B-735B-4E68-9C03-6C16DF7E25BF}" dt="2024-11-25T14:42:57.776" v="211" actId="732"/>
        <pc:sldMkLst>
          <pc:docMk/>
          <pc:sldMk cId="1750063672" sldId="259"/>
        </pc:sldMkLst>
      </pc:sldChg>
      <pc:sldChg chg="addSp modSp mod">
        <pc:chgData name="T Kobayashi" userId="764626e7f754cd25" providerId="LiveId" clId="{C6AF840B-735B-4E68-9C03-6C16DF7E25BF}" dt="2024-11-25T14:41:31.060" v="196" actId="1076"/>
        <pc:sldMkLst>
          <pc:docMk/>
          <pc:sldMk cId="1479760640" sldId="260"/>
        </pc:sldMkLst>
      </pc:sldChg>
      <pc:sldChg chg="addSp delSp modSp new add del mod">
        <pc:chgData name="T Kobayashi" userId="764626e7f754cd25" providerId="LiveId" clId="{C6AF840B-735B-4E68-9C03-6C16DF7E25BF}" dt="2024-11-25T14:56:22.858" v="236"/>
        <pc:sldMkLst>
          <pc:docMk/>
          <pc:sldMk cId="376180916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2475468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4288021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845235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472808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3943110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2678167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3245295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718836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2505686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1324979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BDE16BF-09DF-4C3D-888C-562C32C703F6}" type="datetimeFigureOut">
              <a:rPr kumimoji="1" lang="ja-JP" altLang="en-US" smtClean="0"/>
              <a:t>2025/2/27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1034891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BDE16BF-09DF-4C3D-888C-562C32C703F6}" type="datetimeFigureOut">
              <a:rPr kumimoji="1" lang="ja-JP" altLang="en-US" smtClean="0"/>
              <a:t>2025/2/27</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E010FB0-36CE-465B-872F-400863D2C361}" type="slidenum">
              <a:rPr kumimoji="1" lang="ja-JP" altLang="en-US" smtClean="0"/>
              <a:t>‹#›</a:t>
            </a:fld>
            <a:endParaRPr kumimoji="1" lang="ja-JP" altLang="en-US"/>
          </a:p>
        </p:txBody>
      </p:sp>
    </p:spTree>
    <p:extLst>
      <p:ext uri="{BB962C8B-B14F-4D97-AF65-F5344CB8AC3E}">
        <p14:creationId xmlns:p14="http://schemas.microsoft.com/office/powerpoint/2010/main" val="9264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90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図 5" descr="ボウルの中にあるサラダ&#10;&#10;自動的に生成された説明">
            <a:extLst>
              <a:ext uri="{FF2B5EF4-FFF2-40B4-BE49-F238E27FC236}">
                <a16:creationId xmlns:a16="http://schemas.microsoft.com/office/drawing/2014/main" id="{D025757A-D5E4-9D13-A53F-28A1B1E8FC47}"/>
              </a:ext>
            </a:extLst>
          </p:cNvPr>
          <p:cNvPicPr>
            <a:picLocks noChangeAspect="1"/>
          </p:cNvPicPr>
          <p:nvPr/>
        </p:nvPicPr>
        <p:blipFill rotWithShape="1">
          <a:blip r:embed="rId2"/>
          <a:srcRect l="14532" r="25828"/>
          <a:stretch/>
        </p:blipFill>
        <p:spPr>
          <a:xfrm>
            <a:off x="2634689" y="10"/>
            <a:ext cx="7271312"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28" name="Freeform: Shape 27">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2023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0" name="Freeform: Shape 29">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12804"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471" y="657225"/>
            <a:ext cx="73152" cy="445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4" name="Rectangle 33">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48" y="2443480"/>
            <a:ext cx="2711767"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テキスト ボックス 6">
            <a:extLst>
              <a:ext uri="{FF2B5EF4-FFF2-40B4-BE49-F238E27FC236}">
                <a16:creationId xmlns:a16="http://schemas.microsoft.com/office/drawing/2014/main" id="{10D32492-FFC7-7004-2C4F-120EE8321CFA}"/>
              </a:ext>
            </a:extLst>
          </p:cNvPr>
          <p:cNvSpPr txBox="1"/>
          <p:nvPr/>
        </p:nvSpPr>
        <p:spPr>
          <a:xfrm>
            <a:off x="-1" y="2466086"/>
            <a:ext cx="3857625" cy="3207258"/>
          </a:xfrm>
          <a:prstGeom prst="roundRect">
            <a:avLst>
              <a:gd name="adj" fmla="val 6057"/>
            </a:avLst>
          </a:prstGeom>
        </p:spPr>
        <p:txBody>
          <a:bodyPr vert="horz" lIns="91440" tIns="45720" rIns="91440" bIns="45720" rtlCol="0" anchor="t">
            <a:normAutofit/>
          </a:bodyPr>
          <a:lstStyle/>
          <a:p>
            <a:pPr defTabSz="914400">
              <a:lnSpc>
                <a:spcPct val="90000"/>
              </a:lnSpc>
              <a:spcAft>
                <a:spcPts val="600"/>
              </a:spcAft>
            </a:pPr>
            <a:r>
              <a:rPr kumimoji="1" lang="en-US" altLang="ja-JP" sz="1000" dirty="0"/>
              <a:t>【</a:t>
            </a:r>
            <a:r>
              <a:rPr kumimoji="1" lang="ja-JP" altLang="en-US" sz="1000" dirty="0"/>
              <a:t>材料</a:t>
            </a:r>
            <a:r>
              <a:rPr kumimoji="1" lang="en-US" altLang="ja-JP" sz="1000" dirty="0"/>
              <a:t>】 (1</a:t>
            </a:r>
            <a:r>
              <a:rPr kumimoji="1" lang="ja-JP" altLang="en-US" sz="1000" dirty="0"/>
              <a:t>人分</a:t>
            </a:r>
            <a:r>
              <a:rPr kumimoji="1" lang="en-US" altLang="ja-JP" sz="1000" dirty="0"/>
              <a:t>)</a:t>
            </a:r>
          </a:p>
          <a:p>
            <a:pPr defTabSz="914400">
              <a:lnSpc>
                <a:spcPct val="90000"/>
              </a:lnSpc>
              <a:spcAft>
                <a:spcPts val="600"/>
              </a:spcAft>
            </a:pPr>
            <a:r>
              <a:rPr lang="ja-JP" altLang="en-US" sz="1000" dirty="0"/>
              <a:t>・菜の花・・・</a:t>
            </a:r>
            <a:r>
              <a:rPr lang="en-US" altLang="ja-JP" sz="1000" dirty="0"/>
              <a:t>70g</a:t>
            </a:r>
            <a:endParaRPr kumimoji="1" lang="en-US" altLang="ja-JP" sz="1000" dirty="0"/>
          </a:p>
          <a:p>
            <a:pPr defTabSz="914400">
              <a:lnSpc>
                <a:spcPct val="90000"/>
              </a:lnSpc>
              <a:spcAft>
                <a:spcPts val="600"/>
              </a:spcAft>
            </a:pPr>
            <a:r>
              <a:rPr lang="ja-JP" altLang="en-US" sz="1000" dirty="0"/>
              <a:t>・ツナ油漬け・・・</a:t>
            </a:r>
            <a:r>
              <a:rPr lang="en-US" altLang="ja-JP" sz="1000" dirty="0"/>
              <a:t>18g</a:t>
            </a:r>
            <a:endParaRPr kumimoji="1" lang="en-US" altLang="ja-JP" sz="1000" dirty="0"/>
          </a:p>
          <a:p>
            <a:pPr defTabSz="914400">
              <a:lnSpc>
                <a:spcPct val="90000"/>
              </a:lnSpc>
              <a:spcAft>
                <a:spcPts val="600"/>
              </a:spcAft>
            </a:pPr>
            <a:r>
              <a:rPr lang="ja-JP" altLang="en-US" sz="1000" dirty="0"/>
              <a:t>・ごま油・・・</a:t>
            </a:r>
            <a:r>
              <a:rPr lang="en-US" altLang="ja-JP" sz="1000" dirty="0"/>
              <a:t>4g</a:t>
            </a:r>
            <a:endParaRPr kumimoji="1" lang="en-US" altLang="ja-JP" sz="1000" dirty="0"/>
          </a:p>
          <a:p>
            <a:pPr defTabSz="914400">
              <a:lnSpc>
                <a:spcPct val="90000"/>
              </a:lnSpc>
              <a:spcAft>
                <a:spcPts val="600"/>
              </a:spcAft>
            </a:pPr>
            <a:r>
              <a:rPr lang="ja-JP" altLang="en-US" sz="1000" dirty="0"/>
              <a:t>・塩・・・</a:t>
            </a:r>
            <a:r>
              <a:rPr lang="en-US" altLang="ja-JP" sz="1000" dirty="0"/>
              <a:t>1g</a:t>
            </a:r>
            <a:endParaRPr kumimoji="1" lang="en-US" altLang="ja-JP" sz="1000" dirty="0"/>
          </a:p>
          <a:p>
            <a:pPr defTabSz="914400">
              <a:lnSpc>
                <a:spcPct val="90000"/>
              </a:lnSpc>
              <a:spcAft>
                <a:spcPts val="600"/>
              </a:spcAft>
            </a:pPr>
            <a:r>
              <a:rPr lang="ja-JP" altLang="en-US" sz="1000" dirty="0"/>
              <a:t>・いりごま・・・ひとつまみ</a:t>
            </a:r>
            <a:endParaRPr kumimoji="1" lang="en-US" altLang="ja-JP" sz="1000" dirty="0"/>
          </a:p>
          <a:p>
            <a:pPr defTabSz="914400">
              <a:lnSpc>
                <a:spcPct val="90000"/>
              </a:lnSpc>
              <a:spcAft>
                <a:spcPts val="600"/>
              </a:spcAft>
            </a:pPr>
            <a:endParaRPr kumimoji="1" lang="en-US" altLang="ja-JP" sz="1000" dirty="0"/>
          </a:p>
          <a:p>
            <a:pPr defTabSz="914400">
              <a:lnSpc>
                <a:spcPct val="90000"/>
              </a:lnSpc>
              <a:spcAft>
                <a:spcPts val="600"/>
              </a:spcAft>
            </a:pPr>
            <a:r>
              <a:rPr kumimoji="1" lang="en-US" altLang="ja-JP" sz="1000" dirty="0"/>
              <a:t>【</a:t>
            </a:r>
            <a:r>
              <a:rPr kumimoji="1" lang="ja-JP" altLang="en-US" sz="1000" dirty="0"/>
              <a:t>作り方</a:t>
            </a:r>
            <a:r>
              <a:rPr kumimoji="1" lang="en-US" altLang="ja-JP" sz="1000" dirty="0"/>
              <a:t>】</a:t>
            </a:r>
            <a:endParaRPr lang="en-US" altLang="ja-JP" sz="1000" dirty="0"/>
          </a:p>
          <a:p>
            <a:pPr defTabSz="914400">
              <a:lnSpc>
                <a:spcPct val="90000"/>
              </a:lnSpc>
              <a:spcAft>
                <a:spcPts val="600"/>
              </a:spcAft>
            </a:pPr>
            <a:r>
              <a:rPr lang="en-US" altLang="ja-JP" sz="1000" dirty="0"/>
              <a:t>①</a:t>
            </a:r>
            <a:r>
              <a:rPr lang="ja-JP" altLang="en-US" sz="1000" dirty="0"/>
              <a:t>菜の花洗い、電子レンジ</a:t>
            </a:r>
            <a:r>
              <a:rPr lang="en-US" altLang="ja-JP" sz="1000" dirty="0"/>
              <a:t>600W</a:t>
            </a:r>
            <a:r>
              <a:rPr lang="ja-JP" altLang="en-US" sz="1000" dirty="0"/>
              <a:t>で</a:t>
            </a:r>
            <a:r>
              <a:rPr lang="en-US" altLang="ja-JP" sz="1000" dirty="0"/>
              <a:t>3</a:t>
            </a:r>
            <a:r>
              <a:rPr lang="ja-JP" altLang="en-US" sz="1000" dirty="0"/>
              <a:t>分程加熱し、冷水にさらして</a:t>
            </a:r>
            <a:endParaRPr lang="en-US" sz="1000" dirty="0"/>
          </a:p>
          <a:p>
            <a:pPr defTabSz="914400">
              <a:lnSpc>
                <a:spcPct val="90000"/>
              </a:lnSpc>
              <a:spcAft>
                <a:spcPts val="600"/>
              </a:spcAft>
            </a:pPr>
            <a:r>
              <a:rPr lang="ja-JP" altLang="en-US" sz="1000" dirty="0"/>
              <a:t>　 粗熱を取る。</a:t>
            </a:r>
            <a:endParaRPr lang="en-US" sz="1000" dirty="0"/>
          </a:p>
          <a:p>
            <a:pPr defTabSz="914400">
              <a:lnSpc>
                <a:spcPct val="90000"/>
              </a:lnSpc>
              <a:spcAft>
                <a:spcPts val="600"/>
              </a:spcAft>
            </a:pPr>
            <a:r>
              <a:rPr lang="en-US" altLang="ja-JP" sz="1000" dirty="0"/>
              <a:t>②</a:t>
            </a:r>
            <a:r>
              <a:rPr lang="ja-JP" altLang="en-US" sz="1000" dirty="0"/>
              <a:t>水気を絞り、</a:t>
            </a:r>
            <a:r>
              <a:rPr lang="en-US" altLang="ja-JP" sz="1000" dirty="0"/>
              <a:t>3cm</a:t>
            </a:r>
            <a:r>
              <a:rPr lang="ja-JP" altLang="en-US" sz="1000" dirty="0"/>
              <a:t>幅に切る。</a:t>
            </a:r>
          </a:p>
          <a:p>
            <a:pPr defTabSz="914400">
              <a:lnSpc>
                <a:spcPct val="90000"/>
              </a:lnSpc>
              <a:spcAft>
                <a:spcPts val="600"/>
              </a:spcAft>
            </a:pPr>
            <a:r>
              <a:rPr lang="en-US" altLang="ja-JP" sz="1000" dirty="0"/>
              <a:t>③②</a:t>
            </a:r>
            <a:r>
              <a:rPr lang="ja-JP" altLang="en-US" sz="1000" dirty="0"/>
              <a:t>とツナ油漬けを入れ混ぜ合わせる。</a:t>
            </a:r>
          </a:p>
          <a:p>
            <a:pPr defTabSz="914400">
              <a:lnSpc>
                <a:spcPct val="90000"/>
              </a:lnSpc>
              <a:spcAft>
                <a:spcPts val="600"/>
              </a:spcAft>
            </a:pPr>
            <a:r>
              <a:rPr lang="en-US" altLang="ja-JP" sz="1000" dirty="0"/>
              <a:t>④</a:t>
            </a:r>
            <a:r>
              <a:rPr lang="ja-JP" altLang="en-US" sz="1000" dirty="0"/>
              <a:t>ごま油、塩で味を調え、器に盛り付け、いりごまを散らして</a:t>
            </a:r>
            <a:endParaRPr lang="en-US" altLang="ja-JP" sz="1000" dirty="0"/>
          </a:p>
          <a:p>
            <a:pPr defTabSz="914400">
              <a:lnSpc>
                <a:spcPct val="90000"/>
              </a:lnSpc>
              <a:spcAft>
                <a:spcPts val="600"/>
              </a:spcAft>
            </a:pPr>
            <a:r>
              <a:rPr lang="ja-JP" altLang="en-US" sz="1000" dirty="0"/>
              <a:t>　　完成。</a:t>
            </a:r>
          </a:p>
        </p:txBody>
      </p:sp>
      <p:sp>
        <p:nvSpPr>
          <p:cNvPr id="10" name="テキスト ボックス 9">
            <a:extLst>
              <a:ext uri="{FF2B5EF4-FFF2-40B4-BE49-F238E27FC236}">
                <a16:creationId xmlns:a16="http://schemas.microsoft.com/office/drawing/2014/main" id="{BFE0D68C-4D9B-6A7A-DA78-D04A2C1C945C}"/>
              </a:ext>
            </a:extLst>
          </p:cNvPr>
          <p:cNvSpPr txBox="1"/>
          <p:nvPr/>
        </p:nvSpPr>
        <p:spPr>
          <a:xfrm>
            <a:off x="153427" y="2118212"/>
            <a:ext cx="4962524" cy="343556"/>
          </a:xfrm>
          <a:prstGeom prst="rect">
            <a:avLst/>
          </a:prstGeom>
          <a:noFill/>
        </p:spPr>
        <p:txBody>
          <a:bodyPr wrap="square">
            <a:spAutoFit/>
          </a:bodyPr>
          <a:lstStyle/>
          <a:p>
            <a:pPr defTabSz="914400">
              <a:lnSpc>
                <a:spcPct val="90000"/>
              </a:lnSpc>
              <a:spcAft>
                <a:spcPts val="600"/>
              </a:spcAft>
            </a:pPr>
            <a:r>
              <a:rPr kumimoji="1" lang="ja-JP" altLang="en-US" sz="1800" b="1" dirty="0"/>
              <a:t>春、香る！菜の花とツナのお浸し</a:t>
            </a:r>
            <a:endParaRPr kumimoji="1" lang="en-US" altLang="ja-JP" sz="1800" b="1" dirty="0"/>
          </a:p>
        </p:txBody>
      </p:sp>
      <p:sp>
        <p:nvSpPr>
          <p:cNvPr id="11" name="正方形/長方形 10">
            <a:extLst>
              <a:ext uri="{FF2B5EF4-FFF2-40B4-BE49-F238E27FC236}">
                <a16:creationId xmlns:a16="http://schemas.microsoft.com/office/drawing/2014/main" id="{D32E772C-B42E-3F52-7344-31B2419D90D7}"/>
              </a:ext>
            </a:extLst>
          </p:cNvPr>
          <p:cNvSpPr/>
          <p:nvPr/>
        </p:nvSpPr>
        <p:spPr>
          <a:xfrm>
            <a:off x="301513" y="843534"/>
            <a:ext cx="622412" cy="24368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descr="電子レンジのイラスト | 商用OKの無料イラスト素材サイト ツカッテ">
            <a:extLst>
              <a:ext uri="{FF2B5EF4-FFF2-40B4-BE49-F238E27FC236}">
                <a16:creationId xmlns:a16="http://schemas.microsoft.com/office/drawing/2014/main" id="{FFD773B7-8CEF-942C-4A43-3D4BC5B66B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62" y="965636"/>
            <a:ext cx="637506" cy="63750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ハサミのイラスト | 商用OKの無料イラスト素材サイト ツカッテ">
            <a:extLst>
              <a:ext uri="{FF2B5EF4-FFF2-40B4-BE49-F238E27FC236}">
                <a16:creationId xmlns:a16="http://schemas.microsoft.com/office/drawing/2014/main" id="{A4903010-4A4D-5471-9C68-D75265EC2C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552" y="966482"/>
            <a:ext cx="637506" cy="637506"/>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id="{C3E7095A-917F-9DFC-A22A-51E29019D6F6}"/>
              </a:ext>
            </a:extLst>
          </p:cNvPr>
          <p:cNvSpPr txBox="1"/>
          <p:nvPr/>
        </p:nvSpPr>
        <p:spPr>
          <a:xfrm>
            <a:off x="1311428" y="2715042"/>
            <a:ext cx="1554090" cy="289441"/>
          </a:xfrm>
          <a:prstGeom prst="wedgeRoundRectCallout">
            <a:avLst>
              <a:gd name="adj1" fmla="val -62510"/>
              <a:gd name="adj2" fmla="val -26"/>
              <a:gd name="adj3" fmla="val 16667"/>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kumimoji="1" lang="ja-JP" altLang="en-US" sz="1100" dirty="0"/>
              <a:t>菜の花は冷凍でも</a:t>
            </a:r>
            <a:r>
              <a:rPr kumimoji="1" lang="en-US" altLang="ja-JP" sz="1100" dirty="0"/>
              <a:t>OK</a:t>
            </a:r>
            <a:r>
              <a:rPr kumimoji="1" lang="ja-JP" altLang="en-US" sz="1100" dirty="0"/>
              <a:t>！</a:t>
            </a:r>
          </a:p>
        </p:txBody>
      </p:sp>
      <p:sp>
        <p:nvSpPr>
          <p:cNvPr id="15" name="テキスト ボックス 14">
            <a:extLst>
              <a:ext uri="{FF2B5EF4-FFF2-40B4-BE49-F238E27FC236}">
                <a16:creationId xmlns:a16="http://schemas.microsoft.com/office/drawing/2014/main" id="{3F230A26-86A0-3CD8-AD33-0CEAC93E3383}"/>
              </a:ext>
            </a:extLst>
          </p:cNvPr>
          <p:cNvSpPr txBox="1"/>
          <p:nvPr/>
        </p:nvSpPr>
        <p:spPr>
          <a:xfrm>
            <a:off x="50817" y="759858"/>
            <a:ext cx="1107996" cy="276999"/>
          </a:xfrm>
          <a:prstGeom prst="rect">
            <a:avLst/>
          </a:prstGeom>
          <a:noFill/>
        </p:spPr>
        <p:txBody>
          <a:bodyPr wrap="none" rtlCol="0">
            <a:spAutoFit/>
          </a:bodyPr>
          <a:lstStyle/>
          <a:p>
            <a:r>
              <a:rPr kumimoji="1" lang="ja-JP" altLang="en-US" sz="1200" dirty="0"/>
              <a:t>使用調理機器</a:t>
            </a:r>
          </a:p>
        </p:txBody>
      </p:sp>
      <p:pic>
        <p:nvPicPr>
          <p:cNvPr id="1032" name="Picture 8" descr="ボウルのイラスト | かわいいフリー素材集 いらすとや">
            <a:extLst>
              <a:ext uri="{FF2B5EF4-FFF2-40B4-BE49-F238E27FC236}">
                <a16:creationId xmlns:a16="http://schemas.microsoft.com/office/drawing/2014/main" id="{4489C21E-B8D1-0942-2CE8-FCB01177CD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0882" y="1063721"/>
            <a:ext cx="557929" cy="49935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箸のイラスト | 商用OKの無料イラスト素材サイト ツカッテ">
            <a:extLst>
              <a:ext uri="{FF2B5EF4-FFF2-40B4-BE49-F238E27FC236}">
                <a16:creationId xmlns:a16="http://schemas.microsoft.com/office/drawing/2014/main" id="{B4B63579-99A2-E0FB-A0D1-D4E326292E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1792" y="939440"/>
            <a:ext cx="611195" cy="611195"/>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3">
            <a:extLst>
              <a:ext uri="{FF2B5EF4-FFF2-40B4-BE49-F238E27FC236}">
                <a16:creationId xmlns:a16="http://schemas.microsoft.com/office/drawing/2014/main" id="{38BA376E-8501-84FB-15D1-FA678082069D}"/>
              </a:ext>
            </a:extLst>
          </p:cNvPr>
          <p:cNvSpPr txBox="1"/>
          <p:nvPr/>
        </p:nvSpPr>
        <p:spPr>
          <a:xfrm>
            <a:off x="4936065" y="6523795"/>
            <a:ext cx="4969935" cy="369332"/>
          </a:xfrm>
          <a:prstGeom prst="rect">
            <a:avLst/>
          </a:prstGeom>
          <a:solidFill>
            <a:srgbClr val="FFFFFF">
              <a:alpha val="67059"/>
            </a:srgbClr>
          </a:solid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sz="900" dirty="0"/>
              <a:t>令和６年度厚生労働科学研究費補助金（循環器疾患・糖尿病等生活習慣病対策総合研究事業）</a:t>
            </a:r>
            <a:endParaRPr lang="en-US" altLang="ja-JP" sz="900" dirty="0"/>
          </a:p>
          <a:p>
            <a:pPr algn="r"/>
            <a:r>
              <a:rPr lang="ja-JP" altLang="en-US" sz="900" dirty="0"/>
              <a:t>社会経済的要因による栄養課題の解決に向けた食環境整備のためのツール開発研究</a:t>
            </a:r>
          </a:p>
        </p:txBody>
      </p:sp>
    </p:spTree>
    <p:extLst>
      <p:ext uri="{BB962C8B-B14F-4D97-AF65-F5344CB8AC3E}">
        <p14:creationId xmlns:p14="http://schemas.microsoft.com/office/powerpoint/2010/main" val="3522031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図 33" descr="食品, テーブル, オレンジ, 皿 が含まれている画像&#10;&#10;自動的に生成された説明">
            <a:extLst>
              <a:ext uri="{FF2B5EF4-FFF2-40B4-BE49-F238E27FC236}">
                <a16:creationId xmlns:a16="http://schemas.microsoft.com/office/drawing/2014/main" id="{8A125A83-18B2-05B1-C565-3B0F5403C6F8}"/>
              </a:ext>
            </a:extLst>
          </p:cNvPr>
          <p:cNvPicPr>
            <a:picLocks noChangeAspect="1"/>
          </p:cNvPicPr>
          <p:nvPr/>
        </p:nvPicPr>
        <p:blipFill rotWithShape="1">
          <a:blip r:embed="rId2"/>
          <a:srcRect l="31947" t="129" r="15887" b="1625"/>
          <a:stretch/>
        </p:blipFill>
        <p:spPr>
          <a:xfrm rot="21089706" flipH="1">
            <a:off x="-476335" y="-432253"/>
            <a:ext cx="7241385" cy="7671333"/>
          </a:xfrm>
          <a:custGeom>
            <a:avLst/>
            <a:gdLst>
              <a:gd name="connsiteX0" fmla="*/ 6226433 w 7241385"/>
              <a:gd name="connsiteY0" fmla="*/ 0 h 7671333"/>
              <a:gd name="connsiteX1" fmla="*/ 0 w 7241385"/>
              <a:gd name="connsiteY1" fmla="*/ 931092 h 7671333"/>
              <a:gd name="connsiteX2" fmla="*/ 119333 w 7241385"/>
              <a:gd name="connsiteY2" fmla="*/ 1022420 h 7671333"/>
              <a:gd name="connsiteX3" fmla="*/ 1923053 w 7241385"/>
              <a:gd name="connsiteY3" fmla="*/ 4294521 h 7671333"/>
              <a:gd name="connsiteX4" fmla="*/ 1374184 w 7241385"/>
              <a:gd name="connsiteY4" fmla="*/ 7593817 h 7671333"/>
              <a:gd name="connsiteX5" fmla="*/ 1329188 w 7241385"/>
              <a:gd name="connsiteY5" fmla="*/ 7671333 h 7671333"/>
              <a:gd name="connsiteX6" fmla="*/ 7241385 w 7241385"/>
              <a:gd name="connsiteY6" fmla="*/ 6787232 h 76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85" h="7671333">
                <a:moveTo>
                  <a:pt x="6226433" y="0"/>
                </a:moveTo>
                <a:lnTo>
                  <a:pt x="0" y="931092"/>
                </a:lnTo>
                <a:lnTo>
                  <a:pt x="119333" y="1022420"/>
                </a:lnTo>
                <a:cubicBezTo>
                  <a:pt x="1037170" y="1760449"/>
                  <a:pt x="1717711" y="2921349"/>
                  <a:pt x="1923053" y="4294521"/>
                </a:cubicBezTo>
                <a:cubicBezTo>
                  <a:pt x="2104237" y="5506144"/>
                  <a:pt x="1883295" y="6667960"/>
                  <a:pt x="1374184" y="7593817"/>
                </a:cubicBezTo>
                <a:lnTo>
                  <a:pt x="1329188" y="7671333"/>
                </a:lnTo>
                <a:lnTo>
                  <a:pt x="7241385" y="6787232"/>
                </a:lnTo>
                <a:close/>
              </a:path>
            </a:pathLst>
          </a:custGeom>
        </p:spPr>
      </p:pic>
      <p:sp>
        <p:nvSpPr>
          <p:cNvPr id="14" name="テキスト ボックス 13">
            <a:extLst>
              <a:ext uri="{FF2B5EF4-FFF2-40B4-BE49-F238E27FC236}">
                <a16:creationId xmlns:a16="http://schemas.microsoft.com/office/drawing/2014/main" id="{5F3593B0-853E-C107-C3D4-A645715B3B69}"/>
              </a:ext>
            </a:extLst>
          </p:cNvPr>
          <p:cNvSpPr txBox="1"/>
          <p:nvPr/>
        </p:nvSpPr>
        <p:spPr>
          <a:xfrm>
            <a:off x="5592746" y="2294392"/>
            <a:ext cx="4399439" cy="3207258"/>
          </a:xfrm>
          <a:prstGeom prst="roundRect">
            <a:avLst>
              <a:gd name="adj" fmla="val 6057"/>
            </a:avLst>
          </a:prstGeom>
        </p:spPr>
        <p:txBody>
          <a:bodyPr vert="horz" lIns="91440" tIns="45720" rIns="91440" bIns="45720" rtlCol="0" anchor="t">
            <a:normAutofit lnSpcReduction="10000"/>
          </a:bodyPr>
          <a:lstStyle/>
          <a:p>
            <a:pPr defTabSz="914400">
              <a:lnSpc>
                <a:spcPct val="90000"/>
              </a:lnSpc>
              <a:spcAft>
                <a:spcPts val="600"/>
              </a:spcAft>
            </a:pPr>
            <a:r>
              <a:rPr kumimoji="1" lang="en-US" altLang="ja-JP" sz="1000" dirty="0"/>
              <a:t>【</a:t>
            </a:r>
            <a:r>
              <a:rPr kumimoji="1" lang="ja-JP" altLang="en-US" sz="1000" dirty="0"/>
              <a:t>材料</a:t>
            </a:r>
            <a:r>
              <a:rPr kumimoji="1" lang="en-US" altLang="ja-JP" sz="1000" dirty="0"/>
              <a:t>】 (1</a:t>
            </a:r>
            <a:r>
              <a:rPr kumimoji="1" lang="ja-JP" altLang="en-US" sz="1000" dirty="0"/>
              <a:t>人分</a:t>
            </a:r>
            <a:r>
              <a:rPr kumimoji="1" lang="en-US" altLang="ja-JP" sz="1000" dirty="0"/>
              <a:t>)</a:t>
            </a:r>
          </a:p>
          <a:p>
            <a:pPr defTabSz="914400">
              <a:lnSpc>
                <a:spcPct val="90000"/>
              </a:lnSpc>
              <a:spcAft>
                <a:spcPts val="600"/>
              </a:spcAft>
            </a:pPr>
            <a:r>
              <a:rPr lang="ja-JP" altLang="en-US" sz="1000" dirty="0"/>
              <a:t>・きゅうり・・・</a:t>
            </a:r>
            <a:r>
              <a:rPr lang="en-US" altLang="ja-JP" sz="1000" dirty="0"/>
              <a:t>50g</a:t>
            </a:r>
          </a:p>
          <a:p>
            <a:pPr defTabSz="914400">
              <a:lnSpc>
                <a:spcPct val="90000"/>
              </a:lnSpc>
              <a:spcAft>
                <a:spcPts val="600"/>
              </a:spcAft>
            </a:pPr>
            <a:r>
              <a:rPr lang="ja-JP" altLang="en-US" sz="1000" dirty="0"/>
              <a:t>・トマト・・・</a:t>
            </a:r>
            <a:r>
              <a:rPr lang="en-US" altLang="ja-JP" sz="1000" dirty="0"/>
              <a:t>20g</a:t>
            </a:r>
          </a:p>
          <a:p>
            <a:pPr defTabSz="914400">
              <a:lnSpc>
                <a:spcPct val="90000"/>
              </a:lnSpc>
              <a:spcAft>
                <a:spcPts val="600"/>
              </a:spcAft>
            </a:pPr>
            <a:r>
              <a:rPr lang="ja-JP" altLang="en-US" sz="1000" dirty="0"/>
              <a:t>・ちりめんじゃこ・・・</a:t>
            </a:r>
            <a:r>
              <a:rPr lang="en-US" altLang="ja-JP" sz="1000" dirty="0"/>
              <a:t>5g</a:t>
            </a:r>
          </a:p>
          <a:p>
            <a:pPr defTabSz="914400">
              <a:lnSpc>
                <a:spcPct val="90000"/>
              </a:lnSpc>
              <a:spcAft>
                <a:spcPts val="600"/>
              </a:spcAft>
            </a:pPr>
            <a:r>
              <a:rPr lang="ja-JP" altLang="en-US" sz="1000" dirty="0"/>
              <a:t>　　しょうゆ・・・</a:t>
            </a:r>
            <a:r>
              <a:rPr lang="en-US" altLang="ja-JP" sz="1000" dirty="0"/>
              <a:t>3g</a:t>
            </a:r>
          </a:p>
          <a:p>
            <a:pPr defTabSz="914400">
              <a:lnSpc>
                <a:spcPct val="90000"/>
              </a:lnSpc>
              <a:spcAft>
                <a:spcPts val="600"/>
              </a:spcAft>
            </a:pPr>
            <a:r>
              <a:rPr lang="ja-JP" altLang="en-US" sz="1000" dirty="0"/>
              <a:t>　　すりごま・・・</a:t>
            </a:r>
            <a:r>
              <a:rPr lang="en-US" altLang="ja-JP" sz="1000" dirty="0"/>
              <a:t>3g</a:t>
            </a:r>
          </a:p>
          <a:p>
            <a:pPr defTabSz="914400">
              <a:lnSpc>
                <a:spcPct val="90000"/>
              </a:lnSpc>
              <a:spcAft>
                <a:spcPts val="600"/>
              </a:spcAft>
            </a:pPr>
            <a:r>
              <a:rPr lang="ja-JP" altLang="en-US" sz="1000" dirty="0"/>
              <a:t>　　みそ・・・</a:t>
            </a:r>
            <a:r>
              <a:rPr lang="en-US" altLang="ja-JP" sz="1000" dirty="0"/>
              <a:t>2g</a:t>
            </a:r>
          </a:p>
          <a:p>
            <a:pPr defTabSz="914400">
              <a:lnSpc>
                <a:spcPct val="90000"/>
              </a:lnSpc>
              <a:spcAft>
                <a:spcPts val="600"/>
              </a:spcAft>
            </a:pPr>
            <a:r>
              <a:rPr lang="ja-JP" altLang="en-US" sz="1000" dirty="0"/>
              <a:t>　　砂糖・・・</a:t>
            </a:r>
            <a:r>
              <a:rPr lang="en-US" altLang="ja-JP" sz="1000" dirty="0"/>
              <a:t>1g</a:t>
            </a:r>
          </a:p>
          <a:p>
            <a:pPr defTabSz="914400">
              <a:lnSpc>
                <a:spcPct val="90000"/>
              </a:lnSpc>
              <a:spcAft>
                <a:spcPts val="600"/>
              </a:spcAft>
            </a:pPr>
            <a:r>
              <a:rPr lang="ja-JP" altLang="en-US" sz="1000" dirty="0"/>
              <a:t>　　ごま油・・・</a:t>
            </a:r>
            <a:r>
              <a:rPr lang="en-US" altLang="ja-JP" sz="1000" dirty="0"/>
              <a:t>1g</a:t>
            </a:r>
          </a:p>
          <a:p>
            <a:pPr defTabSz="914400">
              <a:lnSpc>
                <a:spcPct val="90000"/>
              </a:lnSpc>
              <a:spcAft>
                <a:spcPts val="600"/>
              </a:spcAft>
            </a:pPr>
            <a:r>
              <a:rPr lang="ja-JP" altLang="en-US" sz="1000" dirty="0"/>
              <a:t>　　チューブにんにく・・・</a:t>
            </a:r>
            <a:r>
              <a:rPr lang="en-US" altLang="ja-JP" sz="1000" dirty="0"/>
              <a:t>1g</a:t>
            </a:r>
          </a:p>
          <a:p>
            <a:pPr defTabSz="914400">
              <a:lnSpc>
                <a:spcPct val="90000"/>
              </a:lnSpc>
              <a:spcAft>
                <a:spcPts val="600"/>
              </a:spcAft>
            </a:pPr>
            <a:endParaRPr kumimoji="1" lang="en-US" altLang="ja-JP" sz="1000" dirty="0"/>
          </a:p>
          <a:p>
            <a:pPr defTabSz="914400">
              <a:lnSpc>
                <a:spcPct val="90000"/>
              </a:lnSpc>
              <a:spcAft>
                <a:spcPts val="600"/>
              </a:spcAft>
            </a:pPr>
            <a:r>
              <a:rPr kumimoji="1" lang="en-US" altLang="ja-JP" sz="1000" dirty="0"/>
              <a:t>【</a:t>
            </a:r>
            <a:r>
              <a:rPr kumimoji="1" lang="ja-JP" altLang="en-US" sz="1000" dirty="0"/>
              <a:t>作り方</a:t>
            </a:r>
            <a:r>
              <a:rPr kumimoji="1" lang="en-US" altLang="ja-JP" sz="1000" dirty="0"/>
              <a:t>】</a:t>
            </a:r>
            <a:endParaRPr lang="en-US" altLang="ja-JP" sz="1000" dirty="0"/>
          </a:p>
          <a:p>
            <a:pPr defTabSz="914400">
              <a:lnSpc>
                <a:spcPct val="90000"/>
              </a:lnSpc>
              <a:spcAft>
                <a:spcPts val="600"/>
              </a:spcAft>
            </a:pPr>
            <a:r>
              <a:rPr lang="en-US" altLang="ja-JP" sz="1000" dirty="0"/>
              <a:t>①</a:t>
            </a:r>
            <a:r>
              <a:rPr lang="ja-JP" altLang="en-US" sz="1000" dirty="0"/>
              <a:t>きゅうりは太めの千切りにし、トマトは</a:t>
            </a:r>
            <a:r>
              <a:rPr lang="en-US" altLang="ja-JP" sz="1000" dirty="0"/>
              <a:t>1cm</a:t>
            </a:r>
            <a:r>
              <a:rPr lang="ja-JP" altLang="en-US" sz="1000" dirty="0"/>
              <a:t>角の角切りにする。</a:t>
            </a:r>
          </a:p>
          <a:p>
            <a:pPr defTabSz="914400">
              <a:lnSpc>
                <a:spcPct val="90000"/>
              </a:lnSpc>
              <a:spcAft>
                <a:spcPts val="600"/>
              </a:spcAft>
            </a:pPr>
            <a:r>
              <a:rPr lang="ja-JP" altLang="en-US" sz="1000" dirty="0"/>
              <a:t>②</a:t>
            </a:r>
            <a:r>
              <a:rPr lang="en-US" altLang="ja-JP" sz="1000" dirty="0"/>
              <a:t>A</a:t>
            </a:r>
            <a:r>
              <a:rPr lang="ja-JP" altLang="en-US" sz="1000" dirty="0"/>
              <a:t>を混ぜ合わせる。</a:t>
            </a:r>
          </a:p>
          <a:p>
            <a:pPr defTabSz="914400">
              <a:lnSpc>
                <a:spcPct val="90000"/>
              </a:lnSpc>
              <a:spcAft>
                <a:spcPts val="600"/>
              </a:spcAft>
            </a:pPr>
            <a:r>
              <a:rPr lang="ja-JP" altLang="en-US" sz="1000" dirty="0"/>
              <a:t>③①とちりめんじゃこを合わせ、</a:t>
            </a:r>
            <a:r>
              <a:rPr lang="en-US" altLang="ja-JP" sz="1000" dirty="0"/>
              <a:t>A</a:t>
            </a:r>
            <a:r>
              <a:rPr lang="ja-JP" altLang="en-US" sz="1000" dirty="0"/>
              <a:t>と和えて完成。</a:t>
            </a:r>
          </a:p>
        </p:txBody>
      </p:sp>
      <p:sp>
        <p:nvSpPr>
          <p:cNvPr id="15" name="テキスト ボックス 14">
            <a:extLst>
              <a:ext uri="{FF2B5EF4-FFF2-40B4-BE49-F238E27FC236}">
                <a16:creationId xmlns:a16="http://schemas.microsoft.com/office/drawing/2014/main" id="{DD444B26-C1B2-E605-4729-2D718DD46C0E}"/>
              </a:ext>
            </a:extLst>
          </p:cNvPr>
          <p:cNvSpPr txBox="1"/>
          <p:nvPr/>
        </p:nvSpPr>
        <p:spPr>
          <a:xfrm>
            <a:off x="5459588" y="1880310"/>
            <a:ext cx="4962524" cy="343556"/>
          </a:xfrm>
          <a:prstGeom prst="rect">
            <a:avLst/>
          </a:prstGeom>
          <a:noFill/>
        </p:spPr>
        <p:txBody>
          <a:bodyPr wrap="square">
            <a:spAutoFit/>
          </a:bodyPr>
          <a:lstStyle/>
          <a:p>
            <a:pPr defTabSz="914400">
              <a:lnSpc>
                <a:spcPct val="90000"/>
              </a:lnSpc>
              <a:spcAft>
                <a:spcPts val="600"/>
              </a:spcAft>
            </a:pPr>
            <a:r>
              <a:rPr kumimoji="1" lang="ja-JP" altLang="en-US" sz="1800" b="1" dirty="0"/>
              <a:t>初夏にぴったり！きゅうりとトマトの中華和え</a:t>
            </a:r>
          </a:p>
        </p:txBody>
      </p:sp>
      <p:cxnSp>
        <p:nvCxnSpPr>
          <p:cNvPr id="17" name="直線コネクタ 16">
            <a:extLst>
              <a:ext uri="{FF2B5EF4-FFF2-40B4-BE49-F238E27FC236}">
                <a16:creationId xmlns:a16="http://schemas.microsoft.com/office/drawing/2014/main" id="{F7D57055-69AB-4D82-D3F7-D3F33791E69D}"/>
              </a:ext>
            </a:extLst>
          </p:cNvPr>
          <p:cNvCxnSpPr/>
          <p:nvPr/>
        </p:nvCxnSpPr>
        <p:spPr>
          <a:xfrm>
            <a:off x="5459588" y="2223866"/>
            <a:ext cx="4268612" cy="0"/>
          </a:xfrm>
          <a:prstGeom prst="line">
            <a:avLst/>
          </a:prstGeom>
          <a:ln>
            <a:solidFill>
              <a:schemeClr val="bg2">
                <a:lumMod val="90000"/>
              </a:schemeClr>
            </a:solidFill>
          </a:ln>
        </p:spPr>
        <p:style>
          <a:lnRef idx="2">
            <a:schemeClr val="accent1"/>
          </a:lnRef>
          <a:fillRef idx="0">
            <a:schemeClr val="accent1"/>
          </a:fillRef>
          <a:effectRef idx="1">
            <a:schemeClr val="accent1"/>
          </a:effectRef>
          <a:fontRef idx="minor">
            <a:schemeClr val="tx1"/>
          </a:fontRef>
        </p:style>
      </p:cxnSp>
      <p:sp>
        <p:nvSpPr>
          <p:cNvPr id="18" name="左中かっこ 17">
            <a:extLst>
              <a:ext uri="{FF2B5EF4-FFF2-40B4-BE49-F238E27FC236}">
                <a16:creationId xmlns:a16="http://schemas.microsoft.com/office/drawing/2014/main" id="{5576948F-FE2A-E872-F41E-FF34F7C78DE6}"/>
              </a:ext>
            </a:extLst>
          </p:cNvPr>
          <p:cNvSpPr/>
          <p:nvPr/>
        </p:nvSpPr>
        <p:spPr>
          <a:xfrm>
            <a:off x="5705650" y="3148234"/>
            <a:ext cx="110950" cy="1118966"/>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sz="1050">
              <a:latin typeface="UD デジタル 教科書体 NK-B" panose="02020700000000000000" pitchFamily="18" charset="-128"/>
              <a:ea typeface="UD デジタル 教科書体 NK-B" panose="02020700000000000000" pitchFamily="18" charset="-128"/>
            </a:endParaRPr>
          </a:p>
        </p:txBody>
      </p:sp>
      <p:sp>
        <p:nvSpPr>
          <p:cNvPr id="19" name="テキスト ボックス 18">
            <a:extLst>
              <a:ext uri="{FF2B5EF4-FFF2-40B4-BE49-F238E27FC236}">
                <a16:creationId xmlns:a16="http://schemas.microsoft.com/office/drawing/2014/main" id="{87D495E0-BDFF-3EE1-15FE-47860B96F1B9}"/>
              </a:ext>
            </a:extLst>
          </p:cNvPr>
          <p:cNvSpPr txBox="1"/>
          <p:nvPr/>
        </p:nvSpPr>
        <p:spPr>
          <a:xfrm>
            <a:off x="5444079" y="3580759"/>
            <a:ext cx="523141" cy="2539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050" dirty="0">
                <a:latin typeface="UD デジタル 教科書体 NK-B" panose="02020700000000000000" pitchFamily="18" charset="-128"/>
                <a:ea typeface="UD デジタル 教科書体 NK-B" panose="02020700000000000000" pitchFamily="18" charset="-128"/>
              </a:rPr>
              <a:t>A</a:t>
            </a:r>
          </a:p>
        </p:txBody>
      </p:sp>
      <p:sp>
        <p:nvSpPr>
          <p:cNvPr id="21" name="テキスト ボックス 20">
            <a:extLst>
              <a:ext uri="{FF2B5EF4-FFF2-40B4-BE49-F238E27FC236}">
                <a16:creationId xmlns:a16="http://schemas.microsoft.com/office/drawing/2014/main" id="{8BF70276-2A11-CC08-2165-330ABC92F7CB}"/>
              </a:ext>
            </a:extLst>
          </p:cNvPr>
          <p:cNvSpPr txBox="1"/>
          <p:nvPr/>
        </p:nvSpPr>
        <p:spPr>
          <a:xfrm>
            <a:off x="5967220" y="815062"/>
            <a:ext cx="1107996" cy="276999"/>
          </a:xfrm>
          <a:prstGeom prst="rect">
            <a:avLst/>
          </a:prstGeom>
          <a:noFill/>
        </p:spPr>
        <p:txBody>
          <a:bodyPr wrap="none" rtlCol="0">
            <a:spAutoFit/>
          </a:bodyPr>
          <a:lstStyle/>
          <a:p>
            <a:r>
              <a:rPr kumimoji="1" lang="ja-JP" altLang="en-US" sz="1200" dirty="0"/>
              <a:t>使用調理機器</a:t>
            </a:r>
          </a:p>
        </p:txBody>
      </p:sp>
      <p:pic>
        <p:nvPicPr>
          <p:cNvPr id="22" name="Picture 8" descr="ボウルのイラスト | かわいいフリー素材集 いらすとや">
            <a:extLst>
              <a:ext uri="{FF2B5EF4-FFF2-40B4-BE49-F238E27FC236}">
                <a16:creationId xmlns:a16="http://schemas.microsoft.com/office/drawing/2014/main" id="{964014C0-DBAD-0A1C-DCCE-E112D4140D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1990" y="1131369"/>
            <a:ext cx="557929" cy="49935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箸のイラスト | 商用OKの無料イラスト素材サイト ツカッテ">
            <a:extLst>
              <a:ext uri="{FF2B5EF4-FFF2-40B4-BE49-F238E27FC236}">
                <a16:creationId xmlns:a16="http://schemas.microsoft.com/office/drawing/2014/main" id="{3AA56460-3D02-06B7-83B1-47B73012EC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2900" y="1007088"/>
            <a:ext cx="611195" cy="61119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包丁のイラスト | 商用OKの無料イラスト素材サイト ツカッテ">
            <a:extLst>
              <a:ext uri="{FF2B5EF4-FFF2-40B4-BE49-F238E27FC236}">
                <a16:creationId xmlns:a16="http://schemas.microsoft.com/office/drawing/2014/main" id="{67F60F7B-5E70-8AF5-0F40-0D218296F6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9189" y="1055070"/>
            <a:ext cx="611195" cy="611195"/>
          </a:xfrm>
          <a:prstGeom prst="rect">
            <a:avLst/>
          </a:prstGeom>
          <a:noFill/>
          <a:extLst>
            <a:ext uri="{909E8E84-426E-40DD-AFC4-6F175D3DCCD1}">
              <a14:hiddenFill xmlns:a14="http://schemas.microsoft.com/office/drawing/2010/main">
                <a:solidFill>
                  <a:srgbClr val="FFFFFF"/>
                </a:solidFill>
              </a14:hiddenFill>
            </a:ext>
          </a:extLst>
        </p:spPr>
      </p:pic>
      <p:sp>
        <p:nvSpPr>
          <p:cNvPr id="35" name="テキスト ボックス 34">
            <a:extLst>
              <a:ext uri="{FF2B5EF4-FFF2-40B4-BE49-F238E27FC236}">
                <a16:creationId xmlns:a16="http://schemas.microsoft.com/office/drawing/2014/main" id="{BFFEDDAB-B7D9-40A4-3DFD-8FE4F8059BDA}"/>
              </a:ext>
            </a:extLst>
          </p:cNvPr>
          <p:cNvSpPr txBox="1"/>
          <p:nvPr/>
        </p:nvSpPr>
        <p:spPr>
          <a:xfrm>
            <a:off x="7562102" y="3947419"/>
            <a:ext cx="2160487" cy="476726"/>
          </a:xfrm>
          <a:prstGeom prst="wedgeRoundRectCallout">
            <a:avLst>
              <a:gd name="adj1" fmla="val -38896"/>
              <a:gd name="adj2" fmla="val 101990"/>
              <a:gd name="adj3" fmla="val 16667"/>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kumimoji="1" lang="ja-JP" altLang="en-US" sz="1100" dirty="0"/>
              <a:t>包丁がなければキッチン用ハサミ</a:t>
            </a:r>
            <a:endParaRPr kumimoji="1" lang="en-US" altLang="ja-JP" sz="1100" dirty="0"/>
          </a:p>
          <a:p>
            <a:r>
              <a:rPr kumimoji="1" lang="ja-JP" altLang="en-US" sz="1100" dirty="0"/>
              <a:t>を使っても</a:t>
            </a:r>
            <a:r>
              <a:rPr kumimoji="1" lang="en-US" altLang="ja-JP" sz="1100" dirty="0"/>
              <a:t>OK</a:t>
            </a:r>
            <a:r>
              <a:rPr kumimoji="1" lang="ja-JP" altLang="en-US" sz="1100" dirty="0"/>
              <a:t>！</a:t>
            </a:r>
          </a:p>
        </p:txBody>
      </p:sp>
      <p:sp>
        <p:nvSpPr>
          <p:cNvPr id="2" name="テキスト ボックス 3">
            <a:extLst>
              <a:ext uri="{FF2B5EF4-FFF2-40B4-BE49-F238E27FC236}">
                <a16:creationId xmlns:a16="http://schemas.microsoft.com/office/drawing/2014/main" id="{F8BDFCA6-BE62-EA08-A6C4-502B2C74C545}"/>
              </a:ext>
            </a:extLst>
          </p:cNvPr>
          <p:cNvSpPr txBox="1"/>
          <p:nvPr/>
        </p:nvSpPr>
        <p:spPr>
          <a:xfrm>
            <a:off x="4953000" y="6488668"/>
            <a:ext cx="4953000" cy="369332"/>
          </a:xfrm>
          <a:prstGeom prst="rect">
            <a:avLst/>
          </a:prstGeom>
          <a:solidFill>
            <a:srgbClr val="FFFFFF">
              <a:alpha val="67059"/>
            </a:srgbClr>
          </a:solid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sz="900" dirty="0"/>
              <a:t>令和６年度厚生労働科学研究費補助金（循環器疾患・糖尿病等生活習慣病対策総合研究事業）</a:t>
            </a:r>
            <a:endParaRPr lang="en-US" altLang="ja-JP" sz="900" dirty="0"/>
          </a:p>
          <a:p>
            <a:pPr algn="r"/>
            <a:r>
              <a:rPr lang="ja-JP" altLang="en-US" sz="900" dirty="0"/>
              <a:t>社会経済的要因による栄養課題の解決に向けた食環境整備のためのツール開発研究</a:t>
            </a:r>
          </a:p>
        </p:txBody>
      </p:sp>
    </p:spTree>
    <p:extLst>
      <p:ext uri="{BB962C8B-B14F-4D97-AF65-F5344CB8AC3E}">
        <p14:creationId xmlns:p14="http://schemas.microsoft.com/office/powerpoint/2010/main" val="3253598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6">
            <a:extLst>
              <a:ext uri="{FF2B5EF4-FFF2-40B4-BE49-F238E27FC236}">
                <a16:creationId xmlns:a16="http://schemas.microsoft.com/office/drawing/2014/main" id="{5D9FC6AC-4A12-4825-8ABE-0732B8EF4D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90352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図 1" descr="テーブル, 皿, 食品, プラスチック が含まれている画像&#10;&#10;自動的に生成された説明">
            <a:extLst>
              <a:ext uri="{FF2B5EF4-FFF2-40B4-BE49-F238E27FC236}">
                <a16:creationId xmlns:a16="http://schemas.microsoft.com/office/drawing/2014/main" id="{B7188D2E-6F8A-A1A2-80EB-80A1FDE93ED1}"/>
              </a:ext>
            </a:extLst>
          </p:cNvPr>
          <p:cNvPicPr>
            <a:picLocks noChangeAspect="1"/>
          </p:cNvPicPr>
          <p:nvPr/>
        </p:nvPicPr>
        <p:blipFill rotWithShape="1">
          <a:blip r:embed="rId2"/>
          <a:srcRect l="42019" t="1776" r="6662" b="11547"/>
          <a:stretch/>
        </p:blipFill>
        <p:spPr>
          <a:xfrm>
            <a:off x="0" y="0"/>
            <a:ext cx="7218604" cy="685800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18" name="テキスト ボックス 17">
            <a:extLst>
              <a:ext uri="{FF2B5EF4-FFF2-40B4-BE49-F238E27FC236}">
                <a16:creationId xmlns:a16="http://schemas.microsoft.com/office/drawing/2014/main" id="{E97812CF-85CC-E5B7-470E-A7BCD40E178E}"/>
              </a:ext>
            </a:extLst>
          </p:cNvPr>
          <p:cNvSpPr txBox="1"/>
          <p:nvPr/>
        </p:nvSpPr>
        <p:spPr>
          <a:xfrm>
            <a:off x="7108471" y="2600483"/>
            <a:ext cx="2774029" cy="3967490"/>
          </a:xfrm>
          <a:prstGeom prst="roundRect">
            <a:avLst>
              <a:gd name="adj" fmla="val 6057"/>
            </a:avLst>
          </a:prstGeom>
        </p:spPr>
        <p:txBody>
          <a:bodyPr vert="horz" lIns="91440" tIns="45720" rIns="91440" bIns="45720" rtlCol="0" anchor="t">
            <a:normAutofit/>
          </a:bodyPr>
          <a:lstStyle/>
          <a:p>
            <a:pPr defTabSz="914400">
              <a:lnSpc>
                <a:spcPct val="90000"/>
              </a:lnSpc>
              <a:spcAft>
                <a:spcPts val="600"/>
              </a:spcAft>
            </a:pPr>
            <a:r>
              <a:rPr kumimoji="1" lang="en-US" altLang="ja-JP" sz="1000" dirty="0"/>
              <a:t>【</a:t>
            </a:r>
            <a:r>
              <a:rPr kumimoji="1" lang="ja-JP" altLang="en-US" sz="1000" dirty="0"/>
              <a:t>材料</a:t>
            </a:r>
            <a:r>
              <a:rPr kumimoji="1" lang="en-US" altLang="ja-JP" sz="1000" dirty="0"/>
              <a:t>】 (1</a:t>
            </a:r>
            <a:r>
              <a:rPr kumimoji="1" lang="ja-JP" altLang="en-US" sz="1000" dirty="0"/>
              <a:t>人分</a:t>
            </a:r>
            <a:r>
              <a:rPr kumimoji="1" lang="en-US" altLang="ja-JP" sz="1000" dirty="0"/>
              <a:t>)</a:t>
            </a:r>
          </a:p>
          <a:p>
            <a:pPr defTabSz="914400">
              <a:lnSpc>
                <a:spcPct val="90000"/>
              </a:lnSpc>
              <a:spcAft>
                <a:spcPts val="600"/>
              </a:spcAft>
            </a:pPr>
            <a:r>
              <a:rPr kumimoji="1" lang="ja-JP" altLang="en-US" sz="1000" dirty="0"/>
              <a:t>・レンコン・・・</a:t>
            </a:r>
            <a:r>
              <a:rPr kumimoji="1" lang="en-US" altLang="ja-JP" sz="1000" dirty="0"/>
              <a:t>50g</a:t>
            </a:r>
          </a:p>
          <a:p>
            <a:pPr defTabSz="914400">
              <a:lnSpc>
                <a:spcPct val="90000"/>
              </a:lnSpc>
              <a:spcAft>
                <a:spcPts val="600"/>
              </a:spcAft>
            </a:pPr>
            <a:r>
              <a:rPr kumimoji="1" lang="ja-JP" altLang="en-US" sz="1000" dirty="0"/>
              <a:t>・豆苗・・・</a:t>
            </a:r>
            <a:r>
              <a:rPr kumimoji="1" lang="en-US" altLang="ja-JP" sz="1000" dirty="0"/>
              <a:t>20g</a:t>
            </a:r>
          </a:p>
          <a:p>
            <a:pPr defTabSz="914400">
              <a:lnSpc>
                <a:spcPct val="90000"/>
              </a:lnSpc>
              <a:spcAft>
                <a:spcPts val="600"/>
              </a:spcAft>
            </a:pPr>
            <a:r>
              <a:rPr kumimoji="1" lang="ja-JP" altLang="en-US" sz="1000" dirty="0"/>
              <a:t>・かつお節・・・ひとつかみ</a:t>
            </a:r>
          </a:p>
          <a:p>
            <a:pPr defTabSz="914400">
              <a:lnSpc>
                <a:spcPct val="90000"/>
              </a:lnSpc>
              <a:spcAft>
                <a:spcPts val="600"/>
              </a:spcAft>
            </a:pPr>
            <a:r>
              <a:rPr kumimoji="1" lang="ja-JP" altLang="en-US" sz="1000" dirty="0"/>
              <a:t>・マヨネーズ・・・</a:t>
            </a:r>
            <a:r>
              <a:rPr kumimoji="1" lang="en-US" altLang="ja-JP" sz="1000" dirty="0"/>
              <a:t>6g</a:t>
            </a:r>
          </a:p>
          <a:p>
            <a:pPr defTabSz="914400">
              <a:lnSpc>
                <a:spcPct val="90000"/>
              </a:lnSpc>
              <a:spcAft>
                <a:spcPts val="600"/>
              </a:spcAft>
            </a:pPr>
            <a:r>
              <a:rPr kumimoji="1" lang="ja-JP" altLang="en-US" sz="1000" dirty="0"/>
              <a:t>　　しょうゆ・・・</a:t>
            </a:r>
            <a:r>
              <a:rPr kumimoji="1" lang="en-US" altLang="ja-JP" sz="1000" dirty="0"/>
              <a:t>3g</a:t>
            </a:r>
          </a:p>
          <a:p>
            <a:pPr defTabSz="914400">
              <a:lnSpc>
                <a:spcPct val="90000"/>
              </a:lnSpc>
              <a:spcAft>
                <a:spcPts val="600"/>
              </a:spcAft>
            </a:pPr>
            <a:r>
              <a:rPr kumimoji="1" lang="ja-JP" altLang="en-US" sz="1000" dirty="0"/>
              <a:t>　　砂糖・・・</a:t>
            </a:r>
            <a:r>
              <a:rPr kumimoji="1" lang="en-US" altLang="ja-JP" sz="1000" dirty="0"/>
              <a:t>2g</a:t>
            </a:r>
          </a:p>
          <a:p>
            <a:pPr defTabSz="914400">
              <a:lnSpc>
                <a:spcPct val="90000"/>
              </a:lnSpc>
              <a:spcAft>
                <a:spcPts val="600"/>
              </a:spcAft>
            </a:pPr>
            <a:endParaRPr kumimoji="1" lang="en-US" altLang="ja-JP" sz="1000" dirty="0"/>
          </a:p>
          <a:p>
            <a:pPr defTabSz="914400">
              <a:lnSpc>
                <a:spcPct val="90000"/>
              </a:lnSpc>
              <a:spcAft>
                <a:spcPts val="600"/>
              </a:spcAft>
            </a:pPr>
            <a:r>
              <a:rPr kumimoji="1" lang="en-US" altLang="ja-JP" sz="1000" dirty="0"/>
              <a:t>【</a:t>
            </a:r>
            <a:r>
              <a:rPr kumimoji="1" lang="ja-JP" altLang="en-US" sz="1000" dirty="0"/>
              <a:t>作り方</a:t>
            </a:r>
            <a:r>
              <a:rPr kumimoji="1" lang="en-US" altLang="ja-JP" sz="1000" dirty="0"/>
              <a:t>】</a:t>
            </a:r>
          </a:p>
          <a:p>
            <a:pPr defTabSz="914400">
              <a:lnSpc>
                <a:spcPct val="90000"/>
              </a:lnSpc>
              <a:spcAft>
                <a:spcPts val="600"/>
              </a:spcAft>
            </a:pPr>
            <a:r>
              <a:rPr kumimoji="1" lang="en-US" altLang="ja-JP" sz="1000" dirty="0"/>
              <a:t>①</a:t>
            </a:r>
            <a:r>
              <a:rPr kumimoji="1" lang="ja-JP" altLang="en-US" sz="1000" dirty="0"/>
              <a:t>レンコンの皮をむき</a:t>
            </a:r>
            <a:r>
              <a:rPr kumimoji="1" lang="en-US" altLang="ja-JP" sz="1000" dirty="0"/>
              <a:t>5mm</a:t>
            </a:r>
            <a:r>
              <a:rPr kumimoji="1" lang="ja-JP" altLang="en-US" sz="1000" dirty="0"/>
              <a:t>程度の輪切りにする。</a:t>
            </a:r>
          </a:p>
          <a:p>
            <a:pPr defTabSz="914400">
              <a:lnSpc>
                <a:spcPct val="90000"/>
              </a:lnSpc>
              <a:spcAft>
                <a:spcPts val="600"/>
              </a:spcAft>
            </a:pPr>
            <a:r>
              <a:rPr kumimoji="1" lang="ja-JP" altLang="en-US" sz="1000" dirty="0"/>
              <a:t>②フライパンにマヨネーズを入れて熱し、溶けて</a:t>
            </a:r>
            <a:endParaRPr kumimoji="1" lang="en-US" altLang="ja-JP" sz="1000" dirty="0"/>
          </a:p>
          <a:p>
            <a:pPr defTabSz="914400">
              <a:lnSpc>
                <a:spcPct val="90000"/>
              </a:lnSpc>
              <a:spcAft>
                <a:spcPts val="600"/>
              </a:spcAft>
            </a:pPr>
            <a:r>
              <a:rPr kumimoji="1" lang="ja-JP" altLang="en-US" sz="1000" dirty="0"/>
              <a:t>　　きたらレンコンを入れて両面をこんがり炒める。</a:t>
            </a:r>
          </a:p>
          <a:p>
            <a:pPr defTabSz="914400">
              <a:lnSpc>
                <a:spcPct val="90000"/>
              </a:lnSpc>
              <a:spcAft>
                <a:spcPts val="600"/>
              </a:spcAft>
            </a:pPr>
            <a:r>
              <a:rPr kumimoji="1" lang="ja-JP" altLang="en-US" sz="1000" dirty="0"/>
              <a:t>③レンコンにしっかり火が通ったら、豆苗を入れ</a:t>
            </a:r>
            <a:endParaRPr kumimoji="1" lang="en-US" altLang="ja-JP" sz="1000" dirty="0"/>
          </a:p>
          <a:p>
            <a:pPr defTabSz="914400">
              <a:lnSpc>
                <a:spcPct val="90000"/>
              </a:lnSpc>
              <a:spcAft>
                <a:spcPts val="600"/>
              </a:spcAft>
            </a:pPr>
            <a:r>
              <a:rPr kumimoji="1" lang="ja-JP" altLang="en-US" sz="1000" dirty="0"/>
              <a:t>　　しんなりするまで炒める。</a:t>
            </a:r>
          </a:p>
          <a:p>
            <a:pPr defTabSz="914400">
              <a:lnSpc>
                <a:spcPct val="90000"/>
              </a:lnSpc>
              <a:spcAft>
                <a:spcPts val="600"/>
              </a:spcAft>
            </a:pPr>
            <a:r>
              <a:rPr kumimoji="1" lang="ja-JP" altLang="en-US" sz="1000" dirty="0"/>
              <a:t>④かつお節をひとつかみ入れ、かつお節が</a:t>
            </a:r>
            <a:endParaRPr kumimoji="1" lang="en-US" altLang="ja-JP" sz="1000" dirty="0"/>
          </a:p>
          <a:p>
            <a:pPr defTabSz="914400">
              <a:lnSpc>
                <a:spcPct val="90000"/>
              </a:lnSpc>
              <a:spcAft>
                <a:spcPts val="600"/>
              </a:spcAft>
            </a:pPr>
            <a:r>
              <a:rPr kumimoji="1" lang="ja-JP" altLang="en-US" sz="1000" dirty="0"/>
              <a:t>　　カリッとしてきたらＡを回しかけ、炒め合わせ</a:t>
            </a:r>
            <a:endParaRPr kumimoji="1" lang="en-US" altLang="ja-JP" sz="1000" dirty="0"/>
          </a:p>
          <a:p>
            <a:pPr defTabSz="914400">
              <a:lnSpc>
                <a:spcPct val="90000"/>
              </a:lnSpc>
              <a:spcAft>
                <a:spcPts val="600"/>
              </a:spcAft>
            </a:pPr>
            <a:r>
              <a:rPr kumimoji="1" lang="ja-JP" altLang="en-US" sz="1000" dirty="0"/>
              <a:t>　　て完成。</a:t>
            </a:r>
          </a:p>
        </p:txBody>
      </p:sp>
      <p:cxnSp>
        <p:nvCxnSpPr>
          <p:cNvPr id="19" name="直線コネクタ 18">
            <a:extLst>
              <a:ext uri="{FF2B5EF4-FFF2-40B4-BE49-F238E27FC236}">
                <a16:creationId xmlns:a16="http://schemas.microsoft.com/office/drawing/2014/main" id="{BCF27FCA-B5F4-E5B2-1CB6-369275C88414}"/>
              </a:ext>
            </a:extLst>
          </p:cNvPr>
          <p:cNvCxnSpPr>
            <a:cxnSpLocks/>
          </p:cNvCxnSpPr>
          <p:nvPr/>
        </p:nvCxnSpPr>
        <p:spPr>
          <a:xfrm>
            <a:off x="6574484" y="2530840"/>
            <a:ext cx="3153716" cy="0"/>
          </a:xfrm>
          <a:prstGeom prst="line">
            <a:avLst/>
          </a:prstGeom>
          <a:ln>
            <a:solidFill>
              <a:schemeClr val="bg2">
                <a:lumMod val="90000"/>
              </a:schemeClr>
            </a:solidFill>
          </a:ln>
        </p:spPr>
        <p:style>
          <a:lnRef idx="2">
            <a:schemeClr val="accent1"/>
          </a:lnRef>
          <a:fillRef idx="0">
            <a:schemeClr val="accent1"/>
          </a:fillRef>
          <a:effectRef idx="1">
            <a:schemeClr val="accent1"/>
          </a:effectRef>
          <a:fontRef idx="minor">
            <a:schemeClr val="tx1"/>
          </a:fontRef>
        </p:style>
      </p:cxnSp>
      <p:sp>
        <p:nvSpPr>
          <p:cNvPr id="20" name="左中かっこ 19">
            <a:extLst>
              <a:ext uri="{FF2B5EF4-FFF2-40B4-BE49-F238E27FC236}">
                <a16:creationId xmlns:a16="http://schemas.microsoft.com/office/drawing/2014/main" id="{63959746-E241-D10C-D01E-C4ED69899E8F}"/>
              </a:ext>
            </a:extLst>
          </p:cNvPr>
          <p:cNvSpPr/>
          <p:nvPr/>
        </p:nvSpPr>
        <p:spPr>
          <a:xfrm>
            <a:off x="5705650" y="3148234"/>
            <a:ext cx="110950" cy="1118966"/>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sz="1050">
              <a:latin typeface="UD デジタル 教科書体 NK-B" panose="02020700000000000000" pitchFamily="18" charset="-128"/>
              <a:ea typeface="UD デジタル 教科書体 NK-B" panose="02020700000000000000" pitchFamily="18" charset="-128"/>
            </a:endParaRPr>
          </a:p>
        </p:txBody>
      </p:sp>
      <p:sp>
        <p:nvSpPr>
          <p:cNvPr id="21" name="テキスト ボックス 20">
            <a:extLst>
              <a:ext uri="{FF2B5EF4-FFF2-40B4-BE49-F238E27FC236}">
                <a16:creationId xmlns:a16="http://schemas.microsoft.com/office/drawing/2014/main" id="{6F6252AD-3DE1-8773-07CD-EB796607E70C}"/>
              </a:ext>
            </a:extLst>
          </p:cNvPr>
          <p:cNvSpPr txBox="1"/>
          <p:nvPr/>
        </p:nvSpPr>
        <p:spPr>
          <a:xfrm>
            <a:off x="5444079" y="3580759"/>
            <a:ext cx="523141" cy="2539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050" dirty="0">
                <a:latin typeface="UD デジタル 教科書体 NK-B" panose="02020700000000000000" pitchFamily="18" charset="-128"/>
                <a:ea typeface="UD デジタル 教科書体 NK-B" panose="02020700000000000000" pitchFamily="18" charset="-128"/>
              </a:rPr>
              <a:t>A</a:t>
            </a:r>
          </a:p>
        </p:txBody>
      </p:sp>
      <p:sp>
        <p:nvSpPr>
          <p:cNvPr id="22" name="テキスト ボックス 21">
            <a:extLst>
              <a:ext uri="{FF2B5EF4-FFF2-40B4-BE49-F238E27FC236}">
                <a16:creationId xmlns:a16="http://schemas.microsoft.com/office/drawing/2014/main" id="{BCA7F357-3A57-54DD-CAE3-7F7CBA17756B}"/>
              </a:ext>
            </a:extLst>
          </p:cNvPr>
          <p:cNvSpPr txBox="1"/>
          <p:nvPr/>
        </p:nvSpPr>
        <p:spPr>
          <a:xfrm>
            <a:off x="6544062" y="754294"/>
            <a:ext cx="1107996" cy="276999"/>
          </a:xfrm>
          <a:prstGeom prst="rect">
            <a:avLst/>
          </a:prstGeom>
          <a:noFill/>
        </p:spPr>
        <p:txBody>
          <a:bodyPr wrap="none" rtlCol="0">
            <a:spAutoFit/>
          </a:bodyPr>
          <a:lstStyle/>
          <a:p>
            <a:r>
              <a:rPr kumimoji="1" lang="ja-JP" altLang="en-US" sz="1200" dirty="0"/>
              <a:t>使用調理機器</a:t>
            </a:r>
          </a:p>
        </p:txBody>
      </p:sp>
      <p:pic>
        <p:nvPicPr>
          <p:cNvPr id="23" name="Picture 8" descr="ボウルのイラスト | かわいいフリー素材集 いらすとや">
            <a:extLst>
              <a:ext uri="{FF2B5EF4-FFF2-40B4-BE49-F238E27FC236}">
                <a16:creationId xmlns:a16="http://schemas.microsoft.com/office/drawing/2014/main" id="{C6A80C3A-7EC7-58CD-4C64-F3561E1BA9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8243" y="1145932"/>
            <a:ext cx="557929" cy="4993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箸のイラスト | 商用OKの無料イラスト素材サイト ツカッテ">
            <a:extLst>
              <a:ext uri="{FF2B5EF4-FFF2-40B4-BE49-F238E27FC236}">
                <a16:creationId xmlns:a16="http://schemas.microsoft.com/office/drawing/2014/main" id="{0CFA3DA2-4B18-B616-7932-EFC4663A0B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9153" y="1021651"/>
            <a:ext cx="611195" cy="61119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包丁のイラスト | 商用OKの無料イラスト素材サイト ツカッテ">
            <a:extLst>
              <a:ext uri="{FF2B5EF4-FFF2-40B4-BE49-F238E27FC236}">
                <a16:creationId xmlns:a16="http://schemas.microsoft.com/office/drawing/2014/main" id="{3C5DF491-7830-D058-8D18-D00106BB9D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5442" y="1069633"/>
            <a:ext cx="611195" cy="611195"/>
          </a:xfrm>
          <a:prstGeom prst="rect">
            <a:avLst/>
          </a:prstGeom>
          <a:noFill/>
          <a:extLst>
            <a:ext uri="{909E8E84-426E-40DD-AFC4-6F175D3DCCD1}">
              <a14:hiddenFill xmlns:a14="http://schemas.microsoft.com/office/drawing/2010/main">
                <a:solidFill>
                  <a:srgbClr val="FFFFFF"/>
                </a:solidFill>
              </a14:hiddenFill>
            </a:ext>
          </a:extLst>
        </p:spPr>
      </p:pic>
      <p:sp>
        <p:nvSpPr>
          <p:cNvPr id="27" name="テキスト ボックス 26">
            <a:extLst>
              <a:ext uri="{FF2B5EF4-FFF2-40B4-BE49-F238E27FC236}">
                <a16:creationId xmlns:a16="http://schemas.microsoft.com/office/drawing/2014/main" id="{CFDB6A51-A92E-AE2D-BA25-5F2B1AB09840}"/>
              </a:ext>
            </a:extLst>
          </p:cNvPr>
          <p:cNvSpPr txBox="1"/>
          <p:nvPr/>
        </p:nvSpPr>
        <p:spPr>
          <a:xfrm>
            <a:off x="6461823" y="1870323"/>
            <a:ext cx="3441700" cy="671851"/>
          </a:xfrm>
          <a:prstGeom prst="rect">
            <a:avLst/>
          </a:prstGeom>
          <a:noFill/>
        </p:spPr>
        <p:txBody>
          <a:bodyPr wrap="square">
            <a:spAutoFit/>
          </a:bodyPr>
          <a:lstStyle/>
          <a:p>
            <a:pPr algn="ctr" defTabSz="914400">
              <a:lnSpc>
                <a:spcPct val="90000"/>
              </a:lnSpc>
              <a:spcAft>
                <a:spcPts val="600"/>
              </a:spcAft>
            </a:pPr>
            <a:r>
              <a:rPr kumimoji="1" lang="ja-JP" altLang="en-US" sz="1800" b="1" dirty="0"/>
              <a:t>シャキシャキ！</a:t>
            </a:r>
            <a:endParaRPr kumimoji="1" lang="en-US" altLang="ja-JP" sz="1800" b="1" dirty="0"/>
          </a:p>
          <a:p>
            <a:pPr algn="ctr" defTabSz="914400">
              <a:lnSpc>
                <a:spcPct val="90000"/>
              </a:lnSpc>
              <a:spcAft>
                <a:spcPts val="600"/>
              </a:spcAft>
            </a:pPr>
            <a:r>
              <a:rPr kumimoji="1" lang="ja-JP" altLang="en-US" sz="1800" b="1" dirty="0"/>
              <a:t>おかかレンコンのマヨしょうゆ炒め</a:t>
            </a:r>
          </a:p>
        </p:txBody>
      </p:sp>
      <p:sp>
        <p:nvSpPr>
          <p:cNvPr id="29" name="左中かっこ 28">
            <a:extLst>
              <a:ext uri="{FF2B5EF4-FFF2-40B4-BE49-F238E27FC236}">
                <a16:creationId xmlns:a16="http://schemas.microsoft.com/office/drawing/2014/main" id="{468EF9D5-1BC9-6060-97D7-1323CBC98353}"/>
              </a:ext>
            </a:extLst>
          </p:cNvPr>
          <p:cNvSpPr/>
          <p:nvPr/>
        </p:nvSpPr>
        <p:spPr>
          <a:xfrm>
            <a:off x="7242225" y="3706417"/>
            <a:ext cx="148150" cy="396240"/>
          </a:xfrm>
          <a:prstGeom prst="leftBrace">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sz="1050">
              <a:latin typeface="UD デジタル 教科書体 NK-B" panose="02020700000000000000" pitchFamily="18" charset="-128"/>
              <a:ea typeface="UD デジタル 教科書体 NK-B" panose="02020700000000000000" pitchFamily="18" charset="-128"/>
            </a:endParaRPr>
          </a:p>
        </p:txBody>
      </p:sp>
      <p:sp>
        <p:nvSpPr>
          <p:cNvPr id="30" name="テキスト ボックス 29">
            <a:extLst>
              <a:ext uri="{FF2B5EF4-FFF2-40B4-BE49-F238E27FC236}">
                <a16:creationId xmlns:a16="http://schemas.microsoft.com/office/drawing/2014/main" id="{F8C1E126-E55B-F413-195D-21CEB1AEAEA8}"/>
              </a:ext>
            </a:extLst>
          </p:cNvPr>
          <p:cNvSpPr txBox="1"/>
          <p:nvPr/>
        </p:nvSpPr>
        <p:spPr>
          <a:xfrm>
            <a:off x="6997520" y="3771217"/>
            <a:ext cx="523141" cy="2539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050" dirty="0">
                <a:latin typeface="UD デジタル 教科書体 NK-B" panose="02020700000000000000" pitchFamily="18" charset="-128"/>
                <a:ea typeface="UD デジタル 教科書体 NK-B" panose="02020700000000000000" pitchFamily="18" charset="-128"/>
              </a:rPr>
              <a:t>A</a:t>
            </a:r>
          </a:p>
        </p:txBody>
      </p:sp>
      <p:pic>
        <p:nvPicPr>
          <p:cNvPr id="3074" name="Picture 2" descr="フライパンのイラスト | 商用OKの無料イラスト素材サイト ツカッテ">
            <a:extLst>
              <a:ext uri="{FF2B5EF4-FFF2-40B4-BE49-F238E27FC236}">
                <a16:creationId xmlns:a16="http://schemas.microsoft.com/office/drawing/2014/main" id="{1B2E507B-2ED9-8C20-4ECF-2C9DA229CCF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1720" y="1008462"/>
            <a:ext cx="829461" cy="829461"/>
          </a:xfrm>
          <a:prstGeom prst="rect">
            <a:avLst/>
          </a:prstGeom>
          <a:noFill/>
          <a:extLst>
            <a:ext uri="{909E8E84-426E-40DD-AFC4-6F175D3DCCD1}">
              <a14:hiddenFill xmlns:a14="http://schemas.microsoft.com/office/drawing/2010/main">
                <a:solidFill>
                  <a:srgbClr val="FFFFFF"/>
                </a:solidFill>
              </a14:hiddenFill>
            </a:ext>
          </a:extLst>
        </p:spPr>
      </p:pic>
      <p:sp>
        <p:nvSpPr>
          <p:cNvPr id="31" name="テキスト ボックス 30">
            <a:extLst>
              <a:ext uri="{FF2B5EF4-FFF2-40B4-BE49-F238E27FC236}">
                <a16:creationId xmlns:a16="http://schemas.microsoft.com/office/drawing/2014/main" id="{1C3C93E6-40FE-EA43-BC2E-47E42A275A74}"/>
              </a:ext>
            </a:extLst>
          </p:cNvPr>
          <p:cNvSpPr txBox="1"/>
          <p:nvPr/>
        </p:nvSpPr>
        <p:spPr>
          <a:xfrm>
            <a:off x="8181170" y="3898175"/>
            <a:ext cx="1701330" cy="476726"/>
          </a:xfrm>
          <a:prstGeom prst="wedgeRoundRectCallout">
            <a:avLst>
              <a:gd name="adj1" fmla="val -33114"/>
              <a:gd name="adj2" fmla="val 91020"/>
              <a:gd name="adj3" fmla="val 16667"/>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kumimoji="1" lang="ja-JP" altLang="en-US" sz="1100" dirty="0"/>
              <a:t>レンコンは冷凍を使っても</a:t>
            </a:r>
            <a:endParaRPr kumimoji="1" lang="en-US" altLang="ja-JP" sz="1100" dirty="0"/>
          </a:p>
          <a:p>
            <a:r>
              <a:rPr kumimoji="1" lang="en-US" altLang="ja-JP" sz="1100" dirty="0"/>
              <a:t>OK</a:t>
            </a:r>
            <a:r>
              <a:rPr kumimoji="1" lang="ja-JP" altLang="en-US" sz="1100" dirty="0"/>
              <a:t>！</a:t>
            </a:r>
          </a:p>
        </p:txBody>
      </p:sp>
      <p:sp>
        <p:nvSpPr>
          <p:cNvPr id="3" name="テキスト ボックス 3">
            <a:extLst>
              <a:ext uri="{FF2B5EF4-FFF2-40B4-BE49-F238E27FC236}">
                <a16:creationId xmlns:a16="http://schemas.microsoft.com/office/drawing/2014/main" id="{529994C2-FE92-A7BA-7CB7-EC754D04858A}"/>
              </a:ext>
            </a:extLst>
          </p:cNvPr>
          <p:cNvSpPr txBox="1"/>
          <p:nvPr/>
        </p:nvSpPr>
        <p:spPr>
          <a:xfrm>
            <a:off x="4873083" y="6488668"/>
            <a:ext cx="5032917" cy="369332"/>
          </a:xfrm>
          <a:prstGeom prst="rect">
            <a:avLst/>
          </a:prstGeom>
          <a:solidFill>
            <a:srgbClr val="FFFFFF">
              <a:alpha val="67059"/>
            </a:srgbClr>
          </a:solid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sz="900" dirty="0"/>
              <a:t>令和６年度厚生労働科学研究費補助金（循環器疾患・糖尿病等生活習慣病対策総合研究事業）</a:t>
            </a:r>
            <a:endParaRPr lang="en-US" altLang="ja-JP" sz="900" dirty="0"/>
          </a:p>
          <a:p>
            <a:pPr algn="r"/>
            <a:r>
              <a:rPr lang="ja-JP" altLang="en-US" sz="900" dirty="0"/>
              <a:t>社会経済的要因による栄養課題の解決に向けた食環境整備のためのツール開発研究</a:t>
            </a:r>
          </a:p>
        </p:txBody>
      </p:sp>
    </p:spTree>
    <p:extLst>
      <p:ext uri="{BB962C8B-B14F-4D97-AF65-F5344CB8AC3E}">
        <p14:creationId xmlns:p14="http://schemas.microsoft.com/office/powerpoint/2010/main" val="1750063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90352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0065" y="2586994"/>
            <a:ext cx="2823210" cy="18288"/>
          </a:xfrm>
          <a:custGeom>
            <a:avLst/>
            <a:gdLst>
              <a:gd name="connsiteX0" fmla="*/ 0 w 2823210"/>
              <a:gd name="connsiteY0" fmla="*/ 0 h 18288"/>
              <a:gd name="connsiteX1" fmla="*/ 564642 w 2823210"/>
              <a:gd name="connsiteY1" fmla="*/ 0 h 18288"/>
              <a:gd name="connsiteX2" fmla="*/ 1101052 w 2823210"/>
              <a:gd name="connsiteY2" fmla="*/ 0 h 18288"/>
              <a:gd name="connsiteX3" fmla="*/ 1637462 w 2823210"/>
              <a:gd name="connsiteY3" fmla="*/ 0 h 18288"/>
              <a:gd name="connsiteX4" fmla="*/ 2258568 w 2823210"/>
              <a:gd name="connsiteY4" fmla="*/ 0 h 18288"/>
              <a:gd name="connsiteX5" fmla="*/ 2823210 w 2823210"/>
              <a:gd name="connsiteY5" fmla="*/ 0 h 18288"/>
              <a:gd name="connsiteX6" fmla="*/ 2823210 w 2823210"/>
              <a:gd name="connsiteY6" fmla="*/ 18288 h 18288"/>
              <a:gd name="connsiteX7" fmla="*/ 2258568 w 2823210"/>
              <a:gd name="connsiteY7" fmla="*/ 18288 h 18288"/>
              <a:gd name="connsiteX8" fmla="*/ 1778622 w 2823210"/>
              <a:gd name="connsiteY8" fmla="*/ 18288 h 18288"/>
              <a:gd name="connsiteX9" fmla="*/ 1242212 w 2823210"/>
              <a:gd name="connsiteY9" fmla="*/ 18288 h 18288"/>
              <a:gd name="connsiteX10" fmla="*/ 705803 w 2823210"/>
              <a:gd name="connsiteY10" fmla="*/ 18288 h 18288"/>
              <a:gd name="connsiteX11" fmla="*/ 0 w 2823210"/>
              <a:gd name="connsiteY11" fmla="*/ 18288 h 18288"/>
              <a:gd name="connsiteX12" fmla="*/ 0 w 282321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3210" h="18288" fill="none" extrusionOk="0">
                <a:moveTo>
                  <a:pt x="0" y="0"/>
                </a:moveTo>
                <a:cubicBezTo>
                  <a:pt x="262836" y="-25403"/>
                  <a:pt x="438731" y="-27752"/>
                  <a:pt x="564642" y="0"/>
                </a:cubicBezTo>
                <a:cubicBezTo>
                  <a:pt x="690553" y="27752"/>
                  <a:pt x="986722" y="-14214"/>
                  <a:pt x="1101052" y="0"/>
                </a:cubicBezTo>
                <a:cubicBezTo>
                  <a:pt x="1215382" y="14214"/>
                  <a:pt x="1502491" y="-16582"/>
                  <a:pt x="1637462" y="0"/>
                </a:cubicBezTo>
                <a:cubicBezTo>
                  <a:pt x="1772433" y="16582"/>
                  <a:pt x="2020237" y="11909"/>
                  <a:pt x="2258568" y="0"/>
                </a:cubicBezTo>
                <a:cubicBezTo>
                  <a:pt x="2496899" y="-11909"/>
                  <a:pt x="2673661" y="-13399"/>
                  <a:pt x="2823210" y="0"/>
                </a:cubicBezTo>
                <a:cubicBezTo>
                  <a:pt x="2822776" y="7551"/>
                  <a:pt x="2822743" y="9822"/>
                  <a:pt x="2823210" y="18288"/>
                </a:cubicBezTo>
                <a:cubicBezTo>
                  <a:pt x="2599902" y="5957"/>
                  <a:pt x="2424627" y="31663"/>
                  <a:pt x="2258568" y="18288"/>
                </a:cubicBezTo>
                <a:cubicBezTo>
                  <a:pt x="2092509" y="4913"/>
                  <a:pt x="1888532" y="29383"/>
                  <a:pt x="1778622" y="18288"/>
                </a:cubicBezTo>
                <a:cubicBezTo>
                  <a:pt x="1668712" y="7193"/>
                  <a:pt x="1496030" y="42193"/>
                  <a:pt x="1242212" y="18288"/>
                </a:cubicBezTo>
                <a:cubicBezTo>
                  <a:pt x="988394" y="-5617"/>
                  <a:pt x="852067" y="27314"/>
                  <a:pt x="705803" y="18288"/>
                </a:cubicBezTo>
                <a:cubicBezTo>
                  <a:pt x="559539" y="9262"/>
                  <a:pt x="335854" y="42379"/>
                  <a:pt x="0" y="18288"/>
                </a:cubicBezTo>
                <a:cubicBezTo>
                  <a:pt x="60" y="11696"/>
                  <a:pt x="66" y="3758"/>
                  <a:pt x="0" y="0"/>
                </a:cubicBezTo>
                <a:close/>
              </a:path>
              <a:path w="2823210" h="18288" stroke="0" extrusionOk="0">
                <a:moveTo>
                  <a:pt x="0" y="0"/>
                </a:moveTo>
                <a:cubicBezTo>
                  <a:pt x="190448" y="15002"/>
                  <a:pt x="391184" y="-17134"/>
                  <a:pt x="508178" y="0"/>
                </a:cubicBezTo>
                <a:cubicBezTo>
                  <a:pt x="625172" y="17134"/>
                  <a:pt x="964152" y="1954"/>
                  <a:pt x="1129284" y="0"/>
                </a:cubicBezTo>
                <a:cubicBezTo>
                  <a:pt x="1294416" y="-1954"/>
                  <a:pt x="1379034" y="-11009"/>
                  <a:pt x="1609230" y="0"/>
                </a:cubicBezTo>
                <a:cubicBezTo>
                  <a:pt x="1839426" y="11009"/>
                  <a:pt x="1972738" y="11016"/>
                  <a:pt x="2089175" y="0"/>
                </a:cubicBezTo>
                <a:cubicBezTo>
                  <a:pt x="2205613" y="-11016"/>
                  <a:pt x="2575844" y="-22298"/>
                  <a:pt x="2823210" y="0"/>
                </a:cubicBezTo>
                <a:cubicBezTo>
                  <a:pt x="2823128" y="4406"/>
                  <a:pt x="2823121" y="9982"/>
                  <a:pt x="2823210" y="18288"/>
                </a:cubicBezTo>
                <a:cubicBezTo>
                  <a:pt x="2688711" y="23580"/>
                  <a:pt x="2513828" y="10073"/>
                  <a:pt x="2286800" y="18288"/>
                </a:cubicBezTo>
                <a:cubicBezTo>
                  <a:pt x="2059772" y="26504"/>
                  <a:pt x="2006180" y="-4545"/>
                  <a:pt x="1750390" y="18288"/>
                </a:cubicBezTo>
                <a:cubicBezTo>
                  <a:pt x="1494600" y="41121"/>
                  <a:pt x="1469398" y="-5182"/>
                  <a:pt x="1213980" y="18288"/>
                </a:cubicBezTo>
                <a:cubicBezTo>
                  <a:pt x="958562" y="41758"/>
                  <a:pt x="754009" y="34657"/>
                  <a:pt x="592874" y="18288"/>
                </a:cubicBezTo>
                <a:cubicBezTo>
                  <a:pt x="431739" y="1919"/>
                  <a:pt x="141794" y="26926"/>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テキスト ボックス 2">
            <a:extLst>
              <a:ext uri="{FF2B5EF4-FFF2-40B4-BE49-F238E27FC236}">
                <a16:creationId xmlns:a16="http://schemas.microsoft.com/office/drawing/2014/main" id="{8A8F875E-EB7B-0579-D014-C7E271C90C94}"/>
              </a:ext>
            </a:extLst>
          </p:cNvPr>
          <p:cNvSpPr txBox="1"/>
          <p:nvPr/>
        </p:nvSpPr>
        <p:spPr>
          <a:xfrm>
            <a:off x="520065" y="2872899"/>
            <a:ext cx="3447916" cy="3320668"/>
          </a:xfrm>
          <a:prstGeom prst="roundRect">
            <a:avLst>
              <a:gd name="adj" fmla="val 5282"/>
            </a:avLst>
          </a:prstGeom>
        </p:spPr>
        <p:txBody>
          <a:bodyPr vert="horz" lIns="91440" tIns="45720" rIns="91440" bIns="45720" rtlCol="0">
            <a:normAutofit/>
          </a:bodyPr>
          <a:lstStyle/>
          <a:p>
            <a:pPr defTabSz="914400">
              <a:lnSpc>
                <a:spcPct val="90000"/>
              </a:lnSpc>
              <a:spcAft>
                <a:spcPts val="600"/>
              </a:spcAft>
            </a:pPr>
            <a:r>
              <a:rPr kumimoji="1" lang="en-US" altLang="ja-JP" sz="1000" dirty="0"/>
              <a:t>【</a:t>
            </a:r>
            <a:r>
              <a:rPr kumimoji="1" lang="ja-JP" altLang="en-US" sz="1000" dirty="0"/>
              <a:t>材料</a:t>
            </a:r>
            <a:r>
              <a:rPr kumimoji="1" lang="en-US" altLang="ja-JP" sz="1000" dirty="0"/>
              <a:t>】 (1</a:t>
            </a:r>
            <a:r>
              <a:rPr kumimoji="1" lang="ja-JP" altLang="en-US" sz="1000" dirty="0"/>
              <a:t>人分</a:t>
            </a:r>
            <a:r>
              <a:rPr kumimoji="1" lang="en-US" altLang="ja-JP" sz="1000" dirty="0"/>
              <a:t>)</a:t>
            </a:r>
          </a:p>
          <a:p>
            <a:pPr defTabSz="914400">
              <a:lnSpc>
                <a:spcPct val="90000"/>
              </a:lnSpc>
              <a:spcAft>
                <a:spcPts val="600"/>
              </a:spcAft>
            </a:pPr>
            <a:r>
              <a:rPr kumimoji="1" lang="ja-JP" altLang="en-US" sz="1000" dirty="0"/>
              <a:t>・かぶ・・・</a:t>
            </a:r>
            <a:r>
              <a:rPr kumimoji="1" lang="en-US" altLang="ja-JP" sz="1000" dirty="0"/>
              <a:t>50g</a:t>
            </a:r>
          </a:p>
          <a:p>
            <a:pPr defTabSz="914400">
              <a:lnSpc>
                <a:spcPct val="90000"/>
              </a:lnSpc>
              <a:spcAft>
                <a:spcPts val="600"/>
              </a:spcAft>
            </a:pPr>
            <a:r>
              <a:rPr kumimoji="1" lang="ja-JP" altLang="en-US" sz="1000" dirty="0"/>
              <a:t>・エリンギ・・・</a:t>
            </a:r>
            <a:r>
              <a:rPr kumimoji="1" lang="en-US" altLang="ja-JP" sz="1000" dirty="0"/>
              <a:t>10g</a:t>
            </a:r>
          </a:p>
          <a:p>
            <a:pPr defTabSz="914400">
              <a:lnSpc>
                <a:spcPct val="90000"/>
              </a:lnSpc>
              <a:spcAft>
                <a:spcPts val="600"/>
              </a:spcAft>
            </a:pPr>
            <a:r>
              <a:rPr kumimoji="1" lang="ja-JP" altLang="en-US" sz="1000" dirty="0"/>
              <a:t>・長ネギ・・・</a:t>
            </a:r>
            <a:r>
              <a:rPr kumimoji="1" lang="en-US" altLang="ja-JP" sz="1000" dirty="0"/>
              <a:t>10g</a:t>
            </a:r>
          </a:p>
          <a:p>
            <a:pPr defTabSz="914400">
              <a:lnSpc>
                <a:spcPct val="90000"/>
              </a:lnSpc>
              <a:spcAft>
                <a:spcPts val="600"/>
              </a:spcAft>
            </a:pPr>
            <a:r>
              <a:rPr kumimoji="1" lang="ja-JP" altLang="en-US" sz="1000" dirty="0"/>
              <a:t>・オリーブオイル・・・</a:t>
            </a:r>
            <a:r>
              <a:rPr kumimoji="1" lang="en-US" altLang="ja-JP" sz="1000" dirty="0"/>
              <a:t>4g</a:t>
            </a:r>
          </a:p>
          <a:p>
            <a:pPr defTabSz="914400">
              <a:lnSpc>
                <a:spcPct val="90000"/>
              </a:lnSpc>
              <a:spcAft>
                <a:spcPts val="600"/>
              </a:spcAft>
            </a:pPr>
            <a:r>
              <a:rPr kumimoji="1" lang="ja-JP" altLang="en-US" sz="1000" dirty="0"/>
              <a:t>・ポン酢・・・適量</a:t>
            </a:r>
            <a:endParaRPr kumimoji="1" lang="en-US" altLang="ja-JP" sz="1000" dirty="0"/>
          </a:p>
          <a:p>
            <a:pPr defTabSz="914400">
              <a:lnSpc>
                <a:spcPct val="90000"/>
              </a:lnSpc>
              <a:spcAft>
                <a:spcPts val="600"/>
              </a:spcAft>
            </a:pPr>
            <a:endParaRPr kumimoji="1" lang="en-US" altLang="ja-JP" sz="1000" dirty="0"/>
          </a:p>
          <a:p>
            <a:pPr defTabSz="914400">
              <a:lnSpc>
                <a:spcPct val="90000"/>
              </a:lnSpc>
              <a:spcAft>
                <a:spcPts val="600"/>
              </a:spcAft>
            </a:pPr>
            <a:r>
              <a:rPr kumimoji="1" lang="en-US" altLang="ja-JP" sz="1000" dirty="0"/>
              <a:t>【</a:t>
            </a:r>
            <a:r>
              <a:rPr kumimoji="1" lang="ja-JP" altLang="en-US" sz="1000" dirty="0"/>
              <a:t>作り方</a:t>
            </a:r>
            <a:r>
              <a:rPr kumimoji="1" lang="en-US" altLang="ja-JP" sz="1000" dirty="0"/>
              <a:t>】</a:t>
            </a:r>
          </a:p>
          <a:p>
            <a:pPr defTabSz="914400">
              <a:lnSpc>
                <a:spcPct val="90000"/>
              </a:lnSpc>
              <a:spcAft>
                <a:spcPts val="600"/>
              </a:spcAft>
            </a:pPr>
            <a:r>
              <a:rPr kumimoji="1" lang="en-US" altLang="ja-JP" sz="1000" dirty="0"/>
              <a:t>①</a:t>
            </a:r>
            <a:r>
              <a:rPr kumimoji="1" lang="ja-JP" altLang="en-US" sz="1000" dirty="0"/>
              <a:t>かぶは葉を少し残してくし切りにする。</a:t>
            </a:r>
            <a:endParaRPr kumimoji="1" lang="en-US" altLang="ja-JP" sz="1000" dirty="0"/>
          </a:p>
          <a:p>
            <a:pPr defTabSz="914400">
              <a:lnSpc>
                <a:spcPct val="90000"/>
              </a:lnSpc>
              <a:spcAft>
                <a:spcPts val="600"/>
              </a:spcAft>
            </a:pPr>
            <a:r>
              <a:rPr kumimoji="1" lang="ja-JP" altLang="en-US" sz="1000" dirty="0"/>
              <a:t>　 エリンギは一口大に切り、長ネギは斜め薄切りにする。</a:t>
            </a:r>
            <a:endParaRPr kumimoji="1" lang="en-US" altLang="ja-JP" sz="1000" dirty="0"/>
          </a:p>
          <a:p>
            <a:pPr defTabSz="914400">
              <a:lnSpc>
                <a:spcPct val="90000"/>
              </a:lnSpc>
              <a:spcAft>
                <a:spcPts val="600"/>
              </a:spcAft>
            </a:pPr>
            <a:r>
              <a:rPr kumimoji="1" lang="en-US" altLang="ja-JP" sz="1000" dirty="0"/>
              <a:t>②</a:t>
            </a:r>
            <a:r>
              <a:rPr kumimoji="1" lang="ja-JP" altLang="en-US" sz="1000" dirty="0"/>
              <a:t>フライパンにオリーブオイルを熱し、野菜をこんがり焼き目</a:t>
            </a:r>
            <a:endParaRPr kumimoji="1" lang="en-US" altLang="ja-JP" sz="1000" dirty="0"/>
          </a:p>
          <a:p>
            <a:pPr defTabSz="914400">
              <a:lnSpc>
                <a:spcPct val="90000"/>
              </a:lnSpc>
              <a:spcAft>
                <a:spcPts val="600"/>
              </a:spcAft>
            </a:pPr>
            <a:r>
              <a:rPr kumimoji="1" lang="ja-JP" altLang="en-US" sz="1000" dirty="0"/>
              <a:t>　　がつくように焼く。</a:t>
            </a:r>
            <a:endParaRPr lang="en-US" altLang="ja-JP" sz="1000" dirty="0"/>
          </a:p>
          <a:p>
            <a:pPr defTabSz="914400">
              <a:lnSpc>
                <a:spcPct val="90000"/>
              </a:lnSpc>
              <a:spcAft>
                <a:spcPts val="600"/>
              </a:spcAft>
            </a:pPr>
            <a:r>
              <a:rPr kumimoji="1" lang="en-US" altLang="ja-JP" sz="1000" dirty="0"/>
              <a:t>③</a:t>
            </a:r>
            <a:r>
              <a:rPr kumimoji="1" lang="ja-JP" altLang="en-US" sz="1000" dirty="0"/>
              <a:t>器に盛り、ポン酢をかけて完成。</a:t>
            </a:r>
            <a:endParaRPr kumimoji="1" lang="en-US" altLang="ja-JP" sz="1000" dirty="0"/>
          </a:p>
        </p:txBody>
      </p:sp>
      <p:pic>
        <p:nvPicPr>
          <p:cNvPr id="2" name="図 1" descr="容器の中のバナナ&#10;&#10;中程度の精度で自動的に生成された説明">
            <a:extLst>
              <a:ext uri="{FF2B5EF4-FFF2-40B4-BE49-F238E27FC236}">
                <a16:creationId xmlns:a16="http://schemas.microsoft.com/office/drawing/2014/main" id="{DEF54E57-7800-BC09-33F1-7B95C72B2CD2}"/>
              </a:ext>
            </a:extLst>
          </p:cNvPr>
          <p:cNvPicPr>
            <a:picLocks noChangeAspect="1"/>
          </p:cNvPicPr>
          <p:nvPr/>
        </p:nvPicPr>
        <p:blipFill rotWithShape="1">
          <a:blip r:embed="rId2"/>
          <a:srcRect l="14035" r="40123"/>
          <a:stretch/>
        </p:blipFill>
        <p:spPr>
          <a:xfrm>
            <a:off x="4315757" y="10"/>
            <a:ext cx="558900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テキスト ボックス 5">
            <a:extLst>
              <a:ext uri="{FF2B5EF4-FFF2-40B4-BE49-F238E27FC236}">
                <a16:creationId xmlns:a16="http://schemas.microsoft.com/office/drawing/2014/main" id="{896DBDD0-A606-BFAB-B098-2D2E2F452961}"/>
              </a:ext>
            </a:extLst>
          </p:cNvPr>
          <p:cNvSpPr txBox="1"/>
          <p:nvPr/>
        </p:nvSpPr>
        <p:spPr>
          <a:xfrm>
            <a:off x="400170" y="2223757"/>
            <a:ext cx="4962524" cy="343556"/>
          </a:xfrm>
          <a:prstGeom prst="rect">
            <a:avLst/>
          </a:prstGeom>
          <a:noFill/>
        </p:spPr>
        <p:txBody>
          <a:bodyPr wrap="square">
            <a:spAutoFit/>
          </a:bodyPr>
          <a:lstStyle/>
          <a:p>
            <a:pPr defTabSz="914400">
              <a:lnSpc>
                <a:spcPct val="90000"/>
              </a:lnSpc>
              <a:spcAft>
                <a:spcPts val="600"/>
              </a:spcAft>
            </a:pPr>
            <a:r>
              <a:rPr kumimoji="1" lang="ja-JP" altLang="en-US" sz="1800" b="1" dirty="0"/>
              <a:t>ポン酢でさっぱり！焼かぶサラダ</a:t>
            </a:r>
          </a:p>
        </p:txBody>
      </p:sp>
      <p:sp>
        <p:nvSpPr>
          <p:cNvPr id="7" name="テキスト ボックス 6">
            <a:extLst>
              <a:ext uri="{FF2B5EF4-FFF2-40B4-BE49-F238E27FC236}">
                <a16:creationId xmlns:a16="http://schemas.microsoft.com/office/drawing/2014/main" id="{2ADAACB0-9389-D1E1-7693-2771E4F0E9B9}"/>
              </a:ext>
            </a:extLst>
          </p:cNvPr>
          <p:cNvSpPr txBox="1"/>
          <p:nvPr/>
        </p:nvSpPr>
        <p:spPr>
          <a:xfrm>
            <a:off x="520065" y="808758"/>
            <a:ext cx="1107996" cy="276999"/>
          </a:xfrm>
          <a:prstGeom prst="rect">
            <a:avLst/>
          </a:prstGeom>
          <a:noFill/>
        </p:spPr>
        <p:txBody>
          <a:bodyPr wrap="none" rtlCol="0">
            <a:spAutoFit/>
          </a:bodyPr>
          <a:lstStyle/>
          <a:p>
            <a:r>
              <a:rPr kumimoji="1" lang="ja-JP" altLang="en-US" sz="1200" dirty="0"/>
              <a:t>使用調理機器</a:t>
            </a:r>
          </a:p>
        </p:txBody>
      </p:sp>
      <p:pic>
        <p:nvPicPr>
          <p:cNvPr id="9" name="Picture 8" descr="ボウルのイラスト | かわいいフリー素材集 いらすとや">
            <a:extLst>
              <a:ext uri="{FF2B5EF4-FFF2-40B4-BE49-F238E27FC236}">
                <a16:creationId xmlns:a16="http://schemas.microsoft.com/office/drawing/2014/main" id="{654A083F-EE33-B1E2-13FD-5FE603727D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246" y="1200396"/>
            <a:ext cx="557929" cy="4993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箸のイラスト | 商用OKの無料イラスト素材サイト ツカッテ">
            <a:extLst>
              <a:ext uri="{FF2B5EF4-FFF2-40B4-BE49-F238E27FC236}">
                <a16:creationId xmlns:a16="http://schemas.microsoft.com/office/drawing/2014/main" id="{CACF4B81-508B-22BD-E3F9-3588F7D1CA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5156" y="1076115"/>
            <a:ext cx="611195" cy="61119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包丁のイラスト | 商用OKの無料イラスト素材サイト ツカッテ">
            <a:extLst>
              <a:ext uri="{FF2B5EF4-FFF2-40B4-BE49-F238E27FC236}">
                <a16:creationId xmlns:a16="http://schemas.microsoft.com/office/drawing/2014/main" id="{BCE46117-C96E-293C-079A-A056998F79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1445" y="1124097"/>
            <a:ext cx="611195" cy="61119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フライパンのイラスト | 商用OKの無料イラスト素材サイト ツカッテ">
            <a:extLst>
              <a:ext uri="{FF2B5EF4-FFF2-40B4-BE49-F238E27FC236}">
                <a16:creationId xmlns:a16="http://schemas.microsoft.com/office/drawing/2014/main" id="{2A4B2755-6702-ED88-F72E-F4ABA62824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723" y="1062926"/>
            <a:ext cx="829461" cy="829461"/>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41ADE341-B5C1-3943-FC1F-BC8401C6BFD3}"/>
              </a:ext>
            </a:extLst>
          </p:cNvPr>
          <p:cNvSpPr txBox="1"/>
          <p:nvPr/>
        </p:nvSpPr>
        <p:spPr>
          <a:xfrm>
            <a:off x="1698387" y="3055778"/>
            <a:ext cx="1387600" cy="289441"/>
          </a:xfrm>
          <a:prstGeom prst="wedgeRoundRectCallout">
            <a:avLst>
              <a:gd name="adj1" fmla="val -62510"/>
              <a:gd name="adj2" fmla="val -26"/>
              <a:gd name="adj3" fmla="val 16667"/>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kumimoji="1" lang="ja-JP" altLang="en-US" sz="1100" dirty="0"/>
              <a:t>大根で作っても</a:t>
            </a:r>
            <a:r>
              <a:rPr kumimoji="1" lang="en-US" altLang="ja-JP" sz="1100" dirty="0"/>
              <a:t>OK</a:t>
            </a:r>
            <a:r>
              <a:rPr kumimoji="1" lang="ja-JP" altLang="en-US" sz="1100" dirty="0"/>
              <a:t>！</a:t>
            </a:r>
          </a:p>
        </p:txBody>
      </p:sp>
      <p:sp>
        <p:nvSpPr>
          <p:cNvPr id="4" name="テキスト ボックス 3">
            <a:extLst>
              <a:ext uri="{FF2B5EF4-FFF2-40B4-BE49-F238E27FC236}">
                <a16:creationId xmlns:a16="http://schemas.microsoft.com/office/drawing/2014/main" id="{D47C5CDB-ABD9-01DA-0F22-174BFE08AE8E}"/>
              </a:ext>
            </a:extLst>
          </p:cNvPr>
          <p:cNvSpPr txBox="1"/>
          <p:nvPr/>
        </p:nvSpPr>
        <p:spPr>
          <a:xfrm>
            <a:off x="-17679" y="6499153"/>
            <a:ext cx="4879611" cy="369332"/>
          </a:xfrm>
          <a:prstGeom prst="rect">
            <a:avLst/>
          </a:prstGeom>
          <a:solidFill>
            <a:srgbClr val="FFFFFF">
              <a:alpha val="67059"/>
            </a:srgbClr>
          </a:solid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ja-JP" altLang="en-US" sz="900" dirty="0"/>
              <a:t>令和６年度厚生労働科学研究費補助金（循環器疾患・糖尿病等生活習慣病対策総合研究事業）</a:t>
            </a:r>
            <a:endParaRPr lang="en-US" altLang="ja-JP" sz="900" dirty="0"/>
          </a:p>
          <a:p>
            <a:r>
              <a:rPr lang="ja-JP" altLang="en-US" sz="900" dirty="0"/>
              <a:t>社会経済的要因による栄養課題の解決に向けた食環境整備のためのツール開発研究</a:t>
            </a:r>
          </a:p>
        </p:txBody>
      </p:sp>
    </p:spTree>
    <p:extLst>
      <p:ext uri="{BB962C8B-B14F-4D97-AF65-F5344CB8AC3E}">
        <p14:creationId xmlns:p14="http://schemas.microsoft.com/office/powerpoint/2010/main" val="147976064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デジタル教科書体">
      <a:majorFont>
        <a:latin typeface="UD デジタル 教科書体 NK-B"/>
        <a:ea typeface="UD デジタル 教科書体 NK-B"/>
        <a:cs typeface=""/>
      </a:majorFont>
      <a:minorFont>
        <a:latin typeface="UD デジタル 教科書体 NK-R"/>
        <a:ea typeface="UD デジタル 教科書体 NK-R"/>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4D7EB38E89C4C458F5C2D6F313AD06F" ma:contentTypeVersion="12" ma:contentTypeDescription="新しいドキュメントを作成します。" ma:contentTypeScope="" ma:versionID="a4ccd49552bd1cdb5897d18eff85ebab">
  <xsd:schema xmlns:xsd="http://www.w3.org/2001/XMLSchema" xmlns:xs="http://www.w3.org/2001/XMLSchema" xmlns:p="http://schemas.microsoft.com/office/2006/metadata/properties" xmlns:ns2="aeb6e62a-4f96-47f3-8c8f-a8fa700fdb78" xmlns:ns3="a019e3eb-41ef-444b-9adf-81078781b579" targetNamespace="http://schemas.microsoft.com/office/2006/metadata/properties" ma:root="true" ma:fieldsID="86c9c3952694c43116412b9f2fd6bb86" ns2:_="" ns3:_="">
    <xsd:import namespace="aeb6e62a-4f96-47f3-8c8f-a8fa700fdb78"/>
    <xsd:import namespace="a019e3eb-41ef-444b-9adf-81078781b57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b6e62a-4f96-47f3-8c8f-a8fa700fdb7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画像タグ" ma:readOnly="false" ma:fieldId="{5cf76f15-5ced-4ddc-b409-7134ff3c332f}" ma:taxonomyMulti="true" ma:sspId="8b30d1af-5af5-42b0-b3f9-227adb8ac4b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019e3eb-41ef-444b-9adf-81078781b57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d417c59a-c5b7-4757-8777-94a97dfbcc2e}" ma:internalName="TaxCatchAll" ma:showField="CatchAllData" ma:web="a019e3eb-41ef-444b-9adf-81078781b5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019e3eb-41ef-444b-9adf-81078781b579" xsi:nil="true"/>
    <lcf76f155ced4ddcb4097134ff3c332f xmlns="aeb6e62a-4f96-47f3-8c8f-a8fa700fdb7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D2DBB8E-9EB3-4E80-BBEB-42765E5D3A25}"/>
</file>

<file path=customXml/itemProps2.xml><?xml version="1.0" encoding="utf-8"?>
<ds:datastoreItem xmlns:ds="http://schemas.openxmlformats.org/officeDocument/2006/customXml" ds:itemID="{1284BAC2-8DCD-4C23-9479-24A2860ADF26}"/>
</file>

<file path=customXml/itemProps3.xml><?xml version="1.0" encoding="utf-8"?>
<ds:datastoreItem xmlns:ds="http://schemas.openxmlformats.org/officeDocument/2006/customXml" ds:itemID="{6B90F052-4CC8-4EB0-A989-8EFF47244AC4}"/>
</file>

<file path=docProps/app.xml><?xml version="1.0" encoding="utf-8"?>
<Properties xmlns="http://schemas.openxmlformats.org/officeDocument/2006/extended-properties" xmlns:vt="http://schemas.openxmlformats.org/officeDocument/2006/docPropsVTypes">
  <Template>Office Theme</Template>
  <TotalTime>49</TotalTime>
  <Words>672</Words>
  <Application>Microsoft Office PowerPoint</Application>
  <PresentationFormat>A4 210 x 297 mm</PresentationFormat>
  <Paragraphs>85</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UD デジタル 教科書体 NK-B</vt:lpstr>
      <vt:lpstr>UD デジタル 教科書体 NK-R</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 Kobayashi</dc:creator>
  <cp:lastModifiedBy>T Kobayashi</cp:lastModifiedBy>
  <cp:revision>1</cp:revision>
  <dcterms:created xsi:type="dcterms:W3CDTF">2024-11-25T14:07:49Z</dcterms:created>
  <dcterms:modified xsi:type="dcterms:W3CDTF">2025-02-26T18:55:08Z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0x01010014D7EB38E89C4C458F5C2D6F313AD06F</vt:lpwstr>
  </property>
</Properties>
</file>