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9" r:id="rId2"/>
    <p:sldId id="260" r:id="rId3"/>
  </p:sldIdLst>
  <p:sldSz cx="6858000" cy="9906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D8F4DA3-936A-4749-A683-D344F9A99649}" v="1" dt="2025-02-26T18:50:49.986"/>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1"/>
    <p:restoredTop sz="94694"/>
  </p:normalViewPr>
  <p:slideViewPr>
    <p:cSldViewPr snapToGrid="0">
      <p:cViewPr>
        <p:scale>
          <a:sx n="75" d="100"/>
          <a:sy n="75" d="100"/>
        </p:scale>
        <p:origin x="1476" y="-58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microsoft.com/office/2016/11/relationships/changesInfo" Target="changesInfos/changesInfo1.xml"/><Relationship Id="rId3" Type="http://schemas.openxmlformats.org/officeDocument/2006/relationships/slide" Target="slides/slide2.xml"/><Relationship Id="rId7" Type="http://schemas.openxmlformats.org/officeDocument/2006/relationships/tableStyles" Target="tableStyles.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11" Type="http://schemas.openxmlformats.org/officeDocument/2006/relationships/customXml" Target="../customXml/item2.xml"/><Relationship Id="rId5" Type="http://schemas.openxmlformats.org/officeDocument/2006/relationships/viewProps" Target="viewProps.xml"/><Relationship Id="rId10" Type="http://schemas.openxmlformats.org/officeDocument/2006/relationships/customXml" Target="../customXml/item1.xml"/><Relationship Id="rId4" Type="http://schemas.openxmlformats.org/officeDocument/2006/relationships/presProps" Target="presProps.xml"/><Relationship Id="rId9"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T Kobayashi" userId="764626e7f754cd25" providerId="LiveId" clId="{00F523E8-9054-43E2-812D-40A2808D39A2}"/>
    <pc:docChg chg="undo custSel addSld delSld modSld">
      <pc:chgData name="T Kobayashi" userId="764626e7f754cd25" providerId="LiveId" clId="{00F523E8-9054-43E2-812D-40A2808D39A2}" dt="2024-11-10T15:50:34.145" v="2167" actId="2696"/>
      <pc:docMkLst>
        <pc:docMk/>
      </pc:docMkLst>
      <pc:sldChg chg="del">
        <pc:chgData name="T Kobayashi" userId="764626e7f754cd25" providerId="LiveId" clId="{00F523E8-9054-43E2-812D-40A2808D39A2}" dt="2024-11-10T14:09:27.882" v="279" actId="2696"/>
        <pc:sldMkLst>
          <pc:docMk/>
          <pc:sldMk cId="897304566" sldId="256"/>
        </pc:sldMkLst>
      </pc:sldChg>
      <pc:sldChg chg="addSp delSp modSp new del mod">
        <pc:chgData name="T Kobayashi" userId="764626e7f754cd25" providerId="LiveId" clId="{00F523E8-9054-43E2-812D-40A2808D39A2}" dt="2024-11-10T15:50:34.145" v="2167" actId="2696"/>
        <pc:sldMkLst>
          <pc:docMk/>
          <pc:sldMk cId="2526620421" sldId="257"/>
        </pc:sldMkLst>
      </pc:sldChg>
      <pc:sldChg chg="addSp delSp modSp new del mod">
        <pc:chgData name="T Kobayashi" userId="764626e7f754cd25" providerId="LiveId" clId="{00F523E8-9054-43E2-812D-40A2808D39A2}" dt="2024-11-10T15:50:34.145" v="2167" actId="2696"/>
        <pc:sldMkLst>
          <pc:docMk/>
          <pc:sldMk cId="3880246852" sldId="258"/>
        </pc:sldMkLst>
      </pc:sldChg>
      <pc:sldChg chg="addSp delSp modSp new del mod">
        <pc:chgData name="T Kobayashi" userId="764626e7f754cd25" providerId="LiveId" clId="{00F523E8-9054-43E2-812D-40A2808D39A2}" dt="2024-11-10T14:16:41.195" v="718" actId="2696"/>
        <pc:sldMkLst>
          <pc:docMk/>
          <pc:sldMk cId="4047983746" sldId="258"/>
        </pc:sldMkLst>
      </pc:sldChg>
      <pc:sldChg chg="addSp delSp modSp add mod">
        <pc:chgData name="T Kobayashi" userId="764626e7f754cd25" providerId="LiveId" clId="{00F523E8-9054-43E2-812D-40A2808D39A2}" dt="2024-11-10T15:50:20.360" v="2166" actId="1035"/>
        <pc:sldMkLst>
          <pc:docMk/>
          <pc:sldMk cId="4158240008" sldId="259"/>
        </pc:sldMkLst>
      </pc:sldChg>
      <pc:sldChg chg="addSp delSp modSp add mod">
        <pc:chgData name="T Kobayashi" userId="764626e7f754cd25" providerId="LiveId" clId="{00F523E8-9054-43E2-812D-40A2808D39A2}" dt="2024-11-10T15:50:02.045" v="2153" actId="1076"/>
        <pc:sldMkLst>
          <pc:docMk/>
          <pc:sldMk cId="1091908688" sldId="260"/>
        </pc:sldMkLst>
      </pc:sldChg>
    </pc:docChg>
  </pc:docChgLst>
  <pc:docChgLst>
    <pc:chgData name="T Kobayashi" userId="764626e7f754cd25" providerId="LiveId" clId="{5D8F4DA3-936A-4749-A683-D344F9A99649}"/>
    <pc:docChg chg="modSld">
      <pc:chgData name="T Kobayashi" userId="764626e7f754cd25" providerId="LiveId" clId="{5D8F4DA3-936A-4749-A683-D344F9A99649}" dt="2025-02-26T18:50:49.986" v="0"/>
      <pc:docMkLst>
        <pc:docMk/>
      </pc:docMkLst>
      <pc:sldChg chg="addSp modSp">
        <pc:chgData name="T Kobayashi" userId="764626e7f754cd25" providerId="LiveId" clId="{5D8F4DA3-936A-4749-A683-D344F9A99649}" dt="2025-02-26T18:50:49.986" v="0"/>
        <pc:sldMkLst>
          <pc:docMk/>
          <pc:sldMk cId="1091908688" sldId="260"/>
        </pc:sldMkLst>
        <pc:spChg chg="add mod">
          <ac:chgData name="T Kobayashi" userId="764626e7f754cd25" providerId="LiveId" clId="{5D8F4DA3-936A-4749-A683-D344F9A99649}" dt="2025-02-26T18:50:49.986" v="0"/>
          <ac:spMkLst>
            <pc:docMk/>
            <pc:sldMk cId="1091908688" sldId="260"/>
            <ac:spMk id="2" creationId="{17F84CD8-5272-5EC8-4730-2ED39D56C561}"/>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19317075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31919617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215805210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138795008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34633182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29660776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27621568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83801212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15882576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2"/>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4359912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2"/>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1B519F42-24B1-4C4A-8EAD-D296B57FD968}" type="datetimeFigureOut">
              <a:rPr kumimoji="1" lang="ja-JP" altLang="en-US" smtClean="0"/>
              <a:t>2025/2/27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39809040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7" y="9181397"/>
            <a:ext cx="1543050" cy="527403"/>
          </a:xfrm>
          <a:prstGeom prst="rect">
            <a:avLst/>
          </a:prstGeom>
        </p:spPr>
        <p:txBody>
          <a:bodyPr vert="horz" lIns="91440" tIns="45720" rIns="91440" bIns="45720" rtlCol="0" anchor="ctr"/>
          <a:lstStyle>
            <a:lvl1pPr algn="l">
              <a:defRPr sz="900">
                <a:solidFill>
                  <a:schemeClr val="tx1">
                    <a:tint val="82000"/>
                  </a:schemeClr>
                </a:solidFill>
              </a:defRPr>
            </a:lvl1pPr>
          </a:lstStyle>
          <a:p>
            <a:fld id="{1B519F42-24B1-4C4A-8EAD-D296B57FD968}" type="datetimeFigureOut">
              <a:rPr kumimoji="1" lang="ja-JP" altLang="en-US" smtClean="0"/>
              <a:t>2025/2/27</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82000"/>
                  </a:schemeClr>
                </a:solidFill>
              </a:defRPr>
            </a:lvl1pPr>
          </a:lstStyle>
          <a:p>
            <a:fld id="{BB00F7FC-A147-3644-AFA1-493505BF127A}" type="slidenum">
              <a:rPr kumimoji="1" lang="ja-JP" altLang="en-US" smtClean="0"/>
              <a:t>‹#›</a:t>
            </a:fld>
            <a:endParaRPr kumimoji="1" lang="ja-JP" altLang="en-US"/>
          </a:p>
        </p:txBody>
      </p:sp>
    </p:spTree>
    <p:extLst>
      <p:ext uri="{BB962C8B-B14F-4D97-AF65-F5344CB8AC3E}">
        <p14:creationId xmlns:p14="http://schemas.microsoft.com/office/powerpoint/2010/main" val="27266852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3C6AE4C-AC2C-CCF2-F0A8-14C5CDC8EA45}"/>
            </a:ext>
          </a:extLst>
        </p:cNvPr>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D5035FCE-1A92-3EE2-C4A2-F28F1F685B03}"/>
              </a:ext>
            </a:extLst>
          </p:cNvPr>
          <p:cNvSpPr txBox="1"/>
          <p:nvPr/>
        </p:nvSpPr>
        <p:spPr>
          <a:xfrm>
            <a:off x="1520404" y="-18635"/>
            <a:ext cx="3764172" cy="307777"/>
          </a:xfrm>
          <a:prstGeom prst="rect">
            <a:avLst/>
          </a:prstGeom>
          <a:noFill/>
        </p:spPr>
        <p:txBody>
          <a:bodyPr wrap="none" rtlCol="0">
            <a:spAutoFit/>
          </a:bodyPr>
          <a:lstStyle/>
          <a:p>
            <a:r>
              <a:rPr kumimoji="1" lang="ja-JP" altLang="en-US" sz="1400" dirty="0"/>
              <a:t>生活困窮者支援のための社会・地域診断シート</a:t>
            </a:r>
          </a:p>
        </p:txBody>
      </p:sp>
      <p:sp>
        <p:nvSpPr>
          <p:cNvPr id="3" name="テキスト ボックス 2">
            <a:extLst>
              <a:ext uri="{FF2B5EF4-FFF2-40B4-BE49-F238E27FC236}">
                <a16:creationId xmlns:a16="http://schemas.microsoft.com/office/drawing/2014/main" id="{8D94CA7C-0FAD-B54D-AC36-1B37241F204F}"/>
              </a:ext>
            </a:extLst>
          </p:cNvPr>
          <p:cNvSpPr txBox="1"/>
          <p:nvPr/>
        </p:nvSpPr>
        <p:spPr>
          <a:xfrm>
            <a:off x="-25005" y="1049477"/>
            <a:ext cx="4948791" cy="276999"/>
          </a:xfrm>
          <a:prstGeom prst="rect">
            <a:avLst/>
          </a:prstGeom>
          <a:noFill/>
        </p:spPr>
        <p:txBody>
          <a:bodyPr wrap="none" rtlCol="0">
            <a:spAutoFit/>
          </a:bodyPr>
          <a:lstStyle/>
          <a:p>
            <a:r>
              <a:rPr kumimoji="1" lang="ja-JP" altLang="en-US" sz="1200" dirty="0"/>
              <a:t>③対象とする地域の概略図（主要な施設、交通についても記載すること）</a:t>
            </a:r>
          </a:p>
        </p:txBody>
      </p:sp>
      <p:sp>
        <p:nvSpPr>
          <p:cNvPr id="4" name="正方形/長方形 3">
            <a:extLst>
              <a:ext uri="{FF2B5EF4-FFF2-40B4-BE49-F238E27FC236}">
                <a16:creationId xmlns:a16="http://schemas.microsoft.com/office/drawing/2014/main" id="{ECAFD63B-8474-7E0A-1731-5F43EC97C0A8}"/>
              </a:ext>
            </a:extLst>
          </p:cNvPr>
          <p:cNvSpPr/>
          <p:nvPr/>
        </p:nvSpPr>
        <p:spPr>
          <a:xfrm>
            <a:off x="297865" y="1267439"/>
            <a:ext cx="6367492" cy="1968426"/>
          </a:xfrm>
          <a:prstGeom prst="rect">
            <a:avLst/>
          </a:prstGeom>
          <a:no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aphicFrame>
        <p:nvGraphicFramePr>
          <p:cNvPr id="7" name="表 6">
            <a:extLst>
              <a:ext uri="{FF2B5EF4-FFF2-40B4-BE49-F238E27FC236}">
                <a16:creationId xmlns:a16="http://schemas.microsoft.com/office/drawing/2014/main" id="{5B3AAC0C-1D40-7482-078C-DE281D9EFE02}"/>
              </a:ext>
            </a:extLst>
          </p:cNvPr>
          <p:cNvGraphicFramePr>
            <a:graphicFrameLocks noGrp="1"/>
          </p:cNvGraphicFramePr>
          <p:nvPr>
            <p:extLst>
              <p:ext uri="{D42A27DB-BD31-4B8C-83A1-F6EECF244321}">
                <p14:modId xmlns:p14="http://schemas.microsoft.com/office/powerpoint/2010/main" val="4043446386"/>
              </p:ext>
            </p:extLst>
          </p:nvPr>
        </p:nvGraphicFramePr>
        <p:xfrm>
          <a:off x="108092" y="4058578"/>
          <a:ext cx="6630001" cy="5753625"/>
        </p:xfrm>
        <a:graphic>
          <a:graphicData uri="http://schemas.openxmlformats.org/drawingml/2006/table">
            <a:tbl>
              <a:tblPr bandCol="1">
                <a:tableStyleId>{7DF18680-E054-41AD-8BC1-D1AEF772440D}</a:tableStyleId>
              </a:tblPr>
              <a:tblGrid>
                <a:gridCol w="836591">
                  <a:extLst>
                    <a:ext uri="{9D8B030D-6E8A-4147-A177-3AD203B41FA5}">
                      <a16:colId xmlns:a16="http://schemas.microsoft.com/office/drawing/2014/main" val="2877520822"/>
                    </a:ext>
                  </a:extLst>
                </a:gridCol>
                <a:gridCol w="2280054">
                  <a:extLst>
                    <a:ext uri="{9D8B030D-6E8A-4147-A177-3AD203B41FA5}">
                      <a16:colId xmlns:a16="http://schemas.microsoft.com/office/drawing/2014/main" val="409624242"/>
                    </a:ext>
                  </a:extLst>
                </a:gridCol>
                <a:gridCol w="2114232">
                  <a:extLst>
                    <a:ext uri="{9D8B030D-6E8A-4147-A177-3AD203B41FA5}">
                      <a16:colId xmlns:a16="http://schemas.microsoft.com/office/drawing/2014/main" val="2331510674"/>
                    </a:ext>
                  </a:extLst>
                </a:gridCol>
                <a:gridCol w="1399124">
                  <a:extLst>
                    <a:ext uri="{9D8B030D-6E8A-4147-A177-3AD203B41FA5}">
                      <a16:colId xmlns:a16="http://schemas.microsoft.com/office/drawing/2014/main" val="3078619695"/>
                    </a:ext>
                  </a:extLst>
                </a:gridCol>
              </a:tblGrid>
              <a:tr h="323319">
                <a:tc>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gridSpan="2">
                  <a:txBody>
                    <a:bodyPr/>
                    <a:lstStyle/>
                    <a:p>
                      <a:pPr algn="ctr"/>
                      <a:r>
                        <a:rPr kumimoji="1" lang="ja-JP" altLang="en-US" sz="1050" dirty="0">
                          <a:latin typeface="UD デジタル 教科書体 NK-R" panose="02020400000000000000" pitchFamily="18" charset="-128"/>
                          <a:ea typeface="UD デジタル 教科書体 NK-R" panose="02020400000000000000" pitchFamily="18" charset="-128"/>
                        </a:rPr>
                        <a:t>データ（情報源も記載）</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hMerge="1">
                  <a:txBody>
                    <a:bodyPr/>
                    <a:lstStyle/>
                    <a:p>
                      <a:pPr algn="ctr"/>
                      <a:endParaRPr kumimoji="1" lang="ja-JP" altLang="en-US" sz="105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pPr algn="ctr"/>
                      <a:r>
                        <a:rPr kumimoji="1" lang="ja-JP" altLang="en-US" sz="1050" dirty="0">
                          <a:latin typeface="UD デジタル 教科書体 NK-R" panose="02020400000000000000" pitchFamily="18" charset="-128"/>
                          <a:ea typeface="UD デジタル 教科書体 NK-R" panose="02020400000000000000" pitchFamily="18" charset="-128"/>
                        </a:rPr>
                        <a:t>備考</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303467737"/>
                  </a:ext>
                </a:extLst>
              </a:tr>
              <a:tr h="592751">
                <a:tc rowSpan="7">
                  <a:txBody>
                    <a:bodyPr/>
                    <a:lstStyle/>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コミュニティコア</a:t>
                      </a:r>
                      <a:endParaRPr kumimoji="1" lang="en-US" altLang="ja-JP"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（地域で暮らす人々）</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人口</a:t>
                      </a:r>
                      <a:endParaRPr kumimoji="1" lang="en-US" altLang="ja-JP" sz="900" dirty="0">
                        <a:latin typeface="UD デジタル 教科書体 NK-R" panose="02020400000000000000" pitchFamily="18" charset="-128"/>
                        <a:ea typeface="UD デジタル 教科書体 NK-R" panose="02020400000000000000" pitchFamily="18" charset="-128"/>
                      </a:endParaRPr>
                    </a:p>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900" dirty="0">
                          <a:latin typeface="UD デジタル 教科書体 NK-R" panose="02020400000000000000" pitchFamily="18" charset="-128"/>
                          <a:ea typeface="UD デジタル 教科書体 NK-R" panose="02020400000000000000" pitchFamily="18" charset="-128"/>
                        </a:rPr>
                        <a:t>（総人口、世帯数、年齢別人口、老年人口、</a:t>
                      </a:r>
                      <a:endParaRPr kumimoji="1" lang="en-US" altLang="ja-JP" sz="900" dirty="0">
                        <a:latin typeface="UD デジタル 教科書体 NK-R" panose="02020400000000000000" pitchFamily="18" charset="-128"/>
                        <a:ea typeface="UD デジタル 教科書体 NK-R" panose="02020400000000000000" pitchFamily="18" charset="-128"/>
                      </a:endParaRPr>
                    </a:p>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900" dirty="0">
                          <a:latin typeface="UD デジタル 教科書体 NK-R" panose="02020400000000000000" pitchFamily="18" charset="-128"/>
                          <a:ea typeface="UD デジタル 教科書体 NK-R" panose="02020400000000000000" pitchFamily="18" charset="-128"/>
                        </a:rPr>
                        <a:t>転出入の状況、一人暮らし高齢者数）</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361536415"/>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900" dirty="0">
                          <a:latin typeface="UD デジタル 教科書体 NK-R" panose="02020400000000000000" pitchFamily="18" charset="-128"/>
                          <a:ea typeface="UD デジタル 教科書体 NK-R" panose="02020400000000000000" pitchFamily="18" charset="-128"/>
                        </a:rPr>
                        <a:t>就労状況</a:t>
                      </a:r>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249545409"/>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まちの特性</a:t>
                      </a:r>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291594143"/>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住民性（信念や価値観、宗教）</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557754042"/>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健康診断受診率</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109956924"/>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409729520"/>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989901581"/>
                  </a:ext>
                </a:extLst>
              </a:tr>
              <a:tr h="246814">
                <a:tc rowSpan="5">
                  <a:txBody>
                    <a:bodyPr/>
                    <a:lstStyle/>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①物理的環境</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気候</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206237589"/>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自然環境</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654442292"/>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住環境</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283148464"/>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429401184"/>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723823763"/>
                  </a:ext>
                </a:extLst>
              </a:tr>
              <a:tr h="394903">
                <a:tc rowSpan="3">
                  <a:txBody>
                    <a:bodyPr/>
                    <a:lstStyle/>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②教育</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学校教育機関や社会教育機関の状況とその利用状況、地域との関わり</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914158851"/>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937005714"/>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744127380"/>
                  </a:ext>
                </a:extLst>
              </a:tr>
              <a:tr h="246814">
                <a:tc rowSpan="5">
                  <a:txBody>
                    <a:bodyPr/>
                    <a:lstStyle/>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③安全と交通</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警察・消防の状況（治安、犯罪の頻度　等）</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951370700"/>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災害への備え状況</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3016872801"/>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900" dirty="0">
                          <a:latin typeface="UD デジタル 教科書体 NK-R" panose="02020400000000000000" pitchFamily="18" charset="-128"/>
                          <a:ea typeface="UD デジタル 教科書体 NK-R" panose="02020400000000000000" pitchFamily="18" charset="-128"/>
                        </a:rPr>
                        <a:t>主な交通手段</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492229264"/>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919179580"/>
                  </a:ext>
                </a:extLst>
              </a:tr>
              <a:tr h="246814">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487407273"/>
                  </a:ext>
                </a:extLst>
              </a:tr>
            </a:tbl>
          </a:graphicData>
        </a:graphic>
      </p:graphicFrame>
      <p:sp>
        <p:nvSpPr>
          <p:cNvPr id="8" name="テキスト ボックス 7">
            <a:extLst>
              <a:ext uri="{FF2B5EF4-FFF2-40B4-BE49-F238E27FC236}">
                <a16:creationId xmlns:a16="http://schemas.microsoft.com/office/drawing/2014/main" id="{8640D2C6-DF6F-7C7A-4ACC-66E9BF9CEBA2}"/>
              </a:ext>
            </a:extLst>
          </p:cNvPr>
          <p:cNvSpPr txBox="1"/>
          <p:nvPr/>
        </p:nvSpPr>
        <p:spPr>
          <a:xfrm>
            <a:off x="0" y="3235865"/>
            <a:ext cx="4358886" cy="276999"/>
          </a:xfrm>
          <a:prstGeom prst="rect">
            <a:avLst/>
          </a:prstGeom>
          <a:noFill/>
        </p:spPr>
        <p:txBody>
          <a:bodyPr wrap="none" rtlCol="0">
            <a:spAutoFit/>
          </a:bodyPr>
          <a:lstStyle/>
          <a:p>
            <a:r>
              <a:rPr kumimoji="1" lang="ja-JP" altLang="en-US" sz="1200" dirty="0"/>
              <a:t>④想定する生活困窮者の特徴（課題属性、対象年齢、生活状況）</a:t>
            </a:r>
          </a:p>
        </p:txBody>
      </p:sp>
      <p:sp>
        <p:nvSpPr>
          <p:cNvPr id="11" name="テキスト ボックス 10">
            <a:extLst>
              <a:ext uri="{FF2B5EF4-FFF2-40B4-BE49-F238E27FC236}">
                <a16:creationId xmlns:a16="http://schemas.microsoft.com/office/drawing/2014/main" id="{E1AE9F27-F6C7-6027-0B49-A7ED1775A017}"/>
              </a:ext>
            </a:extLst>
          </p:cNvPr>
          <p:cNvSpPr txBox="1"/>
          <p:nvPr/>
        </p:nvSpPr>
        <p:spPr>
          <a:xfrm>
            <a:off x="0" y="213908"/>
            <a:ext cx="2632452" cy="276999"/>
          </a:xfrm>
          <a:prstGeom prst="rect">
            <a:avLst/>
          </a:prstGeom>
          <a:noFill/>
        </p:spPr>
        <p:txBody>
          <a:bodyPr wrap="none" rtlCol="0">
            <a:spAutoFit/>
          </a:bodyPr>
          <a:lstStyle/>
          <a:p>
            <a:r>
              <a:rPr kumimoji="1" lang="ja-JP" altLang="en-US" sz="1200" dirty="0"/>
              <a:t>①地域アセスメント実施者（メンバー）</a:t>
            </a:r>
          </a:p>
        </p:txBody>
      </p:sp>
      <p:sp>
        <p:nvSpPr>
          <p:cNvPr id="12" name="テキスト ボックス 11">
            <a:extLst>
              <a:ext uri="{FF2B5EF4-FFF2-40B4-BE49-F238E27FC236}">
                <a16:creationId xmlns:a16="http://schemas.microsoft.com/office/drawing/2014/main" id="{64608B45-ABE3-1E98-E201-E3672B674401}"/>
              </a:ext>
            </a:extLst>
          </p:cNvPr>
          <p:cNvSpPr txBox="1"/>
          <p:nvPr/>
        </p:nvSpPr>
        <p:spPr>
          <a:xfrm>
            <a:off x="0" y="595635"/>
            <a:ext cx="2281394" cy="276999"/>
          </a:xfrm>
          <a:prstGeom prst="rect">
            <a:avLst/>
          </a:prstGeom>
          <a:noFill/>
        </p:spPr>
        <p:txBody>
          <a:bodyPr wrap="none" rtlCol="0">
            <a:spAutoFit/>
          </a:bodyPr>
          <a:lstStyle/>
          <a:p>
            <a:r>
              <a:rPr kumimoji="1" lang="ja-JP" altLang="en-US" sz="1200" dirty="0"/>
              <a:t>②社会・地域アセスメントの目的</a:t>
            </a:r>
          </a:p>
        </p:txBody>
      </p:sp>
      <p:sp>
        <p:nvSpPr>
          <p:cNvPr id="13" name="テキスト ボックス 12">
            <a:extLst>
              <a:ext uri="{FF2B5EF4-FFF2-40B4-BE49-F238E27FC236}">
                <a16:creationId xmlns:a16="http://schemas.microsoft.com/office/drawing/2014/main" id="{FC5FE974-21E9-10B0-7474-3C2F2C0E36C4}"/>
              </a:ext>
            </a:extLst>
          </p:cNvPr>
          <p:cNvSpPr txBox="1"/>
          <p:nvPr/>
        </p:nvSpPr>
        <p:spPr>
          <a:xfrm>
            <a:off x="-5976" y="12144"/>
            <a:ext cx="1526380" cy="246221"/>
          </a:xfrm>
          <a:prstGeom prst="rect">
            <a:avLst/>
          </a:prstGeom>
          <a:noFill/>
        </p:spPr>
        <p:txBody>
          <a:bodyPr wrap="none" rtlCol="0">
            <a:spAutoFit/>
          </a:bodyPr>
          <a:lstStyle/>
          <a:p>
            <a:r>
              <a:rPr kumimoji="1" lang="ja-JP" altLang="en-US" sz="1000" dirty="0"/>
              <a:t>（　　　　　年　　　月　　　日）</a:t>
            </a:r>
          </a:p>
        </p:txBody>
      </p:sp>
      <p:sp>
        <p:nvSpPr>
          <p:cNvPr id="6" name="テキスト ボックス 5">
            <a:extLst>
              <a:ext uri="{FF2B5EF4-FFF2-40B4-BE49-F238E27FC236}">
                <a16:creationId xmlns:a16="http://schemas.microsoft.com/office/drawing/2014/main" id="{A926A5D6-CF51-97D6-4E29-9F2E0CA0EBF5}"/>
              </a:ext>
            </a:extLst>
          </p:cNvPr>
          <p:cNvSpPr txBox="1"/>
          <p:nvPr/>
        </p:nvSpPr>
        <p:spPr>
          <a:xfrm>
            <a:off x="0" y="3815714"/>
            <a:ext cx="3728906" cy="276999"/>
          </a:xfrm>
          <a:prstGeom prst="rect">
            <a:avLst/>
          </a:prstGeom>
          <a:noFill/>
        </p:spPr>
        <p:txBody>
          <a:bodyPr wrap="none" rtlCol="0">
            <a:spAutoFit/>
          </a:bodyPr>
          <a:lstStyle/>
          <a:p>
            <a:r>
              <a:rPr kumimoji="1" lang="ja-JP" altLang="en-US" sz="1200" dirty="0"/>
              <a:t>⑤コミュニティ・アズ・パートナーモデルによる地域情報</a:t>
            </a:r>
          </a:p>
        </p:txBody>
      </p:sp>
    </p:spTree>
    <p:extLst>
      <p:ext uri="{BB962C8B-B14F-4D97-AF65-F5344CB8AC3E}">
        <p14:creationId xmlns:p14="http://schemas.microsoft.com/office/powerpoint/2010/main" val="415824000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7212FA5-A021-0CD0-9749-05C05BF2F3B1}"/>
            </a:ext>
          </a:extLst>
        </p:cNvPr>
        <p:cNvGrpSpPr/>
        <p:nvPr/>
      </p:nvGrpSpPr>
      <p:grpSpPr>
        <a:xfrm>
          <a:off x="0" y="0"/>
          <a:ext cx="0" cy="0"/>
          <a:chOff x="0" y="0"/>
          <a:chExt cx="0" cy="0"/>
        </a:xfrm>
      </p:grpSpPr>
      <p:sp>
        <p:nvSpPr>
          <p:cNvPr id="10" name="テキスト ボックス 9">
            <a:extLst>
              <a:ext uri="{FF2B5EF4-FFF2-40B4-BE49-F238E27FC236}">
                <a16:creationId xmlns:a16="http://schemas.microsoft.com/office/drawing/2014/main" id="{539FA231-4340-9182-1F61-FF68002AF806}"/>
              </a:ext>
            </a:extLst>
          </p:cNvPr>
          <p:cNvSpPr txBox="1"/>
          <p:nvPr/>
        </p:nvSpPr>
        <p:spPr>
          <a:xfrm>
            <a:off x="0" y="6361728"/>
            <a:ext cx="2451312" cy="276999"/>
          </a:xfrm>
          <a:prstGeom prst="rect">
            <a:avLst/>
          </a:prstGeom>
          <a:noFill/>
        </p:spPr>
        <p:txBody>
          <a:bodyPr wrap="none" rtlCol="0">
            <a:spAutoFit/>
          </a:bodyPr>
          <a:lstStyle/>
          <a:p>
            <a:r>
              <a:rPr kumimoji="1" lang="ja-JP" altLang="en-US" sz="1200" dirty="0"/>
              <a:t>⑥想定する生活困窮者の健康課題</a:t>
            </a:r>
          </a:p>
        </p:txBody>
      </p:sp>
      <p:graphicFrame>
        <p:nvGraphicFramePr>
          <p:cNvPr id="3" name="表 2">
            <a:extLst>
              <a:ext uri="{FF2B5EF4-FFF2-40B4-BE49-F238E27FC236}">
                <a16:creationId xmlns:a16="http://schemas.microsoft.com/office/drawing/2014/main" id="{691CC78F-C0A0-69CD-C0A8-BF36B2DD7242}"/>
              </a:ext>
            </a:extLst>
          </p:cNvPr>
          <p:cNvGraphicFramePr>
            <a:graphicFrameLocks noGrp="1"/>
          </p:cNvGraphicFramePr>
          <p:nvPr/>
        </p:nvGraphicFramePr>
        <p:xfrm>
          <a:off x="93536" y="103071"/>
          <a:ext cx="6589648" cy="6258657"/>
        </p:xfrm>
        <a:graphic>
          <a:graphicData uri="http://schemas.openxmlformats.org/drawingml/2006/table">
            <a:tbl>
              <a:tblPr bandCol="1">
                <a:tableStyleId>{7DF18680-E054-41AD-8BC1-D1AEF772440D}</a:tableStyleId>
              </a:tblPr>
              <a:tblGrid>
                <a:gridCol w="1091753">
                  <a:extLst>
                    <a:ext uri="{9D8B030D-6E8A-4147-A177-3AD203B41FA5}">
                      <a16:colId xmlns:a16="http://schemas.microsoft.com/office/drawing/2014/main" val="2877520822"/>
                    </a:ext>
                  </a:extLst>
                </a:gridCol>
                <a:gridCol w="2278800">
                  <a:extLst>
                    <a:ext uri="{9D8B030D-6E8A-4147-A177-3AD203B41FA5}">
                      <a16:colId xmlns:a16="http://schemas.microsoft.com/office/drawing/2014/main" val="409624242"/>
                    </a:ext>
                  </a:extLst>
                </a:gridCol>
                <a:gridCol w="2056644">
                  <a:extLst>
                    <a:ext uri="{9D8B030D-6E8A-4147-A177-3AD203B41FA5}">
                      <a16:colId xmlns:a16="http://schemas.microsoft.com/office/drawing/2014/main" val="2284779099"/>
                    </a:ext>
                  </a:extLst>
                </a:gridCol>
                <a:gridCol w="1162451">
                  <a:extLst>
                    <a:ext uri="{9D8B030D-6E8A-4147-A177-3AD203B41FA5}">
                      <a16:colId xmlns:a16="http://schemas.microsoft.com/office/drawing/2014/main" val="3078619695"/>
                    </a:ext>
                  </a:extLst>
                </a:gridCol>
              </a:tblGrid>
              <a:tr h="211792">
                <a:tc>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gridSpan="2">
                  <a:txBody>
                    <a:bodyPr/>
                    <a:lstStyle/>
                    <a:p>
                      <a:pPr algn="ctr"/>
                      <a:r>
                        <a:rPr kumimoji="1" lang="ja-JP" altLang="en-US" sz="1050" dirty="0">
                          <a:latin typeface="UD デジタル 教科書体 NK-R" panose="02020400000000000000" pitchFamily="18" charset="-128"/>
                          <a:ea typeface="UD デジタル 教科書体 NK-R" panose="02020400000000000000" pitchFamily="18" charset="-128"/>
                        </a:rPr>
                        <a:t>データ（情報源も記載）</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hMerge="1">
                  <a:txBody>
                    <a:bodyPr/>
                    <a:lstStyle/>
                    <a:p>
                      <a:pPr algn="ctr"/>
                      <a:endParaRPr kumimoji="1" lang="ja-JP" altLang="en-US" sz="105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pPr algn="ctr"/>
                      <a:r>
                        <a:rPr kumimoji="1" lang="ja-JP" altLang="en-US" sz="1050" dirty="0">
                          <a:latin typeface="UD デジタル 教科書体 NK-R" panose="02020400000000000000" pitchFamily="18" charset="-128"/>
                          <a:ea typeface="UD デジタル 教科書体 NK-R" panose="02020400000000000000" pitchFamily="18" charset="-128"/>
                        </a:rPr>
                        <a:t>備考</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303467737"/>
                  </a:ext>
                </a:extLst>
              </a:tr>
              <a:tr h="0">
                <a:tc rowSpan="5">
                  <a:txBody>
                    <a:bodyPr/>
                    <a:lstStyle/>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④政治と行政</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生活困窮者支援に関する自治会と行政の</a:t>
                      </a:r>
                      <a:endParaRPr kumimoji="1" lang="en-US" altLang="ja-JP" sz="900" dirty="0">
                        <a:latin typeface="UD デジタル 教科書体 NK-R" panose="02020400000000000000" pitchFamily="18" charset="-128"/>
                        <a:ea typeface="UD デジタル 教科書体 NK-R" panose="02020400000000000000" pitchFamily="18" charset="-128"/>
                      </a:endParaRPr>
                    </a:p>
                    <a:p>
                      <a:r>
                        <a:rPr kumimoji="1" lang="ja-JP" altLang="en-US" sz="900" dirty="0">
                          <a:latin typeface="UD デジタル 教科書体 NK-R" panose="02020400000000000000" pitchFamily="18" charset="-128"/>
                          <a:ea typeface="UD デジタル 教科書体 NK-R" panose="02020400000000000000" pitchFamily="18" charset="-128"/>
                        </a:rPr>
                        <a:t>関係や活動状況</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896983701"/>
                  </a:ext>
                </a:extLst>
              </a:tr>
              <a:tr h="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生活困窮者支援に関連する市民団体の</a:t>
                      </a:r>
                      <a:endParaRPr kumimoji="1" lang="en-US" altLang="ja-JP" sz="900" dirty="0">
                        <a:latin typeface="UD デジタル 教科書体 NK-R" panose="02020400000000000000" pitchFamily="18" charset="-128"/>
                        <a:ea typeface="UD デジタル 教科書体 NK-R" panose="02020400000000000000" pitchFamily="18" charset="-128"/>
                      </a:endParaRPr>
                    </a:p>
                    <a:p>
                      <a:r>
                        <a:rPr kumimoji="1" lang="ja-JP" altLang="en-US" sz="900" dirty="0">
                          <a:latin typeface="UD デジタル 教科書体 NK-R" panose="02020400000000000000" pitchFamily="18" charset="-128"/>
                          <a:ea typeface="UD デジタル 教科書体 NK-R" panose="02020400000000000000" pitchFamily="18" charset="-128"/>
                        </a:rPr>
                        <a:t>状況</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679657588"/>
                  </a:ext>
                </a:extLst>
              </a:tr>
              <a:tr h="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900" dirty="0">
                          <a:latin typeface="UD デジタル 教科書体 NK-R" panose="02020400000000000000" pitchFamily="18" charset="-128"/>
                          <a:ea typeface="UD デジタル 教科書体 NK-R" panose="02020400000000000000" pitchFamily="18" charset="-128"/>
                        </a:rPr>
                        <a:t>市町村の生活困窮者支援関連の行政計画や目標</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915580261"/>
                  </a:ext>
                </a:extLst>
              </a:tr>
              <a:tr h="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356005232"/>
                  </a:ext>
                </a:extLst>
              </a:tr>
              <a:tr h="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505562627"/>
                  </a:ext>
                </a:extLst>
              </a:tr>
              <a:tr h="335377">
                <a:tc rowSpan="5">
                  <a:txBody>
                    <a:bodyPr/>
                    <a:lstStyle/>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⑤保健医療</a:t>
                      </a:r>
                      <a:endParaRPr kumimoji="1" lang="en-US" altLang="ja-JP"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　　と社会</a:t>
                      </a:r>
                      <a:endParaRPr kumimoji="1" lang="en-US" altLang="ja-JP"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　　サービス</a:t>
                      </a:r>
                    </a:p>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医療機関の情報（立地や利用の</a:t>
                      </a:r>
                      <a:endParaRPr kumimoji="1" lang="en-US" altLang="ja-JP" sz="900" dirty="0">
                        <a:latin typeface="UD デジタル 教科書体 NK-R" panose="02020400000000000000" pitchFamily="18" charset="-128"/>
                        <a:ea typeface="UD デジタル 教科書体 NK-R" panose="02020400000000000000" pitchFamily="18" charset="-128"/>
                      </a:endParaRPr>
                    </a:p>
                    <a:p>
                      <a:r>
                        <a:rPr kumimoji="1" lang="ja-JP" altLang="en-US" sz="900" dirty="0">
                          <a:latin typeface="UD デジタル 教科書体 NK-R" panose="02020400000000000000" pitchFamily="18" charset="-128"/>
                          <a:ea typeface="UD デジタル 教科書体 NK-R" panose="02020400000000000000" pitchFamily="18" charset="-128"/>
                        </a:rPr>
                        <a:t>しやすさを含む）</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361536415"/>
                  </a:ext>
                </a:extLst>
              </a:tr>
              <a:tr h="213457">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900" dirty="0">
                          <a:latin typeface="UD デジタル 教科書体 NK-R" panose="02020400000000000000" pitchFamily="18" charset="-128"/>
                          <a:ea typeface="UD デジタル 教科書体 NK-R" panose="02020400000000000000" pitchFamily="18" charset="-128"/>
                        </a:rPr>
                        <a:t>社会資源、福祉施設、介護サービス　</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249545409"/>
                  </a:ext>
                </a:extLst>
              </a:tr>
              <a:tr h="381097">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900" dirty="0">
                          <a:latin typeface="UD デジタル 教科書体 NK-R" panose="02020400000000000000" pitchFamily="18" charset="-128"/>
                          <a:ea typeface="UD デジタル 教科書体 NK-R" panose="02020400000000000000" pitchFamily="18" charset="-128"/>
                        </a:rPr>
                        <a:t>保健医療福祉関連機関やネットワーク状況</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291594143"/>
                  </a:ext>
                </a:extLst>
              </a:tr>
              <a:tr h="2540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557754042"/>
                  </a:ext>
                </a:extLst>
              </a:tr>
              <a:tr h="2032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206237589"/>
                  </a:ext>
                </a:extLst>
              </a:tr>
              <a:tr h="0">
                <a:tc row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⑥コミュニケーション</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地域住民の情報入手の手段</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914158851"/>
                  </a:ext>
                </a:extLst>
              </a:tr>
              <a:tr h="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951370700"/>
                  </a:ext>
                </a:extLst>
              </a:tr>
              <a:tr h="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en-US" altLang="ja-JP"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400281442"/>
                  </a:ext>
                </a:extLst>
              </a:tr>
              <a:tr h="216000">
                <a:tc rowSpan="7">
                  <a:txBody>
                    <a:bodyPr/>
                    <a:lstStyle/>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⑦経済・産業</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地域の経済状況、主要産業</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3016872801"/>
                  </a:ext>
                </a:extLst>
              </a:tr>
              <a:tr h="2160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仕事や雇用状況　</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4290471516"/>
                  </a:ext>
                </a:extLst>
              </a:tr>
              <a:tr h="2160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経済・所得水準</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415138495"/>
                  </a:ext>
                </a:extLst>
              </a:tr>
              <a:tr h="2160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生活保護率</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458041624"/>
                  </a:ext>
                </a:extLst>
              </a:tr>
              <a:tr h="2160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ja-JP" altLang="en-US" sz="900" dirty="0">
                          <a:latin typeface="UD デジタル 教科書体 NK-R" panose="02020400000000000000" pitchFamily="18" charset="-128"/>
                          <a:ea typeface="UD デジタル 教科書体 NK-R" panose="02020400000000000000" pitchFamily="18" charset="-128"/>
                        </a:rPr>
                        <a:t>貧困率</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767999806"/>
                  </a:ext>
                </a:extLst>
              </a:tr>
              <a:tr h="2160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398381427"/>
                  </a:ext>
                </a:extLst>
              </a:tr>
              <a:tr h="2160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3553115936"/>
                  </a:ext>
                </a:extLst>
              </a:tr>
              <a:tr h="216000">
                <a:tc rowSpan="3">
                  <a:txBody>
                    <a:bodyPr/>
                    <a:lstStyle/>
                    <a:p>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⑧レクリエー</a:t>
                      </a:r>
                      <a:endParaRPr kumimoji="1" lang="en-US" altLang="ja-JP"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p>
                      <a:r>
                        <a:rPr kumimoji="1" lang="en-US" altLang="ja-JP"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    </a:t>
                      </a:r>
                      <a:r>
                        <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rPr>
                        <a:t>ション</a:t>
                      </a: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r>
                        <a:rPr kumimoji="1" lang="zh-TW" altLang="en-US" sz="900" dirty="0">
                          <a:latin typeface="UD デジタル 教科書体 NK-R" panose="02020400000000000000" pitchFamily="18" charset="-128"/>
                          <a:ea typeface="UD デジタル 教科書体 NK-R" panose="02020400000000000000" pitchFamily="18" charset="-128"/>
                        </a:rPr>
                        <a:t>娯楽施設、公園</a:t>
                      </a:r>
                      <a:r>
                        <a:rPr kumimoji="1" lang="ja-JP" altLang="en-US" sz="900" dirty="0">
                          <a:latin typeface="UD デジタル 教科書体 NK-R" panose="02020400000000000000" pitchFamily="18" charset="-128"/>
                          <a:ea typeface="UD デジタル 教科書体 NK-R" panose="02020400000000000000" pitchFamily="18" charset="-128"/>
                        </a:rPr>
                        <a:t>の状況</a:t>
                      </a:r>
                      <a:r>
                        <a:rPr kumimoji="1" lang="zh-TW" altLang="en-US" sz="900" dirty="0">
                          <a:latin typeface="UD デジタル 教科書体 NK-R" panose="02020400000000000000" pitchFamily="18" charset="-128"/>
                          <a:ea typeface="UD デジタル 教科書体 NK-R" panose="02020400000000000000" pitchFamily="18" charset="-128"/>
                        </a:rPr>
                        <a:t>　</a:t>
                      </a:r>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1492229264"/>
                  </a:ext>
                </a:extLst>
              </a:tr>
              <a:tr h="2160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3070066925"/>
                  </a:ext>
                </a:extLst>
              </a:tr>
              <a:tr h="216000">
                <a:tc vMerge="1">
                  <a:txBody>
                    <a:bodyPr/>
                    <a:lstStyle/>
                    <a:p>
                      <a:endParaRPr kumimoji="1" lang="ja-JP" altLang="en-US" sz="1200" b="1" dirty="0">
                        <a:solidFill>
                          <a:schemeClr val="accent6">
                            <a:lumMod val="50000"/>
                          </a:schemeClr>
                        </a:solidFill>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accent6">
                        <a:lumMod val="20000"/>
                        <a:lumOff val="80000"/>
                      </a:schemeClr>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tc>
                  <a:txBody>
                    <a:bodyPr/>
                    <a:lstStyle/>
                    <a:p>
                      <a:endParaRPr kumimoji="1" lang="ja-JP" altLang="en-US" sz="900" dirty="0">
                        <a:latin typeface="UD デジタル 教科書体 NK-R" panose="02020400000000000000" pitchFamily="18" charset="-128"/>
                        <a:ea typeface="UD デジタル 教科書体 NK-R" panose="02020400000000000000" pitchFamily="18" charset="-128"/>
                      </a:endParaRPr>
                    </a:p>
                  </a:txBody>
                  <a:tcPr>
                    <a:lnL w="12700" cap="flat" cmpd="sng" algn="ctr">
                      <a:solidFill>
                        <a:schemeClr val="accent6">
                          <a:lumMod val="60000"/>
                          <a:lumOff val="40000"/>
                        </a:schemeClr>
                      </a:solidFill>
                      <a:prstDash val="solid"/>
                      <a:round/>
                      <a:headEnd type="none" w="med" len="med"/>
                      <a:tailEnd type="none" w="med" len="med"/>
                    </a:lnL>
                    <a:lnR w="12700" cap="flat" cmpd="sng" algn="ctr">
                      <a:solidFill>
                        <a:schemeClr val="accent6">
                          <a:lumMod val="60000"/>
                          <a:lumOff val="40000"/>
                        </a:schemeClr>
                      </a:solidFill>
                      <a:prstDash val="solid"/>
                      <a:round/>
                      <a:headEnd type="none" w="med" len="med"/>
                      <a:tailEnd type="none" w="med" len="med"/>
                    </a:lnR>
                    <a:lnT w="12700" cap="flat" cmpd="sng" algn="ctr">
                      <a:solidFill>
                        <a:schemeClr val="accent6">
                          <a:lumMod val="60000"/>
                          <a:lumOff val="40000"/>
                        </a:schemeClr>
                      </a:solidFill>
                      <a:prstDash val="solid"/>
                      <a:round/>
                      <a:headEnd type="none" w="med" len="med"/>
                      <a:tailEnd type="none" w="med" len="med"/>
                    </a:lnT>
                    <a:lnB w="12700" cap="flat" cmpd="sng" algn="ctr">
                      <a:solidFill>
                        <a:schemeClr val="accent6">
                          <a:lumMod val="60000"/>
                          <a:lumOff val="40000"/>
                        </a:schemeClr>
                      </a:solidFill>
                      <a:prstDash val="solid"/>
                      <a:round/>
                      <a:headEnd type="none" w="med" len="med"/>
                      <a:tailEnd type="none" w="med" len="med"/>
                    </a:lnB>
                    <a:solidFill>
                      <a:schemeClr val="bg1"/>
                    </a:solidFill>
                  </a:tcPr>
                </a:tc>
                <a:extLst>
                  <a:ext uri="{0D108BD9-81ED-4DB2-BD59-A6C34878D82A}">
                    <a16:rowId xmlns:a16="http://schemas.microsoft.com/office/drawing/2014/main" val="279284681"/>
                  </a:ext>
                </a:extLst>
              </a:tr>
            </a:tbl>
          </a:graphicData>
        </a:graphic>
      </p:graphicFrame>
      <p:sp>
        <p:nvSpPr>
          <p:cNvPr id="4" name="テキスト ボックス 3">
            <a:extLst>
              <a:ext uri="{FF2B5EF4-FFF2-40B4-BE49-F238E27FC236}">
                <a16:creationId xmlns:a16="http://schemas.microsoft.com/office/drawing/2014/main" id="{1ADA4A7F-D628-9DCA-FAFB-09BB9A0F6A6B}"/>
              </a:ext>
            </a:extLst>
          </p:cNvPr>
          <p:cNvSpPr txBox="1"/>
          <p:nvPr/>
        </p:nvSpPr>
        <p:spPr>
          <a:xfrm>
            <a:off x="0" y="7566552"/>
            <a:ext cx="4075155" cy="276999"/>
          </a:xfrm>
          <a:prstGeom prst="rect">
            <a:avLst/>
          </a:prstGeom>
          <a:noFill/>
        </p:spPr>
        <p:txBody>
          <a:bodyPr wrap="none" rtlCol="0">
            <a:spAutoFit/>
          </a:bodyPr>
          <a:lstStyle/>
          <a:p>
            <a:r>
              <a:rPr kumimoji="1" lang="ja-JP" altLang="en-US" sz="1200" dirty="0"/>
              <a:t>⑦想定する生活困窮者への食生活改善指導・教育実施状況</a:t>
            </a:r>
          </a:p>
        </p:txBody>
      </p:sp>
      <p:sp>
        <p:nvSpPr>
          <p:cNvPr id="5" name="テキスト ボックス 4">
            <a:extLst>
              <a:ext uri="{FF2B5EF4-FFF2-40B4-BE49-F238E27FC236}">
                <a16:creationId xmlns:a16="http://schemas.microsoft.com/office/drawing/2014/main" id="{3DF3E45C-9EFD-E3FE-E0AF-CC7824AD4550}"/>
              </a:ext>
            </a:extLst>
          </p:cNvPr>
          <p:cNvSpPr txBox="1"/>
          <p:nvPr/>
        </p:nvSpPr>
        <p:spPr>
          <a:xfrm>
            <a:off x="0" y="8909875"/>
            <a:ext cx="1231427" cy="276999"/>
          </a:xfrm>
          <a:prstGeom prst="rect">
            <a:avLst/>
          </a:prstGeom>
          <a:noFill/>
        </p:spPr>
        <p:txBody>
          <a:bodyPr wrap="none" rtlCol="0">
            <a:spAutoFit/>
          </a:bodyPr>
          <a:lstStyle/>
          <a:p>
            <a:r>
              <a:rPr kumimoji="1" lang="ja-JP" altLang="en-US" sz="1200" dirty="0"/>
              <a:t>⑧その他の情報</a:t>
            </a:r>
          </a:p>
        </p:txBody>
      </p:sp>
      <p:sp>
        <p:nvSpPr>
          <p:cNvPr id="2" name="テキスト ボックス 1">
            <a:extLst>
              <a:ext uri="{FF2B5EF4-FFF2-40B4-BE49-F238E27FC236}">
                <a16:creationId xmlns:a16="http://schemas.microsoft.com/office/drawing/2014/main" id="{17F84CD8-5272-5EC8-4730-2ED39D56C561}"/>
              </a:ext>
            </a:extLst>
          </p:cNvPr>
          <p:cNvSpPr txBox="1"/>
          <p:nvPr/>
        </p:nvSpPr>
        <p:spPr>
          <a:xfrm>
            <a:off x="11163" y="9604256"/>
            <a:ext cx="6903290" cy="369332"/>
          </a:xfrm>
          <a:prstGeom prst="rect">
            <a:avLst/>
          </a:prstGeom>
          <a:noFill/>
        </p:spPr>
        <p:txBody>
          <a:bodyPr wrap="square">
            <a:spAutoFit/>
          </a:bodyPr>
          <a:lstStyle/>
          <a:p>
            <a:pPr algn="r"/>
            <a:r>
              <a:rPr lang="ja-JP" altLang="en-US" sz="900" dirty="0"/>
              <a:t>令和６年度厚生労働科学研究費補助金（循環器疾患・糖尿病等生活習慣病対策総合研究事業）</a:t>
            </a:r>
            <a:endParaRPr lang="en-US" altLang="ja-JP" sz="900" dirty="0"/>
          </a:p>
          <a:p>
            <a:pPr algn="r"/>
            <a:r>
              <a:rPr lang="ja-JP" altLang="en-US" sz="900" dirty="0"/>
              <a:t>社会経済的要因による栄養課題の解決に向けた食環境整備のためのツール開発研究</a:t>
            </a:r>
          </a:p>
        </p:txBody>
      </p:sp>
    </p:spTree>
    <p:extLst>
      <p:ext uri="{BB962C8B-B14F-4D97-AF65-F5344CB8AC3E}">
        <p14:creationId xmlns:p14="http://schemas.microsoft.com/office/powerpoint/2010/main" val="1091908688"/>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UD デジタル 教科書体 NK-B">
      <a:majorFont>
        <a:latin typeface="UD デジタル 教科書体 NK-B"/>
        <a:ea typeface="UD デジタル 教科書体 NK-B"/>
        <a:cs typeface=""/>
      </a:majorFont>
      <a:minorFont>
        <a:latin typeface="UD デジタル 教科書体 NK-B"/>
        <a:ea typeface="UD デジタル 教科書体 NK-B"/>
        <a:cs typeface=""/>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14D7EB38E89C4C458F5C2D6F313AD06F" ma:contentTypeVersion="12" ma:contentTypeDescription="新しいドキュメントを作成します。" ma:contentTypeScope="" ma:versionID="a4ccd49552bd1cdb5897d18eff85ebab">
  <xsd:schema xmlns:xsd="http://www.w3.org/2001/XMLSchema" xmlns:xs="http://www.w3.org/2001/XMLSchema" xmlns:p="http://schemas.microsoft.com/office/2006/metadata/properties" xmlns:ns2="aeb6e62a-4f96-47f3-8c8f-a8fa700fdb78" xmlns:ns3="a019e3eb-41ef-444b-9adf-81078781b579" targetNamespace="http://schemas.microsoft.com/office/2006/metadata/properties" ma:root="true" ma:fieldsID="86c9c3952694c43116412b9f2fd6bb86" ns2:_="" ns3:_="">
    <xsd:import namespace="aeb6e62a-4f96-47f3-8c8f-a8fa700fdb78"/>
    <xsd:import namespace="a019e3eb-41ef-444b-9adf-81078781b579"/>
    <xsd:element name="properties">
      <xsd:complexType>
        <xsd:sequence>
          <xsd:element name="documentManagement">
            <xsd:complexType>
              <xsd:all>
                <xsd:element ref="ns2:lcf76f155ced4ddcb4097134ff3c332f" minOccurs="0"/>
                <xsd:element ref="ns3:TaxCatchAll" minOccurs="0"/>
                <xsd:element ref="ns2:MediaServiceMetadata" minOccurs="0"/>
                <xsd:element ref="ns2:MediaServiceFastMetadata" minOccurs="0"/>
                <xsd:element ref="ns2:MediaServiceSearchProperties" minOccurs="0"/>
                <xsd:element ref="ns2:MediaServiceDateTaken" minOccurs="0"/>
                <xsd:element ref="ns2:MediaServiceObjectDetectorVersions" minOccurs="0"/>
                <xsd:element ref="ns2:MediaServiceOCR" minOccurs="0"/>
                <xsd:element ref="ns2:MediaServiceGenerationTime" minOccurs="0"/>
                <xsd:element ref="ns2:MediaServiceEventHashCode" minOccurs="0"/>
                <xsd:element ref="ns2: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eb6e62a-4f96-47f3-8c8f-a8fa700fdb78" elementFormDefault="qualified">
    <xsd:import namespace="http://schemas.microsoft.com/office/2006/documentManagement/types"/>
    <xsd:import namespace="http://schemas.microsoft.com/office/infopath/2007/PartnerControls"/>
    <xsd:element name="lcf76f155ced4ddcb4097134ff3c332f" ma:index="9" nillable="true" ma:taxonomy="true" ma:internalName="lcf76f155ced4ddcb4097134ff3c332f" ma:taxonomyFieldName="MediaServiceImageTags" ma:displayName="画像タグ" ma:readOnly="false" ma:fieldId="{5cf76f15-5ced-4ddc-b409-7134ff3c332f}" ma:taxonomyMulti="true" ma:sspId="8b30d1af-5af5-42b0-b3f9-227adb8ac4bf" ma:termSetId="09814cd3-568e-fe90-9814-8d621ff8fb84" ma:anchorId="fba54fb3-c3e1-fe81-a776-ca4b69148c4d" ma:open="true" ma:isKeyword="false">
      <xsd:complexType>
        <xsd:sequence>
          <xsd:element ref="pc:Terms" minOccurs="0" maxOccurs="1"/>
        </xsd:sequence>
      </xsd:complexType>
    </xsd:element>
    <xsd:element name="MediaServiceMetadata" ma:index="11" nillable="true" ma:displayName="MediaServiceMetadata" ma:hidden="true" ma:internalName="MediaServiceMetadata" ma:readOnly="true">
      <xsd:simpleType>
        <xsd:restriction base="dms:Note"/>
      </xsd:simpleType>
    </xsd:element>
    <xsd:element name="MediaServiceFastMetadata" ma:index="12" nillable="true" ma:displayName="MediaServiceFastMetadata" ma:hidden="true" ma:internalName="MediaServiceFastMetadata" ma:readOnly="true">
      <xsd:simpleType>
        <xsd:restriction base="dms:Note"/>
      </xsd:simpleType>
    </xsd:element>
    <xsd:element name="MediaServiceSearchProperties" ma:index="13" nillable="true" ma:displayName="MediaServiceSearchProperties" ma:hidden="true" ma:internalName="MediaServiceSearchProperties" ma:readOnly="true">
      <xsd:simpleType>
        <xsd:restriction base="dms:Note"/>
      </xsd:simpleType>
    </xsd:element>
    <xsd:element name="MediaServiceDateTaken" ma:index="14" nillable="true" ma:displayName="MediaServiceDateTaken" ma:hidden="true" ma:indexed="true" ma:internalName="MediaServiceDateTaken" ma:readOnly="true">
      <xsd:simpleType>
        <xsd:restriction base="dms:Text"/>
      </xsd:simpleType>
    </xsd:element>
    <xsd:element name="MediaServiceObjectDetectorVersions" ma:index="15" nillable="true" ma:displayName="MediaServiceObjectDetectorVersions" ma:hidden="true" ma:indexed="true" ma:internalName="MediaServiceObjectDetectorVersions"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ServiceLocation" ma:index="19" nillable="true" ma:displayName="Location" ma:indexed="true"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a019e3eb-41ef-444b-9adf-81078781b579" elementFormDefault="qualified">
    <xsd:import namespace="http://schemas.microsoft.com/office/2006/documentManagement/types"/>
    <xsd:import namespace="http://schemas.microsoft.com/office/infopath/2007/PartnerControls"/>
    <xsd:element name="TaxCatchAll" ma:index="10" nillable="true" ma:displayName="Taxonomy Catch All Column" ma:hidden="true" ma:list="{d417c59a-c5b7-4757-8777-94a97dfbcc2e}" ma:internalName="TaxCatchAll" ma:showField="CatchAllData" ma:web="a019e3eb-41ef-444b-9adf-81078781b579">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a019e3eb-41ef-444b-9adf-81078781b579" xsi:nil="true"/>
    <lcf76f155ced4ddcb4097134ff3c332f xmlns="aeb6e62a-4f96-47f3-8c8f-a8fa700fdb78">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854E5823-F413-427C-B447-29B308FC9B87}"/>
</file>

<file path=customXml/itemProps2.xml><?xml version="1.0" encoding="utf-8"?>
<ds:datastoreItem xmlns:ds="http://schemas.openxmlformats.org/officeDocument/2006/customXml" ds:itemID="{20590A97-0111-4AB7-B795-B03841035507}"/>
</file>

<file path=customXml/itemProps3.xml><?xml version="1.0" encoding="utf-8"?>
<ds:datastoreItem xmlns:ds="http://schemas.openxmlformats.org/officeDocument/2006/customXml" ds:itemID="{CD358C9A-3C6D-4C40-9EC8-9C21AD61D653}"/>
</file>

<file path=docProps/app.xml><?xml version="1.0" encoding="utf-8"?>
<Properties xmlns="http://schemas.openxmlformats.org/officeDocument/2006/extended-properties" xmlns:vt="http://schemas.openxmlformats.org/officeDocument/2006/docPropsVTypes">
  <Template>Office Theme</Template>
  <TotalTime>182</TotalTime>
  <Words>372</Words>
  <Application>Microsoft Office PowerPoint</Application>
  <PresentationFormat>A4 210 x 297 mm</PresentationFormat>
  <Paragraphs>59</Paragraphs>
  <Slides>2</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2</vt:i4>
      </vt:variant>
    </vt:vector>
  </HeadingPairs>
  <TitlesOfParts>
    <vt:vector size="6" baseType="lpstr">
      <vt:lpstr>UD デジタル 教科書体 NK-B</vt:lpstr>
      <vt:lpstr>UD デジタル 教科書体 NK-R</vt:lpstr>
      <vt:lpstr>Arial</vt:lpstr>
      <vt:lpstr>Office テーマ</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T Kobayashi</dc:creator>
  <cp:lastModifiedBy>T Kobayashi</cp:lastModifiedBy>
  <cp:revision>1</cp:revision>
  <dcterms:created xsi:type="dcterms:W3CDTF">2024-10-12T06:59:13Z</dcterms:created>
  <dcterms:modified xsi:type="dcterms:W3CDTF">2025-02-26T18:50:58Z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0x01010014D7EB38E89C4C458F5C2D6F313AD06F</vt:lpwstr>
  </property>
</Properties>
</file>

<file path=docProps/thumbnail.jpeg>
</file>