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77" r:id="rId2"/>
  </p:sldIdLst>
  <p:sldSz cx="10287000" cy="6858000" type="35mm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000099"/>
    <a:srgbClr val="CCFFFF"/>
    <a:srgbClr val="0000FF"/>
    <a:srgbClr val="66CCFF"/>
    <a:srgbClr val="FFFF99"/>
    <a:srgbClr val="FF66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10" y="96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88" y="-11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D6B2BCE-5FD5-4F31-A9D7-E02DCFBCA8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" charset="0"/>
                <a:ea typeface="ＭＳ Ｐゴシック" charset="0"/>
                <a:cs typeface="Osaka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A2131D8-68F3-4BDF-BC25-97293C4FA55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" charset="0"/>
                <a:ea typeface="ＭＳ Ｐゴシック" charset="0"/>
                <a:cs typeface="Osaka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07A6565-A31A-8E8C-2815-39014CAEA2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95313" y="741363"/>
            <a:ext cx="5545137" cy="36972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3A8C17A0-1F3A-4FDF-8546-9C0CEECEC4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AF2C60F1-2376-47BD-8725-C12894D9B7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" charset="0"/>
                <a:ea typeface="ＭＳ Ｐゴシック" charset="0"/>
                <a:cs typeface="Osaka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30A312DA-1079-4B66-AE6A-B12FCFE0D4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44" tIns="45322" rIns="90644" bIns="453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" panose="02020603050405020304" pitchFamily="18" charset="0"/>
              </a:defRPr>
            </a:lvl1pPr>
          </a:lstStyle>
          <a:p>
            <a:fld id="{DF0516C5-1BC0-4932-BDE6-BA5F19CEEE2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ＭＳ Ｐゴシック" charset="0"/>
        <a:cs typeface="Osaka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859A17A-228D-6A0F-4920-4D14C01705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24B79E9-B252-5F0B-BC18-743E0A8D5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研究責任医師氏名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所属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金額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該当の有無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該当する場合：企業名等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企業等の職員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－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企業等の顧問職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100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株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100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万円以上の利益／全株式の</a:t>
            </a: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5%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講演料など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50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原稿料など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50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寄付金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200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委受託研究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200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専門的助言・証言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100</a:t>
            </a: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万円以上</a:t>
            </a: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その他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r>
              <a:rPr lang="ja-JP" altLang="en-US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有 ・ 無</a:t>
            </a:r>
          </a:p>
          <a:p>
            <a:pPr>
              <a:lnSpc>
                <a:spcPct val="80000"/>
              </a:lnSpc>
            </a:pPr>
            <a:r>
              <a:rPr lang="en-US" altLang="ja-JP" sz="500">
                <a:latin typeface="Times" panose="02020603050405020304" pitchFamily="18" charset="0"/>
                <a:ea typeface="ＭＳ Ｐゴシック" panose="020B0600070205080204" pitchFamily="50" charset="-128"/>
                <a:cs typeface="Osaka" charset="0"/>
              </a:rPr>
              <a:t> </a:t>
            </a: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  <a:p>
            <a:pPr>
              <a:lnSpc>
                <a:spcPct val="80000"/>
              </a:lnSpc>
            </a:pPr>
            <a:endParaRPr lang="ja-JP" altLang="en-US" sz="500">
              <a:latin typeface="Times" panose="02020603050405020304" pitchFamily="18" charset="0"/>
              <a:ea typeface="ＭＳ Ｐゴシック" panose="020B0600070205080204" pitchFamily="50" charset="-128"/>
              <a:cs typeface="Osaka" charset="0"/>
            </a:endParaRPr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BDEA0134-4480-EEB7-2160-E141F8711E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EC093946-2226-4E17-A1A6-EBC4BDE79565}" type="slidenum">
              <a:rPr lang="en-US" altLang="ja-JP" sz="1200">
                <a:latin typeface="Times" panose="02020603050405020304" pitchFamily="18" charset="0"/>
              </a:rPr>
              <a:pPr/>
              <a:t>1</a:t>
            </a:fld>
            <a:endParaRPr lang="en-US" altLang="ja-JP" sz="1200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E6E070-4C24-E038-40AC-BE8514C2335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636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A5BC75-28AA-E70B-EBCA-38EBA1D8E38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305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404FF7-4D2C-65A9-5A3F-12CBA1CBFCB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08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DBB7B9D-373D-7916-246C-CEA1A8B8B96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8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76CB7CD-DA7D-B9B3-2E0A-9CC9B6E23B9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257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71525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2C4319-5656-394A-3157-F468897EB9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6314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FDBF23A-CA03-BE78-5E89-01E31F24A2B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4675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C64ACD-B3A7-BE8B-F5D6-AF5348AF65B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0888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E012C631-0DC9-E23E-B2BA-08693FF9C0C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105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7F2DA1-2E7D-92EA-1F7D-257C8DB07AB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29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4AE69B-E40D-FB0B-6F90-12A5624A842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862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59F2195-6135-A9C9-3DBD-801362E25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D4B9E4-C4F0-4413-C092-E8FC51E45A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1981200"/>
            <a:ext cx="87439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BC38E64-FC84-42FF-92D4-D56F4045BD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324600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" charset="0"/>
                <a:ea typeface="ＭＳ Ｐゴシック" charset="0"/>
                <a:cs typeface="Osaka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j-lt"/>
          <a:ea typeface="+mj-ea"/>
          <a:cs typeface="平成角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Arial" charset="0"/>
          <a:ea typeface="平成角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41DD2B9E-585C-5CCE-34EE-792E13299A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10287000" cy="801687"/>
          </a:xfrm>
        </p:spPr>
        <p:txBody>
          <a:bodyPr/>
          <a:lstStyle/>
          <a:p>
            <a:r>
              <a:rPr lang="en-US" altLang="ja-JP" sz="1800" b="1"/>
              <a:t>Conflict of Interest disclosure slide</a:t>
            </a:r>
            <a:br>
              <a:rPr lang="en-US" altLang="ja-JP" sz="1800" b="1"/>
            </a:br>
            <a:r>
              <a:rPr lang="en-US" altLang="ja-JP" sz="1100"/>
              <a:t>A potential conflict of interest exists when there is involvement between the speaker/presenter with any for-profit commercial form or organization (FPC)</a:t>
            </a:r>
            <a:endParaRPr lang="ja-JP" altLang="en-US" sz="1100" b="1">
              <a:solidFill>
                <a:srgbClr val="FF0000"/>
              </a:solidFill>
            </a:endParaRPr>
          </a:p>
        </p:txBody>
      </p:sp>
      <p:graphicFrame>
        <p:nvGraphicFramePr>
          <p:cNvPr id="13" name="コンテンツ プレースホルダ 12">
            <a:extLst>
              <a:ext uri="{FF2B5EF4-FFF2-40B4-BE49-F238E27FC236}">
                <a16:creationId xmlns:a16="http://schemas.microsoft.com/office/drawing/2014/main" id="{0D887B9A-832A-4C5B-8BC8-53DE83BB38A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4650" y="1844675"/>
          <a:ext cx="9536113" cy="3025776"/>
        </p:xfrm>
        <a:graphic>
          <a:graphicData uri="http://schemas.openxmlformats.org/drawingml/2006/table">
            <a:tbl>
              <a:tblPr/>
              <a:tblGrid>
                <a:gridCol w="2789238">
                  <a:extLst>
                    <a:ext uri="{9D8B030D-6E8A-4147-A177-3AD203B41FA5}">
                      <a16:colId xmlns:a16="http://schemas.microsoft.com/office/drawing/2014/main" val="3048969728"/>
                    </a:ext>
                  </a:extLst>
                </a:gridCol>
                <a:gridCol w="842962">
                  <a:extLst>
                    <a:ext uri="{9D8B030D-6E8A-4147-A177-3AD203B41FA5}">
                      <a16:colId xmlns:a16="http://schemas.microsoft.com/office/drawing/2014/main" val="3126190081"/>
                    </a:ext>
                  </a:extLst>
                </a:gridCol>
                <a:gridCol w="503238">
                  <a:extLst>
                    <a:ext uri="{9D8B030D-6E8A-4147-A177-3AD203B41FA5}">
                      <a16:colId xmlns:a16="http://schemas.microsoft.com/office/drawing/2014/main" val="3861100634"/>
                    </a:ext>
                  </a:extLst>
                </a:gridCol>
                <a:gridCol w="5400675">
                  <a:extLst>
                    <a:ext uri="{9D8B030D-6E8A-4147-A177-3AD203B41FA5}">
                      <a16:colId xmlns:a16="http://schemas.microsoft.com/office/drawing/2014/main" val="466775620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Name of 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 </a:t>
                      </a:r>
                      <a:r>
                        <a:rPr kumimoji="1" lang="en-US" altLang="ja-JP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lead presenter</a:t>
                      </a: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203247"/>
                  </a:ext>
                </a:extLst>
              </a:tr>
              <a:tr h="395288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No</a:t>
                      </a: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 </a:t>
                      </a:r>
                      <a:r>
                        <a:rPr kumimoji="1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If yes, please specify the name of company and/or organization</a:t>
                      </a:r>
                      <a:endParaRPr kumimoji="1" lang="en-US" altLang="ja-JP" sz="11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975096"/>
                  </a:ext>
                </a:extLst>
              </a:tr>
              <a:tr h="72072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Hold 10</a:t>
                      </a:r>
                      <a:r>
                        <a:rPr kumimoji="1" lang="ja-JP" altLang="en-GB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％</a:t>
                      </a:r>
                      <a:r>
                        <a:rPr kumimoji="1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 or more of stock of an FPC</a:t>
                      </a:r>
                      <a:endParaRPr kumimoji="1" lang="ja-JP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000969"/>
                  </a:ext>
                </a:extLst>
              </a:tr>
              <a:tr h="7921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Received more than 1 million yen as research expenses in total related to clinical medicine studies</a:t>
                      </a:r>
                      <a:endParaRPr kumimoji="1" lang="ja-JP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146240"/>
                  </a:ext>
                </a:extLst>
              </a:tr>
              <a:tr h="72072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Lecturer for a FPC from which income is derived; officer, board member, owner or employee of an FPC</a:t>
                      </a:r>
                      <a:endParaRPr kumimoji="1" lang="ja-JP" altLang="en-US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平成角ゴシック" pitchFamily="49" charset="-128"/>
                        </a:rPr>
                        <a:t>□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16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平成角ゴシック" pitchFamily="49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平成角ゴシック" pitchFamily="49" charset="-128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4756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しいプレゼンテーション">
      <a:majorFont>
        <a:latin typeface="Arial"/>
        <a:ea typeface="平成角ゴシック"/>
        <a:cs typeface=""/>
      </a:majorFont>
      <a:minorFont>
        <a:latin typeface="Arial"/>
        <a:ea typeface="平成角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Don't touch:Microsoft Office 98:Templates:新しいプレゼンテーション</Template>
  <TotalTime>5142</TotalTime>
  <Words>217</Words>
  <Application>Microsoft Office PowerPoint</Application>
  <PresentationFormat>35mm スライド</PresentationFormat>
  <Paragraphs>55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Helvetica</vt:lpstr>
      <vt:lpstr>ＭＳ Ｐゴシック</vt:lpstr>
      <vt:lpstr>Arial</vt:lpstr>
      <vt:lpstr>平成角ゴシック</vt:lpstr>
      <vt:lpstr>Times</vt:lpstr>
      <vt:lpstr>Osaka</vt:lpstr>
      <vt:lpstr>新しいプレゼンテーション</vt:lpstr>
      <vt:lpstr>Conflict of Interest disclosure slide A potential conflict of interest exists when there is involvement between the speaker/presenter with any for-profit commercial form or organization (FPC)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KOKYU</dc:creator>
  <cp:lastModifiedBy>036 PCN</cp:lastModifiedBy>
  <cp:revision>432</cp:revision>
  <cp:lastPrinted>2012-02-07T05:32:59Z</cp:lastPrinted>
  <dcterms:created xsi:type="dcterms:W3CDTF">1999-02-18T08:49:32Z</dcterms:created>
  <dcterms:modified xsi:type="dcterms:W3CDTF">2024-04-02T07:41:24Z</dcterms:modified>
</cp:coreProperties>
</file>