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75" r:id="rId2"/>
    <p:sldId id="294" r:id="rId3"/>
    <p:sldId id="321" r:id="rId4"/>
    <p:sldId id="376" r:id="rId5"/>
    <p:sldId id="377" r:id="rId6"/>
    <p:sldId id="378" r:id="rId7"/>
    <p:sldId id="379" r:id="rId8"/>
    <p:sldId id="360" r:id="rId9"/>
    <p:sldId id="380" r:id="rId10"/>
    <p:sldId id="359" r:id="rId11"/>
    <p:sldId id="384" r:id="rId12"/>
    <p:sldId id="383" r:id="rId1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66"/>
    <a:srgbClr val="FFFF66"/>
    <a:srgbClr val="009900"/>
    <a:srgbClr val="FFFF99"/>
    <a:srgbClr val="FFFFCC"/>
    <a:srgbClr val="00FF99"/>
    <a:srgbClr val="FF33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777" autoAdjust="0"/>
    <p:restoredTop sz="57605" autoAdjust="0"/>
  </p:normalViewPr>
  <p:slideViewPr>
    <p:cSldViewPr>
      <p:cViewPr>
        <p:scale>
          <a:sx n="75" d="100"/>
          <a:sy n="75" d="100"/>
        </p:scale>
        <p:origin x="-15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F7449AF-A7AD-4566-A335-7DFCB7045A06}" type="datetimeFigureOut">
              <a:rPr lang="ja-JP" altLang="en-US"/>
              <a:pPr>
                <a:defRPr/>
              </a:pPr>
              <a:t>2011/10/15</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CD36D94-FBD2-4300-A4C5-EF16C3B48C0D}"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pitchFamily="50" charset="-128"/>
              </a:defRPr>
            </a:lvl1pPr>
          </a:lstStyle>
          <a:p>
            <a:pPr>
              <a:defRPr/>
            </a:pPr>
            <a:fld id="{0308D042-56F5-4C5A-99EA-AC32CCD37F1C}" type="datetimeFigureOut">
              <a:rPr lang="ja-JP" altLang="en-US"/>
              <a:pPr>
                <a:defRPr/>
              </a:pPr>
              <a:t>2011/10/15</a:t>
            </a:fld>
            <a:endParaRPr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8E710B9-3013-444A-91F6-E90FB637B2EB}"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当院は被災地の災害拠点病院として発災当日から救護活動を行ってきましたが、その上で、全国の皆様から本当にたくさんの支援を頂きました。</a:t>
            </a:r>
            <a:endParaRPr lang="en-US" altLang="ja-JP" smtClean="0"/>
          </a:p>
          <a:p>
            <a:pPr eaLnBrk="1" hangingPunct="1">
              <a:spcBef>
                <a:spcPct val="0"/>
              </a:spcBef>
            </a:pPr>
            <a:r>
              <a:rPr lang="ja-JP" altLang="en-US" smtClean="0"/>
              <a:t>医師を中心とした活動は頻繁に報道等で取り上げられ、皆さんの知るところでありますが、看護師の活動に関してはあまり知られていないと思われます。</a:t>
            </a:r>
            <a:endParaRPr lang="en-US" altLang="ja-JP" smtClean="0"/>
          </a:p>
          <a:p>
            <a:pPr eaLnBrk="1" hangingPunct="1">
              <a:spcBef>
                <a:spcPct val="0"/>
              </a:spcBef>
            </a:pPr>
            <a:r>
              <a:rPr lang="ja-JP" altLang="en-US" smtClean="0"/>
              <a:t>現地で起こっていたことを、問題点や今後の課題も含め、できるだけ正確にたくさんの情報を提供していくことは、協力していただいた皆さんに対しての私達の使命だと考えておりますので、このような機会を頂いたことにたいへん感謝しております。</a:t>
            </a:r>
            <a:endParaRPr lang="en-US" altLang="ja-JP" smtClean="0"/>
          </a:p>
          <a:p>
            <a:pPr eaLnBrk="1" hangingPunct="1">
              <a:spcBef>
                <a:spcPct val="0"/>
              </a:spcBef>
            </a:pPr>
            <a:r>
              <a:rPr lang="ja-JP" altLang="en-US" smtClean="0"/>
              <a:t>では、よろしくお願いします。</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44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要介護者、</a:t>
            </a:r>
            <a:r>
              <a:rPr lang="en-US" altLang="ja-JP" smtClean="0"/>
              <a:t>HOT</a:t>
            </a:r>
            <a:r>
              <a:rPr lang="ja-JP" altLang="en-US" smtClean="0"/>
              <a:t>患者、救急にて治療後、避難所へは帰れない患者が玄関ホールや化学療法センターにたくさんいるような状況となりました。</a:t>
            </a:r>
            <a:endParaRPr lang="en-US" altLang="ja-JP" smtClean="0"/>
          </a:p>
          <a:p>
            <a:r>
              <a:rPr lang="ja-JP" altLang="en-US" smtClean="0"/>
              <a:t>後方搬送は地域連携室が担当しました。</a:t>
            </a:r>
            <a:endParaRPr lang="en-US" altLang="ja-JP" smtClean="0"/>
          </a:p>
          <a:p>
            <a:r>
              <a:rPr lang="ja-JP" altLang="en-US" smtClean="0"/>
              <a:t>退院支援ナースは、平時では連携したことのない遠隔地の病院にも衛星電話を使って受け入れの協力要請を行いました。次々と運ばれる患者さんに対応するため、治療してはどんどん他院へ搬送する・・・家族と連絡も取れない患者を一人知らない土地に搬送する・・・顔の見えない相手先の病院に、ごく限られた情報のみを提供し送り出す・・・「これでいいのか！」ジレンマの中で究極の地域連携を行いました。未だに本人の中では、答えは出ていないそうです。</a:t>
            </a:r>
            <a:endParaRPr lang="en-US" altLang="ja-JP" smtClean="0"/>
          </a:p>
          <a:p>
            <a:r>
              <a:rPr lang="ja-JP" altLang="en-US" smtClean="0"/>
              <a:t>一方では、沿岸の病院で津波の中を何とか助けだされ当院に搬送された患者の手には、医療用テープに名前、生年月日、最低限の情報がはがれないようにしっかりと貼られており、自分たちも命からがら患者を送り出した看護師たちの願いが伝わりました。いつものツールがなくても伝わる看護の情報・・・私達が経験したのは本当に究極の地域連携でした。</a:t>
            </a:r>
          </a:p>
        </p:txBody>
      </p:sp>
      <p:sp>
        <p:nvSpPr>
          <p:cNvPr id="23449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505EA5-A96D-4273-8580-8E1DC0EB3892}" type="slidenum">
              <a:rPr lang="ja-JP" altLang="en-US" smtClean="0">
                <a:ea typeface="ＭＳ Ｐゴシック" charset="-128"/>
              </a:rPr>
              <a:pPr/>
              <a:t>10</a:t>
            </a:fld>
            <a:endParaRPr lang="ja-JP" altLang="en-US"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65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solidFill>
                  <a:srgbClr val="FF0000"/>
                </a:solidFill>
              </a:rPr>
              <a:t>職員のサポートの中で、院内業務の支援も重要でした。</a:t>
            </a:r>
            <a:endParaRPr lang="en-US" altLang="ja-JP" smtClean="0">
              <a:solidFill>
                <a:srgbClr val="FF0000"/>
              </a:solidFill>
            </a:endParaRPr>
          </a:p>
          <a:p>
            <a:r>
              <a:rPr lang="ja-JP" altLang="en-US" smtClean="0">
                <a:solidFill>
                  <a:srgbClr val="FF0000"/>
                </a:solidFill>
              </a:rPr>
              <a:t>赤十字では救護班の派遣はもちろん、院内業務の支援も</a:t>
            </a:r>
            <a:r>
              <a:rPr lang="en-US" altLang="ja-JP" smtClean="0">
                <a:solidFill>
                  <a:srgbClr val="FF0000"/>
                </a:solidFill>
              </a:rPr>
              <a:t>5</a:t>
            </a:r>
            <a:r>
              <a:rPr lang="ja-JP" altLang="en-US" smtClean="0">
                <a:solidFill>
                  <a:srgbClr val="FF0000"/>
                </a:solidFill>
              </a:rPr>
              <a:t>日目から開始しました。助産師、病棟支援は</a:t>
            </a:r>
            <a:r>
              <a:rPr lang="en-US" altLang="ja-JP" smtClean="0">
                <a:solidFill>
                  <a:srgbClr val="FF0000"/>
                </a:solidFill>
              </a:rPr>
              <a:t>66</a:t>
            </a:r>
            <a:r>
              <a:rPr lang="ja-JP" altLang="en-US" smtClean="0">
                <a:solidFill>
                  <a:srgbClr val="FF0000"/>
                </a:solidFill>
              </a:rPr>
              <a:t>日目まで続き、</a:t>
            </a:r>
            <a:r>
              <a:rPr lang="en-US" altLang="ja-JP" smtClean="0">
                <a:solidFill>
                  <a:srgbClr val="FF0000"/>
                </a:solidFill>
              </a:rPr>
              <a:t>ER</a:t>
            </a:r>
            <a:r>
              <a:rPr lang="ja-JP" altLang="en-US" smtClean="0">
                <a:solidFill>
                  <a:srgbClr val="FF0000"/>
                </a:solidFill>
              </a:rPr>
              <a:t>看護師の派遣は現在も続いています。そのおかげで被災した職員も家の片付けや掃除、諸手続き等、生活再建のための休暇を取ることができました。</a:t>
            </a:r>
            <a:endParaRPr lang="ja-JP" altLang="en-US" smtClean="0"/>
          </a:p>
        </p:txBody>
      </p:sp>
      <p:sp>
        <p:nvSpPr>
          <p:cNvPr id="23654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0F09FC-4976-40DD-A9A0-E3A52455B144}" type="slidenum">
              <a:rPr lang="ja-JP" altLang="en-US" smtClean="0">
                <a:ea typeface="ＭＳ Ｐゴシック" charset="-128"/>
              </a:rPr>
              <a:pPr/>
              <a:t>11</a:t>
            </a:fld>
            <a:endParaRPr lang="ja-JP" altLang="en-US"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85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3</a:t>
            </a:r>
            <a:r>
              <a:rPr lang="ja-JP" altLang="en-US" smtClean="0"/>
              <a:t>日目くらいになると、どこからともなく避難してきた精神疾患と思われる症状を呈する方が病院内でたくさん見受けられるようになりました。</a:t>
            </a:r>
            <a:endParaRPr lang="en-US" altLang="ja-JP" smtClean="0"/>
          </a:p>
          <a:p>
            <a:r>
              <a:rPr lang="ja-JP" altLang="en-US" smtClean="0"/>
              <a:t>おそらく避難途中の薬の紛失やストレスによる症状の増悪等が原因だと思われます。当院では精神科がないため、</a:t>
            </a:r>
            <a:r>
              <a:rPr lang="en-US" altLang="ja-JP" smtClean="0"/>
              <a:t>2</a:t>
            </a:r>
            <a:r>
              <a:rPr lang="ja-JP" altLang="en-US" smtClean="0"/>
              <a:t>名の臨床心理士とボランティアで来院していた精神科医師に対応をお願いしましたが、黄色エリアの看護師たちもまたこのような患者さんへの対応にかなりの時間を要しています。</a:t>
            </a:r>
            <a:endParaRPr lang="en-US" altLang="ja-JP" smtClean="0"/>
          </a:p>
          <a:p>
            <a:endParaRPr lang="en-US" altLang="ja-JP" smtClean="0"/>
          </a:p>
          <a:p>
            <a:r>
              <a:rPr lang="ja-JP" altLang="en-US" smtClean="0"/>
              <a:t>また、地域に電気・水が供給できるところが当院だけであったので、子供を連れた母親など避難住民も多数院内に避難するということも起きました。水や電気など限りある中で医療活動に支障をきたすため、行政と連携し避難所や輸送バスの手配なども行い、一食分の少量を提供し避難所に移ってもらいました。その人員整理にもかなりの人手が取られたのも事実です。</a:t>
            </a:r>
            <a:endParaRPr lang="en-US" altLang="ja-JP" smtClean="0"/>
          </a:p>
          <a:p>
            <a:endParaRPr lang="en-US" altLang="ja-JP" smtClean="0"/>
          </a:p>
          <a:p>
            <a:r>
              <a:rPr lang="ja-JP" altLang="en-US" smtClean="0">
                <a:solidFill>
                  <a:srgbClr val="FF0000"/>
                </a:solidFill>
              </a:rPr>
              <a:t>家族を亡くしたものも含め、職員の約半数は何らかの被害を受けましたので、</a:t>
            </a:r>
            <a:r>
              <a:rPr lang="ja-JP" altLang="en-US" smtClean="0"/>
              <a:t>職員のケアも重要な要素でした。</a:t>
            </a:r>
            <a:endParaRPr lang="en-US" altLang="ja-JP" smtClean="0"/>
          </a:p>
          <a:p>
            <a:r>
              <a:rPr lang="ja-JP" altLang="en-US" smtClean="0"/>
              <a:t>被災している職員も多い中で、病院としては食事やガソリン、ホテルや住居の手配など様々な生活の支援も行いました。</a:t>
            </a:r>
            <a:endParaRPr lang="en-US" altLang="ja-JP" smtClean="0"/>
          </a:p>
          <a:p>
            <a:r>
              <a:rPr lang="ja-JP" altLang="en-US" smtClean="0"/>
              <a:t>現在も継続している赤十字による心のケア班の支援も重要なポイントであったと思います。</a:t>
            </a:r>
            <a:endParaRPr lang="en-US" altLang="ja-JP" smtClean="0"/>
          </a:p>
        </p:txBody>
      </p:sp>
      <p:sp>
        <p:nvSpPr>
          <p:cNvPr id="2385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C32E0D-D12B-4B87-9786-DEF66A2A63D7}" type="slidenum">
              <a:rPr lang="ja-JP" altLang="en-US" smtClean="0">
                <a:ea typeface="ＭＳ Ｐゴシック" charset="-128"/>
              </a:rPr>
              <a:pPr/>
              <a:t>12</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ja-JP" smtClean="0"/>
              <a:t>石巻赤十字病院は、宮城県沿岸北東部に位置し石巻医療圏</a:t>
            </a:r>
            <a:r>
              <a:rPr lang="en-US" altLang="ja-JP" smtClean="0"/>
              <a:t>(</a:t>
            </a:r>
            <a:r>
              <a:rPr lang="ja-JP" altLang="ja-JP" smtClean="0"/>
              <a:t>人口</a:t>
            </a:r>
            <a:r>
              <a:rPr lang="en-US" altLang="ja-JP" smtClean="0"/>
              <a:t>22</a:t>
            </a:r>
            <a:r>
              <a:rPr lang="ja-JP" altLang="ja-JP" smtClean="0"/>
              <a:t>万人</a:t>
            </a:r>
            <a:r>
              <a:rPr lang="en-US" altLang="ja-JP" smtClean="0"/>
              <a:t>)</a:t>
            </a:r>
            <a:r>
              <a:rPr lang="ja-JP" altLang="ja-JP" smtClean="0"/>
              <a:t>の急性期医療を担う中核病院です。病床数は</a:t>
            </a:r>
            <a:r>
              <a:rPr lang="en-US" altLang="ja-JP" smtClean="0"/>
              <a:t>402</a:t>
            </a:r>
            <a:r>
              <a:rPr lang="ja-JP" altLang="ja-JP" smtClean="0"/>
              <a:t>床で診療科は</a:t>
            </a:r>
            <a:r>
              <a:rPr lang="en-US" altLang="ja-JP" smtClean="0"/>
              <a:t>26</a:t>
            </a:r>
            <a:r>
              <a:rPr lang="ja-JP" altLang="ja-JP" smtClean="0"/>
              <a:t>科、災害拠点病院に指定され救命救急センターを有しています。</a:t>
            </a:r>
            <a:r>
              <a:rPr lang="ja-JP" altLang="en-US" smtClean="0"/>
              <a:t>病院は</a:t>
            </a:r>
            <a:r>
              <a:rPr lang="en-US" altLang="ja-JP" smtClean="0"/>
              <a:t>2006</a:t>
            </a:r>
            <a:r>
              <a:rPr lang="ja-JP" altLang="en-US" smtClean="0"/>
              <a:t>年（平成</a:t>
            </a:r>
            <a:r>
              <a:rPr lang="en-US" altLang="ja-JP" smtClean="0"/>
              <a:t>18</a:t>
            </a:r>
            <a:r>
              <a:rPr lang="ja-JP" altLang="en-US" smtClean="0"/>
              <a:t>年）</a:t>
            </a:r>
            <a:r>
              <a:rPr lang="en-US" altLang="ja-JP" smtClean="0"/>
              <a:t>5</a:t>
            </a:r>
            <a:r>
              <a:rPr lang="ja-JP" altLang="en-US" smtClean="0"/>
              <a:t>月、現在地に移転新築しています。</a:t>
            </a:r>
            <a:endParaRPr lang="en-US" altLang="ja-JP" smtClean="0"/>
          </a:p>
          <a:p>
            <a:pPr eaLnBrk="1" hangingPunct="1">
              <a:spcBef>
                <a:spcPct val="0"/>
              </a:spcBef>
            </a:pPr>
            <a:endParaRPr lang="en-US" altLang="ja-JP" smtClean="0"/>
          </a:p>
          <a:p>
            <a:pPr eaLnBrk="1" hangingPunct="1">
              <a:spcBef>
                <a:spcPct val="0"/>
              </a:spcBef>
            </a:pPr>
            <a:r>
              <a:rPr lang="ja-JP" altLang="en-US" smtClean="0"/>
              <a:t>＜参考＞</a:t>
            </a:r>
            <a:endParaRPr lang="en-US" altLang="ja-JP" smtClean="0"/>
          </a:p>
          <a:p>
            <a:pPr eaLnBrk="1" hangingPunct="1">
              <a:spcBef>
                <a:spcPct val="0"/>
              </a:spcBef>
            </a:pPr>
            <a:r>
              <a:rPr lang="ja-JP" altLang="en-US" smtClean="0"/>
              <a:t>■災害拠点病院：災害拠点病院とは、国内の地震や津波などの災害発生時に災害医療を行う医療機関を支援する病院のことである。二次医療圏に原則１か所以上整備されている。</a:t>
            </a:r>
            <a:endParaRPr lang="en-US" altLang="ja-JP" smtClean="0"/>
          </a:p>
          <a:p>
            <a:pPr eaLnBrk="1" hangingPunct="1">
              <a:spcBef>
                <a:spcPct val="0"/>
              </a:spcBef>
            </a:pPr>
            <a:r>
              <a:rPr lang="ja-JP" altLang="en-US" smtClean="0"/>
              <a:t>■救命救急センター：当院は地域救命救急センター（一般的には新型救命救急センターと呼ばれている）</a:t>
            </a:r>
            <a:endParaRPr lang="en-US" altLang="ja-JP" smtClean="0"/>
          </a:p>
          <a:p>
            <a:pPr eaLnBrk="1" hangingPunct="1">
              <a:spcBef>
                <a:spcPct val="0"/>
              </a:spcBef>
            </a:pPr>
            <a:r>
              <a:rPr lang="ja-JP" altLang="en-US" smtClean="0"/>
              <a:t>■現在地に移転した理由：アクセスの利便性が高く、広い敷地が確保できる現在地が選ばれた。用地選考時に津波の被害は想定していないが、沿岸部の選択もなかった。</a:t>
            </a:r>
            <a:endParaRPr lang="ja-JP" altLang="ja-JP"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B11128-4BE0-43A3-85ED-BD8C3FA1B6EF}" type="slidenum">
              <a:rPr lang="ja-JP" altLang="en-US" smtClean="0">
                <a:ea typeface="ＭＳ Ｐゴシック" charset="-128"/>
              </a:rPr>
              <a:pPr/>
              <a:t>2</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68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発災後</a:t>
            </a:r>
            <a:r>
              <a:rPr lang="en-US" altLang="ja-JP" smtClean="0"/>
              <a:t>1</a:t>
            </a:r>
            <a:r>
              <a:rPr lang="ja-JP" altLang="en-US" smtClean="0"/>
              <a:t>週間の救急患者数の推移です。ピークは</a:t>
            </a:r>
            <a:r>
              <a:rPr lang="en-US" altLang="ja-JP" smtClean="0"/>
              <a:t>3</a:t>
            </a:r>
            <a:r>
              <a:rPr lang="ja-JP" altLang="en-US" smtClean="0"/>
              <a:t>日目の</a:t>
            </a:r>
            <a:r>
              <a:rPr lang="en-US" altLang="ja-JP" smtClean="0"/>
              <a:t>3</a:t>
            </a:r>
            <a:r>
              <a:rPr lang="ja-JP" altLang="en-US" smtClean="0"/>
              <a:t>月</a:t>
            </a:r>
            <a:r>
              <a:rPr lang="en-US" altLang="ja-JP" smtClean="0"/>
              <a:t>13</a:t>
            </a:r>
            <a:r>
              <a:rPr lang="ja-JP" altLang="en-US" smtClean="0"/>
              <a:t>日の</a:t>
            </a:r>
            <a:r>
              <a:rPr lang="en-US" altLang="ja-JP" smtClean="0"/>
              <a:t>1251</a:t>
            </a:r>
            <a:r>
              <a:rPr lang="ja-JP" altLang="en-US" smtClean="0"/>
              <a:t>人です。当院の１日平均救急患者数は約</a:t>
            </a:r>
            <a:r>
              <a:rPr lang="en-US" altLang="ja-JP" smtClean="0"/>
              <a:t>60</a:t>
            </a:r>
            <a:r>
              <a:rPr lang="ja-JP" altLang="en-US" smtClean="0"/>
              <a:t>人ですので、このグラフからもいかに多くの患者が押し寄せたがわかります。</a:t>
            </a:r>
          </a:p>
        </p:txBody>
      </p:sp>
      <p:sp>
        <p:nvSpPr>
          <p:cNvPr id="7680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35B7E4-2B52-47AF-950A-57327FFC4353}" type="slidenum">
              <a:rPr lang="ja-JP" altLang="en-US" smtClean="0">
                <a:ea typeface="ＭＳ Ｐゴシック" charset="-128"/>
              </a:rPr>
              <a:pPr/>
              <a:t>3</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88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ここまでは、災害対策マニュアルで決まっている流れで私たちは行動することができました。</a:t>
            </a:r>
            <a:endParaRPr lang="en-US" altLang="ja-JP" smtClean="0"/>
          </a:p>
          <a:p>
            <a:pPr eaLnBrk="1" hangingPunct="1">
              <a:spcBef>
                <a:spcPct val="0"/>
              </a:spcBef>
            </a:pPr>
            <a:r>
              <a:rPr lang="ja-JP" altLang="en-US" smtClean="0"/>
              <a:t>ところが、想定していない出来事はまだたくさんありました。</a:t>
            </a:r>
            <a:endParaRPr lang="ja-JP" altLang="ja-JP" smtClean="0"/>
          </a:p>
        </p:txBody>
      </p:sp>
      <p:sp>
        <p:nvSpPr>
          <p:cNvPr id="7885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1D04E4-2BF6-4EB1-9271-F34CAE8236D8}" type="slidenum">
              <a:rPr lang="ja-JP" altLang="en-US" smtClean="0">
                <a:ea typeface="ＭＳ Ｐゴシック" charset="-128"/>
              </a:rPr>
              <a:pPr/>
              <a:t>4</a:t>
            </a:fld>
            <a:endParaRPr lang="en-US" altLang="ja-JP"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808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災害対策マニュアルでは、傷病者の入院の受け入れは既存の入院病床の個室にベッドを増床するように決めていましたが、それでは不足することが予想されたので、当日から中央処置センター、健診センターに</a:t>
            </a:r>
            <a:r>
              <a:rPr lang="en-US" altLang="ja-JP" smtClean="0"/>
              <a:t>30</a:t>
            </a:r>
            <a:r>
              <a:rPr lang="ja-JP" altLang="en-US" smtClean="0"/>
              <a:t>床の入院病床を増設しました。</a:t>
            </a:r>
            <a:endParaRPr lang="en-US" altLang="ja-JP" smtClean="0"/>
          </a:p>
          <a:p>
            <a:r>
              <a:rPr lang="ja-JP" altLang="en-US" smtClean="0"/>
              <a:t>新設した病床の入院患者数はこのような推移となっています。また、この他にも既存病棟の個室等にベッドを増やし、最大通常より</a:t>
            </a:r>
            <a:r>
              <a:rPr lang="en-US" altLang="ja-JP" smtClean="0"/>
              <a:t>50</a:t>
            </a:r>
            <a:r>
              <a:rPr lang="ja-JP" altLang="en-US" smtClean="0"/>
              <a:t>床ほど増床し対応しました。同時に退院や後方搬送をどんどん進め、健診センターは</a:t>
            </a:r>
            <a:r>
              <a:rPr lang="en-US" altLang="ja-JP" smtClean="0"/>
              <a:t>7</a:t>
            </a:r>
            <a:r>
              <a:rPr lang="ja-JP" altLang="en-US" smtClean="0"/>
              <a:t>日目に、中央処置センターは</a:t>
            </a:r>
            <a:r>
              <a:rPr lang="en-US" altLang="ja-JP" smtClean="0"/>
              <a:t>9</a:t>
            </a:r>
            <a:r>
              <a:rPr lang="ja-JP" altLang="en-US" smtClean="0"/>
              <a:t>日目で病棟としての役割は終了した。</a:t>
            </a:r>
          </a:p>
          <a:p>
            <a:endParaRPr lang="en-US" altLang="ja-JP" smtClean="0"/>
          </a:p>
          <a:p>
            <a:r>
              <a:rPr lang="ja-JP" altLang="en-US" smtClean="0"/>
              <a:t>このような部署の看護師配置は、看護副部長が中心となり各部署の看護師長と相談し日々勤務体制を修正していきました。毎日のように勤務のシフトを修正する作業がしばらくの間続きましたので、この頃は看護師長はほとんど泊まり込みで部署の管理を行いました。その他、日々重要な連絡事項がありましたので、毎日朝・夕</a:t>
            </a:r>
            <a:r>
              <a:rPr lang="en-US" altLang="ja-JP" smtClean="0"/>
              <a:t>2</a:t>
            </a:r>
            <a:r>
              <a:rPr lang="ja-JP" altLang="en-US" smtClean="0"/>
              <a:t>回、師長のミーティングを行いました。</a:t>
            </a:r>
            <a:endParaRPr lang="en-US" altLang="ja-JP" smtClean="0"/>
          </a:p>
        </p:txBody>
      </p:sp>
      <p:sp>
        <p:nvSpPr>
          <p:cNvPr id="8089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4D07BA-1B06-4FBE-A404-115513C07C74}" type="slidenum">
              <a:rPr lang="ja-JP" altLang="en-US" smtClean="0">
                <a:ea typeface="ＭＳ Ｐゴシック" charset="-128"/>
              </a:rPr>
              <a:pPr/>
              <a:t>5</a:t>
            </a:fld>
            <a:endParaRPr lang="en-US" altLang="ja-JP"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976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予想していなかった事態の一つが、要介護者や在宅で医療処置を行っていた方の収容です。自宅や施設が津波被害にあったり、停電で医療機器が使用できなくなった患者さんがたくさん搬送されてきました。この方たちは診断や治療が必要なわけではないのですが、トリアージエリアを通過するとタッグをつけられ黄色エリア等に収容されてしまいます。トリアージの混雑を避けること、要治療・要介護双方の患者の対応をスムーズにするため、要介護者のトリアージのあり方は課題として残りました。</a:t>
            </a:r>
            <a:endParaRPr lang="en-US" altLang="ja-JP" smtClean="0"/>
          </a:p>
          <a:p>
            <a:r>
              <a:rPr lang="ja-JP" altLang="en-US" smtClean="0"/>
              <a:t>また、ライフラインや自宅環境が復興しないと帰宅できない人たちです。入院は必要ありませんが避難所に収容するのは問題がある、継続してケアできるところに収容する必要があるという方たちです。そのための新設エリアを化学療法センターに設置しました。ベッドやマットレスを敷き詰め、要介護避難エリアを作りました。</a:t>
            </a:r>
            <a:endParaRPr lang="en-US" altLang="ja-JP" smtClean="0"/>
          </a:p>
          <a:p>
            <a:endParaRPr lang="en-US" altLang="ja-JP" smtClean="0"/>
          </a:p>
          <a:p>
            <a:r>
              <a:rPr lang="ja-JP" altLang="en-US" smtClean="0"/>
              <a:t>たくさんの患者さんが搬送されましたが、薬品や濃厚流動食も物資が入らず不足する中で、残念ながら亡くなっていく患者さんたちもいました。看護師たちは、この物があふれる現代において、病院の中なのに・・・いつものような治療やケアが提供できず、亡くなっていく患者さんに対して罪悪感やジレンマを感じ、泣きながらケアを行いました。今まで何を大事にこの仕事をしてきたのか・・・私達は看護観や人生観が変わる体験をしました。</a:t>
            </a:r>
            <a:endParaRPr lang="en-US" altLang="ja-JP" smtClean="0"/>
          </a:p>
        </p:txBody>
      </p:sp>
      <p:sp>
        <p:nvSpPr>
          <p:cNvPr id="1976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D061DC-47B4-462A-B391-DBDC9A0BE2E5}" type="slidenum">
              <a:rPr lang="ja-JP" altLang="en-US" smtClean="0">
                <a:ea typeface="ＭＳ Ｐゴシック" charset="-128"/>
              </a:rPr>
              <a:pPr/>
              <a:t>6</a:t>
            </a:fld>
            <a:endParaRPr lang="en-US" altLang="ja-JP"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996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HOT</a:t>
            </a:r>
            <a:r>
              <a:rPr lang="ja-JP" altLang="en-US" smtClean="0"/>
              <a:t>の患者さんたちも津波被害や長引く停電のため酸素濃縮機が使えなくなり、病院に酸素を求めて計</a:t>
            </a:r>
            <a:r>
              <a:rPr lang="en-US" altLang="ja-JP" smtClean="0"/>
              <a:t>88</a:t>
            </a:r>
            <a:r>
              <a:rPr lang="ja-JP" altLang="en-US" smtClean="0"/>
              <a:t>名の患者さんが来院しました。</a:t>
            </a:r>
            <a:endParaRPr lang="en-US" altLang="ja-JP" smtClean="0"/>
          </a:p>
          <a:p>
            <a:r>
              <a:rPr lang="en-US" altLang="ja-JP" smtClean="0"/>
              <a:t>HOT</a:t>
            </a:r>
            <a:r>
              <a:rPr lang="ja-JP" altLang="en-US" smtClean="0"/>
              <a:t>担当ナースを呼吸器病棟の係長に依頼し、酸素の目的で来院した患者はトリアージタッグをつけず担当者に連絡が来るように運用を決めました。</a:t>
            </a:r>
            <a:endParaRPr lang="en-US" altLang="ja-JP" smtClean="0"/>
          </a:p>
          <a:p>
            <a:r>
              <a:rPr lang="ja-JP" altLang="en-US" smtClean="0"/>
              <a:t>初めは化学療法センターや病室に間借りし酸素だけをするということで対処しましたが、酸素流量計も不足し管材課に近隣の病院から借り集めてもらいました。</a:t>
            </a:r>
            <a:r>
              <a:rPr lang="en-US" altLang="ja-JP" smtClean="0"/>
              <a:t>5</a:t>
            </a:r>
            <a:r>
              <a:rPr lang="ja-JP" altLang="en-US" smtClean="0"/>
              <a:t>日目には業者より酸素濃縮機を大量に借用することができたので（これも全国から集めたと帝人さんはいっていましたが）リハビリ室に設置し</a:t>
            </a:r>
            <a:r>
              <a:rPr lang="en-US" altLang="ja-JP" smtClean="0"/>
              <a:t>HOT</a:t>
            </a:r>
            <a:r>
              <a:rPr lang="ja-JP" altLang="en-US" smtClean="0"/>
              <a:t>センターとしました。</a:t>
            </a:r>
            <a:endParaRPr lang="en-US" altLang="ja-JP" smtClean="0"/>
          </a:p>
          <a:p>
            <a:r>
              <a:rPr lang="ja-JP" altLang="en-US" smtClean="0"/>
              <a:t>電気が復旧し始めると帰宅できる患者が増え始め、その後は転院を進めていきました。</a:t>
            </a:r>
            <a:endParaRPr lang="en-US" altLang="ja-JP" smtClean="0"/>
          </a:p>
          <a:p>
            <a:r>
              <a:rPr lang="ja-JP" altLang="en-US" smtClean="0"/>
              <a:t>栄養状態や環境が悪い中での管理でしたので、</a:t>
            </a:r>
            <a:r>
              <a:rPr lang="en-US" altLang="ja-JP" smtClean="0"/>
              <a:t>2</a:t>
            </a:r>
            <a:r>
              <a:rPr lang="ja-JP" altLang="en-US" smtClean="0"/>
              <a:t>割の患者さんが増悪を起こしてしまいました。</a:t>
            </a:r>
          </a:p>
          <a:p>
            <a:pPr eaLnBrk="1" hangingPunct="1">
              <a:spcBef>
                <a:spcPct val="0"/>
              </a:spcBef>
            </a:pPr>
            <a:r>
              <a:rPr lang="ja-JP" altLang="en-US" smtClean="0"/>
              <a:t>酸素業者</a:t>
            </a:r>
            <a:r>
              <a:rPr lang="en-US" altLang="ja-JP" smtClean="0"/>
              <a:t>3</a:t>
            </a:r>
            <a:r>
              <a:rPr lang="ja-JP" altLang="en-US" smtClean="0"/>
              <a:t>社が平時の契約にかかわらず、酸素濃縮機やボンベを提供してくれ、退院時は自宅へ持ち帰ることにも了解してくれた。数日後には、パラマウントベッドから簡易ベッドが提供され環境が少し改善した。</a:t>
            </a:r>
          </a:p>
        </p:txBody>
      </p:sp>
      <p:sp>
        <p:nvSpPr>
          <p:cNvPr id="19968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756607-C2D6-4A19-A2D6-5137E0B4D9F7}" type="slidenum">
              <a:rPr lang="ja-JP" altLang="en-US" smtClean="0">
                <a:ea typeface="ＭＳ Ｐゴシック" charset="-128"/>
              </a:rPr>
              <a:pPr/>
              <a:t>7</a:t>
            </a:fld>
            <a:endParaRPr lang="en-US" altLang="ja-JP"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17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また、透析患者さんの受け入れも想像以上の人数に上りました。医療圏の他の透析施設は全て使えなくなりましたので、すべての透析患者さんを受け入れることになりました。当院の透析センターは</a:t>
            </a:r>
            <a:r>
              <a:rPr lang="en-US" altLang="ja-JP" smtClean="0"/>
              <a:t>30</a:t>
            </a:r>
            <a:r>
              <a:rPr lang="ja-JP" altLang="en-US" smtClean="0"/>
              <a:t>床で</a:t>
            </a:r>
            <a:r>
              <a:rPr lang="en-US" altLang="ja-JP" smtClean="0"/>
              <a:t>2</a:t>
            </a:r>
            <a:r>
              <a:rPr lang="ja-JP" altLang="en-US" smtClean="0"/>
              <a:t>～</a:t>
            </a:r>
            <a:r>
              <a:rPr lang="en-US" altLang="ja-JP" smtClean="0"/>
              <a:t>3</a:t>
            </a:r>
            <a:r>
              <a:rPr lang="ja-JP" altLang="en-US" smtClean="0"/>
              <a:t>部の透析を行っていますが、震災</a:t>
            </a:r>
            <a:r>
              <a:rPr lang="en-US" altLang="ja-JP" smtClean="0"/>
              <a:t>2</a:t>
            </a:r>
            <a:r>
              <a:rPr lang="ja-JP" altLang="en-US" smtClean="0"/>
              <a:t>日目がピークで</a:t>
            </a:r>
            <a:r>
              <a:rPr lang="en-US" altLang="ja-JP" smtClean="0"/>
              <a:t>1</a:t>
            </a:r>
            <a:r>
              <a:rPr lang="ja-JP" altLang="en-US" smtClean="0"/>
              <a:t>日</a:t>
            </a:r>
            <a:r>
              <a:rPr lang="en-US" altLang="ja-JP" smtClean="0"/>
              <a:t>128</a:t>
            </a:r>
            <a:r>
              <a:rPr lang="ja-JP" altLang="en-US" smtClean="0"/>
              <a:t>名の患者を</a:t>
            </a:r>
            <a:r>
              <a:rPr lang="en-US" altLang="ja-JP" smtClean="0"/>
              <a:t>5</a:t>
            </a:r>
            <a:r>
              <a:rPr lang="ja-JP" altLang="en-US" smtClean="0"/>
              <a:t>クール回して透析を行いました。</a:t>
            </a:r>
            <a:endParaRPr lang="en-US" altLang="ja-JP" smtClean="0"/>
          </a:p>
          <a:p>
            <a:r>
              <a:rPr lang="ja-JP" altLang="en-US" smtClean="0"/>
              <a:t>透析患者を送り出した他の病院の看護師や臨床工学技士が共に治療にあたってくれました。その後も透析医学会、日本腎不全看護学会から応援スタッフがたくさん入り、長期滞在可能な患者は北海道、山形などの施設の方で患者を長期に受け入れてくれました。透析に関しては、日頃から災害時の対応についてのネットワーク作りが重要だと思いました。</a:t>
            </a:r>
          </a:p>
        </p:txBody>
      </p:sp>
      <p:sp>
        <p:nvSpPr>
          <p:cNvPr id="20173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FB43A2-BEC1-418D-9C84-E3E50C63BB1A}" type="slidenum">
              <a:rPr lang="ja-JP" altLang="en-US" smtClean="0">
                <a:ea typeface="ＭＳ Ｐゴシック" charset="-128"/>
              </a:rPr>
              <a:pPr/>
              <a:t>8</a:t>
            </a:fld>
            <a:endParaRPr lang="ja-JP" altLang="en-US"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24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妊産婦についても、周辺の助産ができる病院は全て被災しましたのでお産は全て当院で受け入れる覚悟で対応にあたりました。産科センターを設置し、外来と病棟を産科病棟の師長が一元管理しました。</a:t>
            </a:r>
            <a:endParaRPr lang="en-US" altLang="ja-JP" smtClean="0"/>
          </a:p>
          <a:p>
            <a:r>
              <a:rPr lang="ja-JP" altLang="en-US" smtClean="0"/>
              <a:t>震災前の平均分娩件数は赤のラインなので、平時よりどれだけ分娩が増えたかわかると思います。当院では自然分娩は通常</a:t>
            </a:r>
            <a:r>
              <a:rPr lang="en-US" altLang="ja-JP" smtClean="0"/>
              <a:t>5</a:t>
            </a:r>
            <a:r>
              <a:rPr lang="ja-JP" altLang="en-US" smtClean="0"/>
              <a:t>日で退院しますが、この期間</a:t>
            </a:r>
            <a:r>
              <a:rPr lang="en-US" altLang="ja-JP" smtClean="0"/>
              <a:t>3</a:t>
            </a:r>
            <a:r>
              <a:rPr lang="ja-JP" altLang="en-US" smtClean="0"/>
              <a:t>日間での退院としました。分娩に使用する器具も不足し、仙台医療圏の病院から借用しました。初めのうちはミルクやおむつも不足し大変でしたが、各メーカー等から支援物資が届き始めると、その物品の整理・管理もまた看護師長の大変な仕事となりました。産科関係はマスコミの取材も多く、その対応にも追われたと聞いています。</a:t>
            </a:r>
          </a:p>
          <a:p>
            <a:endParaRPr lang="ja-JP" altLang="en-US" smtClean="0"/>
          </a:p>
        </p:txBody>
      </p:sp>
      <p:sp>
        <p:nvSpPr>
          <p:cNvPr id="23245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98491A-A611-49A8-A31B-28DA78113991}" type="slidenum">
              <a:rPr lang="ja-JP" altLang="en-US" smtClean="0">
                <a:ea typeface="ＭＳ Ｐゴシック" charset="-128"/>
              </a:rPr>
              <a:pPr/>
              <a:t>9</a:t>
            </a:fld>
            <a:endParaRPr lang="ja-JP" alt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288C261-68E6-4327-AE9F-C65F408857DE}" type="slidenum">
              <a:rPr lang="en-US" altLang="ja-JP"/>
              <a:pPr>
                <a:defRPr/>
              </a:pPr>
              <a:t>&lt;#&gt;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8BE0784-4ACC-4C4E-815B-A4B2F0E1EFDB}" type="slidenum">
              <a:rPr lang="en-US" altLang="ja-JP"/>
              <a:pPr>
                <a:defRPr/>
              </a:pPr>
              <a:t>&lt;#&gt;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678769-715E-41EB-9294-5282BCD1AD04}" type="slidenum">
              <a:rPr lang="en-US" altLang="ja-JP"/>
              <a:pPr>
                <a:defRPr/>
              </a:pPr>
              <a:t>&lt;#&gt;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9AE9DC8-F85B-4574-81D4-0FC31019FDB9}" type="slidenum">
              <a:rPr lang="en-US" altLang="ja-JP"/>
              <a:pPr>
                <a:defRPr/>
              </a:pPr>
              <a:t>&lt;#&gt;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3C3EB3C-7B5E-4A8D-BDDC-D862E2122663}" type="slidenum">
              <a:rPr lang="en-US" altLang="ja-JP"/>
              <a:pPr>
                <a:defRPr/>
              </a:pPr>
              <a:t>&lt;#&gt;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23EA440-D4B2-4657-98D1-5543DBF07E8A}" type="slidenum">
              <a:rPr lang="en-US" altLang="ja-JP"/>
              <a:pPr>
                <a:defRPr/>
              </a:pPr>
              <a:t>&lt;#&gt;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1BF19F4-8E35-4B68-AFC7-8B46DEA0064C}" type="slidenum">
              <a:rPr lang="en-US" altLang="ja-JP"/>
              <a:pPr>
                <a:defRPr/>
              </a:pPr>
              <a:t>&lt;#&gt;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E52351C-2D21-4D58-B3CA-CE4A91EB482C}" type="slidenum">
              <a:rPr lang="en-US" altLang="ja-JP"/>
              <a:pPr>
                <a:defRPr/>
              </a:pPr>
              <a:t>&lt;#&gt;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FBF2B4A-9914-456D-ABA5-A1CC5331E2B0}" type="slidenum">
              <a:rPr lang="en-US" altLang="ja-JP"/>
              <a:pPr>
                <a:defRPr/>
              </a:pPr>
              <a:t>&lt;#&gt;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9B96399-586B-4BF6-82BB-BAC68B8C690C}" type="slidenum">
              <a:rPr lang="en-US" altLang="ja-JP"/>
              <a:pPr>
                <a:defRPr/>
              </a:pPr>
              <a:t>&lt;#&gt;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C8E4AEA-AB12-48FA-89DC-B29C9965FA79}" type="slidenum">
              <a:rPr lang="en-US" altLang="ja-JP"/>
              <a:pPr>
                <a:defRPr/>
              </a:pPr>
              <a:t>&lt;#&gt;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7E529BF4-E2AE-468F-A84F-FF1C7B5062F5}" type="slidenum">
              <a:rPr lang="en-US" altLang="ja-JP"/>
              <a:pPr>
                <a:defRPr/>
              </a:pPr>
              <a:t>&lt;#&gt;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2"/>
          <p:cNvGrpSpPr>
            <a:grpSpLocks/>
          </p:cNvGrpSpPr>
          <p:nvPr/>
        </p:nvGrpSpPr>
        <p:grpSpPr bwMode="auto">
          <a:xfrm>
            <a:off x="0" y="188913"/>
            <a:ext cx="9144000" cy="6480175"/>
            <a:chOff x="0" y="119"/>
            <a:chExt cx="5760" cy="4082"/>
          </a:xfrm>
        </p:grpSpPr>
        <p:grpSp>
          <p:nvGrpSpPr>
            <p:cNvPr id="15365" name="Group 10"/>
            <p:cNvGrpSpPr>
              <a:grpSpLocks/>
            </p:cNvGrpSpPr>
            <p:nvPr/>
          </p:nvGrpSpPr>
          <p:grpSpPr bwMode="auto">
            <a:xfrm>
              <a:off x="0" y="119"/>
              <a:ext cx="5760" cy="4082"/>
              <a:chOff x="0" y="119"/>
              <a:chExt cx="5760" cy="4082"/>
            </a:xfrm>
          </p:grpSpPr>
          <p:sp>
            <p:nvSpPr>
              <p:cNvPr id="15367" name="Line 4"/>
              <p:cNvSpPr>
                <a:spLocks noChangeShapeType="1"/>
              </p:cNvSpPr>
              <p:nvPr/>
            </p:nvSpPr>
            <p:spPr bwMode="auto">
              <a:xfrm>
                <a:off x="0" y="4201"/>
                <a:ext cx="5760" cy="0"/>
              </a:xfrm>
              <a:prstGeom prst="line">
                <a:avLst/>
              </a:prstGeom>
              <a:noFill/>
              <a:ln w="76200">
                <a:solidFill>
                  <a:srgbClr val="EC0000"/>
                </a:solidFill>
                <a:round/>
                <a:headEnd/>
                <a:tailEnd/>
              </a:ln>
            </p:spPr>
            <p:txBody>
              <a:bodyPr/>
              <a:lstStyle/>
              <a:p>
                <a:endParaRPr lang="ja-JP" altLang="en-US"/>
              </a:p>
            </p:txBody>
          </p:sp>
          <p:sp>
            <p:nvSpPr>
              <p:cNvPr id="15368" name="Line 5"/>
              <p:cNvSpPr>
                <a:spLocks noChangeShapeType="1"/>
              </p:cNvSpPr>
              <p:nvPr/>
            </p:nvSpPr>
            <p:spPr bwMode="auto">
              <a:xfrm>
                <a:off x="0" y="119"/>
                <a:ext cx="5760" cy="0"/>
              </a:xfrm>
              <a:prstGeom prst="line">
                <a:avLst/>
              </a:prstGeom>
              <a:noFill/>
              <a:ln w="28575">
                <a:solidFill>
                  <a:srgbClr val="EC0000"/>
                </a:solidFill>
                <a:round/>
                <a:headEnd/>
                <a:tailEnd/>
              </a:ln>
            </p:spPr>
            <p:txBody>
              <a:bodyPr/>
              <a:lstStyle/>
              <a:p>
                <a:endParaRPr lang="ja-JP" altLang="en-US"/>
              </a:p>
            </p:txBody>
          </p:sp>
        </p:grpSp>
        <p:pic>
          <p:nvPicPr>
            <p:cNvPr id="15366" name="Picture 6" descr="0101 カラー"/>
            <p:cNvPicPr>
              <a:picLocks noChangeAspect="1" noChangeArrowheads="1"/>
            </p:cNvPicPr>
            <p:nvPr/>
          </p:nvPicPr>
          <p:blipFill>
            <a:blip r:embed="rId3"/>
            <a:srcRect/>
            <a:stretch>
              <a:fillRect/>
            </a:stretch>
          </p:blipFill>
          <p:spPr bwMode="auto">
            <a:xfrm>
              <a:off x="2372" y="2890"/>
              <a:ext cx="1016" cy="1270"/>
            </a:xfrm>
            <a:prstGeom prst="rect">
              <a:avLst/>
            </a:prstGeom>
            <a:noFill/>
            <a:ln w="9525">
              <a:noFill/>
              <a:miter lim="800000"/>
              <a:headEnd/>
              <a:tailEnd/>
            </a:ln>
          </p:spPr>
        </p:pic>
      </p:grpSp>
      <p:sp>
        <p:nvSpPr>
          <p:cNvPr id="15362" name="Text Box 11"/>
          <p:cNvSpPr txBox="1">
            <a:spLocks noChangeArrowheads="1"/>
          </p:cNvSpPr>
          <p:nvPr/>
        </p:nvSpPr>
        <p:spPr bwMode="auto">
          <a:xfrm>
            <a:off x="5641975" y="5295900"/>
            <a:ext cx="3155950" cy="904875"/>
          </a:xfrm>
          <a:prstGeom prst="rect">
            <a:avLst/>
          </a:prstGeom>
          <a:noFill/>
          <a:ln w="9525" algn="ctr">
            <a:noFill/>
            <a:miter lim="800000"/>
            <a:headEnd/>
            <a:tailEnd/>
          </a:ln>
        </p:spPr>
        <p:txBody>
          <a:bodyPr>
            <a:spAutoFit/>
          </a:bodyPr>
          <a:lstStyle/>
          <a:p>
            <a:pPr marL="342900" indent="-342900" algn="ctr"/>
            <a:r>
              <a:rPr lang="ja-JP" altLang="en-US" sz="2400">
                <a:latin typeface="HGPｺﾞｼｯｸE" pitchFamily="50" charset="-128"/>
                <a:ea typeface="HGPｺﾞｼｯｸE" pitchFamily="50" charset="-128"/>
              </a:rPr>
              <a:t>　　石巻赤十字病院 </a:t>
            </a:r>
            <a:endParaRPr lang="en-US" altLang="ja-JP" sz="2400">
              <a:latin typeface="HGPｺﾞｼｯｸE" pitchFamily="50" charset="-128"/>
              <a:ea typeface="HGPｺﾞｼｯｸE" pitchFamily="50" charset="-128"/>
            </a:endParaRPr>
          </a:p>
          <a:p>
            <a:pPr marL="342900" indent="-342900" algn="ctr"/>
            <a:r>
              <a:rPr lang="ja-JP" altLang="en-US" sz="2400">
                <a:latin typeface="HGPｺﾞｼｯｸE" pitchFamily="50" charset="-128"/>
                <a:ea typeface="HGPｺﾞｼｯｸE" pitchFamily="50" charset="-128"/>
              </a:rPr>
              <a:t>　　高橋純子</a:t>
            </a:r>
            <a:endParaRPr lang="en-US" altLang="ja-JP" sz="2400">
              <a:latin typeface="HGPｺﾞｼｯｸE" pitchFamily="50" charset="-128"/>
              <a:ea typeface="HGPｺﾞｼｯｸE" pitchFamily="50" charset="-128"/>
            </a:endParaRPr>
          </a:p>
        </p:txBody>
      </p:sp>
      <p:sp>
        <p:nvSpPr>
          <p:cNvPr id="15363" name="Text Box 10"/>
          <p:cNvSpPr txBox="1">
            <a:spLocks noChangeArrowheads="1"/>
          </p:cNvSpPr>
          <p:nvPr/>
        </p:nvSpPr>
        <p:spPr bwMode="auto">
          <a:xfrm>
            <a:off x="250825" y="765175"/>
            <a:ext cx="8569325" cy="2587625"/>
          </a:xfrm>
          <a:prstGeom prst="rect">
            <a:avLst/>
          </a:prstGeom>
          <a:noFill/>
          <a:ln w="38100" algn="ctr">
            <a:noFill/>
            <a:miter lim="800000"/>
            <a:headEnd/>
            <a:tailEnd/>
          </a:ln>
        </p:spPr>
        <p:txBody>
          <a:bodyPr lIns="90000" tIns="46800" rIns="90000" bIns="46800">
            <a:spAutoFit/>
          </a:bodyPr>
          <a:lstStyle/>
          <a:p>
            <a:r>
              <a:rPr lang="ja-JP" altLang="en-US" sz="3600">
                <a:solidFill>
                  <a:schemeClr val="tx2"/>
                </a:solidFill>
                <a:latin typeface="HGS創英角ｺﾞｼｯｸUB" pitchFamily="50" charset="-128"/>
                <a:ea typeface="HGS創英角ｺﾞｼｯｸUB" pitchFamily="50" charset="-128"/>
              </a:rPr>
              <a:t>　</a:t>
            </a:r>
            <a:endParaRPr lang="en-US" altLang="ja-JP" sz="3600">
              <a:solidFill>
                <a:schemeClr val="tx2"/>
              </a:solidFill>
              <a:latin typeface="HGS創英角ｺﾞｼｯｸUB" pitchFamily="50" charset="-128"/>
              <a:ea typeface="HGS創英角ｺﾞｼｯｸUB" pitchFamily="50" charset="-128"/>
            </a:endParaRPr>
          </a:p>
          <a:p>
            <a:pPr algn="ctr"/>
            <a:r>
              <a:rPr lang="ja-JP" altLang="en-US" sz="3600">
                <a:solidFill>
                  <a:schemeClr val="tx2"/>
                </a:solidFill>
                <a:latin typeface="HGS創英角ｺﾞｼｯｸUB" pitchFamily="50" charset="-128"/>
                <a:ea typeface="HGS創英角ｺﾞｼｯｸUB" pitchFamily="50" charset="-128"/>
              </a:rPr>
              <a:t>東日本大震災　</a:t>
            </a:r>
            <a:endParaRPr lang="en-US" altLang="ja-JP" sz="3600">
              <a:solidFill>
                <a:schemeClr val="tx2"/>
              </a:solidFill>
              <a:latin typeface="HGS創英角ｺﾞｼｯｸUB" pitchFamily="50" charset="-128"/>
              <a:ea typeface="HGS創英角ｺﾞｼｯｸUB" pitchFamily="50" charset="-128"/>
            </a:endParaRPr>
          </a:p>
          <a:p>
            <a:pPr algn="ctr">
              <a:lnSpc>
                <a:spcPct val="150000"/>
              </a:lnSpc>
            </a:pPr>
            <a:r>
              <a:rPr lang="ja-JP" altLang="en-US" sz="3600">
                <a:solidFill>
                  <a:schemeClr val="tx2"/>
                </a:solidFill>
                <a:latin typeface="HGS創英角ｺﾞｼｯｸUB" pitchFamily="50" charset="-128"/>
                <a:ea typeface="HGS創英角ｺﾞｼｯｸUB" pitchFamily="50" charset="-128"/>
              </a:rPr>
              <a:t>果てなき苦闘　看護師たちの記録</a:t>
            </a:r>
            <a:endParaRPr lang="en-US" altLang="ja-JP" sz="3600">
              <a:solidFill>
                <a:schemeClr val="tx2"/>
              </a:solidFill>
              <a:latin typeface="HGS創英角ｺﾞｼｯｸUB" pitchFamily="50" charset="-128"/>
              <a:ea typeface="HGS創英角ｺﾞｼｯｸUB" pitchFamily="50" charset="-128"/>
            </a:endParaRPr>
          </a:p>
          <a:p>
            <a:endParaRPr lang="en-US" altLang="ja-JP" sz="3600">
              <a:solidFill>
                <a:schemeClr val="tx2"/>
              </a:solidFill>
              <a:latin typeface="HGP創英角ｺﾞｼｯｸUB" pitchFamily="50" charset="-128"/>
              <a:ea typeface="HGP創英角ｺﾞｼｯｸUB" pitchFamily="50" charset="-128"/>
            </a:endParaRPr>
          </a:p>
        </p:txBody>
      </p:sp>
      <p:pic>
        <p:nvPicPr>
          <p:cNvPr id="15364" name="Picture 3" descr="C:\Documents and Settings\okoshi\デスクトップ\1pixel.JPG"/>
          <p:cNvPicPr>
            <a:picLocks noChangeAspect="1" noChangeArrowheads="1"/>
          </p:cNvPicPr>
          <p:nvPr/>
        </p:nvPicPr>
        <p:blipFill>
          <a:blip r:embed="rId4"/>
          <a:srcRect/>
          <a:stretch>
            <a:fillRect/>
          </a:stretch>
        </p:blipFill>
        <p:spPr bwMode="auto">
          <a:xfrm>
            <a:off x="0" y="3429000"/>
            <a:ext cx="3532188" cy="3109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コンテンツ プレースホルダ 6"/>
          <p:cNvGraphicFramePr>
            <a:graphicFrameLocks noGrp="1"/>
          </p:cNvGraphicFramePr>
          <p:nvPr>
            <p:ph idx="1"/>
          </p:nvPr>
        </p:nvGraphicFramePr>
        <p:xfrm>
          <a:off x="1135063" y="2708275"/>
          <a:ext cx="7029450" cy="3960813"/>
        </p:xfrm>
        <a:graphic>
          <a:graphicData uri="http://schemas.openxmlformats.org/presentationml/2006/ole">
            <p:oleObj spid="_x0000_s87042" name="Worksheet" r:id="rId4" imgW="8181975" imgH="4610100" progId="Excel.Sheet.8">
              <p:embed/>
            </p:oleObj>
          </a:graphicData>
        </a:graphic>
      </p:graphicFrame>
      <p:sp>
        <p:nvSpPr>
          <p:cNvPr id="87043" name="テキスト ボックス 4"/>
          <p:cNvSpPr txBox="1">
            <a:spLocks noChangeArrowheads="1"/>
          </p:cNvSpPr>
          <p:nvPr/>
        </p:nvSpPr>
        <p:spPr bwMode="auto">
          <a:xfrm>
            <a:off x="360363" y="252413"/>
            <a:ext cx="7667625" cy="584200"/>
          </a:xfrm>
          <a:prstGeom prst="rect">
            <a:avLst/>
          </a:prstGeom>
          <a:noFill/>
          <a:ln w="9525">
            <a:noFill/>
            <a:miter lim="800000"/>
            <a:headEnd/>
            <a:tailEnd/>
          </a:ln>
        </p:spPr>
        <p:txBody>
          <a:bodyPr>
            <a:spAutoFit/>
          </a:bodyPr>
          <a:lstStyle/>
          <a:p>
            <a:r>
              <a:rPr lang="ja-JP" altLang="en-US" sz="3200">
                <a:latin typeface="HGP創英角ｺﾞｼｯｸUB" pitchFamily="50" charset="-128"/>
                <a:ea typeface="HGP創英角ｺﾞｼｯｸUB" pitchFamily="50" charset="-128"/>
              </a:rPr>
              <a:t>診療機能を維持する後方搬送</a:t>
            </a:r>
          </a:p>
        </p:txBody>
      </p:sp>
      <p:sp>
        <p:nvSpPr>
          <p:cNvPr id="87044" name="テキスト ボックス 5"/>
          <p:cNvSpPr txBox="1">
            <a:spLocks noChangeArrowheads="1"/>
          </p:cNvSpPr>
          <p:nvPr/>
        </p:nvSpPr>
        <p:spPr bwMode="auto">
          <a:xfrm>
            <a:off x="971550" y="981075"/>
            <a:ext cx="7200900" cy="1862138"/>
          </a:xfrm>
          <a:prstGeom prst="rect">
            <a:avLst/>
          </a:prstGeom>
          <a:noFill/>
          <a:ln w="9525">
            <a:noFill/>
            <a:miter lim="800000"/>
            <a:headEnd/>
            <a:tailEnd/>
          </a:ln>
        </p:spPr>
        <p:txBody>
          <a:bodyPr>
            <a:spAutoFit/>
          </a:bodyPr>
          <a:lstStyle/>
          <a:p>
            <a:pPr>
              <a:spcBef>
                <a:spcPts val="600"/>
              </a:spcBef>
              <a:buFont typeface="Wingdings" pitchFamily="2" charset="2"/>
              <a:buChar char="Ø"/>
            </a:pPr>
            <a:r>
              <a:rPr lang="ja-JP" altLang="en-US" sz="2400">
                <a:latin typeface="HGPｺﾞｼｯｸE" pitchFamily="50" charset="-128"/>
                <a:ea typeface="HGPｺﾞｼｯｸE" pitchFamily="50" charset="-128"/>
              </a:rPr>
              <a:t>地域医療連携室の退院支援看護師が担当</a:t>
            </a:r>
            <a:endParaRPr lang="en-US" altLang="ja-JP" sz="2400">
              <a:latin typeface="HGPｺﾞｼｯｸE" pitchFamily="50" charset="-128"/>
              <a:ea typeface="HGPｺﾞｼｯｸE" pitchFamily="50" charset="-128"/>
            </a:endParaRPr>
          </a:p>
          <a:p>
            <a:pPr>
              <a:spcBef>
                <a:spcPts val="600"/>
              </a:spcBef>
              <a:buFont typeface="Wingdings" pitchFamily="2" charset="2"/>
              <a:buChar char="Ø"/>
            </a:pPr>
            <a:r>
              <a:rPr lang="ja-JP" altLang="en-US" sz="2400">
                <a:latin typeface="HGPｺﾞｼｯｸE" pitchFamily="50" charset="-128"/>
                <a:ea typeface="HGPｺﾞｼｯｸE" pitchFamily="50" charset="-128"/>
              </a:rPr>
              <a:t>衛星携帯電話で遠隔地の病院にも依頼</a:t>
            </a:r>
            <a:endParaRPr lang="en-US" altLang="ja-JP" sz="2400">
              <a:latin typeface="HGPｺﾞｼｯｸE" pitchFamily="50" charset="-128"/>
              <a:ea typeface="HGPｺﾞｼｯｸE" pitchFamily="50" charset="-128"/>
            </a:endParaRPr>
          </a:p>
          <a:p>
            <a:pPr>
              <a:spcBef>
                <a:spcPts val="600"/>
              </a:spcBef>
              <a:buFont typeface="Wingdings" pitchFamily="2" charset="2"/>
              <a:buChar char="Ø"/>
            </a:pPr>
            <a:r>
              <a:rPr lang="ja-JP" altLang="en-US" sz="2400">
                <a:latin typeface="HGPｺﾞｼｯｸE" pitchFamily="50" charset="-128"/>
                <a:ea typeface="HGPｺﾞｼｯｸE" pitchFamily="50" charset="-128"/>
              </a:rPr>
              <a:t>「これでいいのか」ジレンマの中での連携</a:t>
            </a:r>
            <a:endParaRPr lang="en-US" altLang="ja-JP" sz="2400">
              <a:latin typeface="HGPｺﾞｼｯｸE" pitchFamily="50" charset="-128"/>
              <a:ea typeface="HGPｺﾞｼｯｸE" pitchFamily="50" charset="-128"/>
            </a:endParaRPr>
          </a:p>
          <a:p>
            <a:pPr>
              <a:spcBef>
                <a:spcPts val="600"/>
              </a:spcBef>
              <a:buFont typeface="Wingdings" pitchFamily="2" charset="2"/>
              <a:buChar char="Ø"/>
            </a:pPr>
            <a:r>
              <a:rPr lang="ja-JP" altLang="en-US" sz="2400">
                <a:latin typeface="HGPｺﾞｼｯｸE" pitchFamily="50" charset="-128"/>
                <a:ea typeface="HGPｺﾞｼｯｸE" pitchFamily="50" charset="-128"/>
              </a:rPr>
              <a:t>日常とは違いすぎる顔の見えない連携に戸惑い</a:t>
            </a:r>
            <a:endParaRPr lang="ja-JP" altLang="en-US" sz="2800">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3474" name="グラフ 7"/>
          <p:cNvGraphicFramePr>
            <a:graphicFrameLocks/>
          </p:cNvGraphicFramePr>
          <p:nvPr/>
        </p:nvGraphicFramePr>
        <p:xfrm>
          <a:off x="468313" y="2133600"/>
          <a:ext cx="7920037" cy="4895850"/>
        </p:xfrm>
        <a:graphic>
          <a:graphicData uri="http://schemas.openxmlformats.org/presentationml/2006/ole">
            <p:oleObj spid="_x0000_s233474" name="Worksheet" r:id="rId4" imgW="8229600" imgH="4305300" progId="Excel.Sheet.8">
              <p:embed/>
            </p:oleObj>
          </a:graphicData>
        </a:graphic>
      </p:graphicFrame>
      <p:sp>
        <p:nvSpPr>
          <p:cNvPr id="233475" name="テキスト ボックス 5"/>
          <p:cNvSpPr txBox="1">
            <a:spLocks noChangeArrowheads="1"/>
          </p:cNvSpPr>
          <p:nvPr/>
        </p:nvSpPr>
        <p:spPr bwMode="auto">
          <a:xfrm>
            <a:off x="179388" y="179388"/>
            <a:ext cx="7667625" cy="585787"/>
          </a:xfrm>
          <a:prstGeom prst="rect">
            <a:avLst/>
          </a:prstGeom>
          <a:noFill/>
          <a:ln w="9525">
            <a:noFill/>
            <a:miter lim="800000"/>
            <a:headEnd/>
            <a:tailEnd/>
          </a:ln>
        </p:spPr>
        <p:txBody>
          <a:bodyPr>
            <a:spAutoFit/>
          </a:bodyPr>
          <a:lstStyle/>
          <a:p>
            <a:r>
              <a:rPr lang="ja-JP" altLang="en-US" sz="3200">
                <a:latin typeface="HGP創英角ｺﾞｼｯｸUB" pitchFamily="50" charset="-128"/>
                <a:ea typeface="HGP創英角ｺﾞｼｯｸUB" pitchFamily="50" charset="-128"/>
              </a:rPr>
              <a:t>全国からたくさんの応援</a:t>
            </a:r>
          </a:p>
        </p:txBody>
      </p:sp>
      <p:sp>
        <p:nvSpPr>
          <p:cNvPr id="4" name="Rectangle 3"/>
          <p:cNvSpPr txBox="1">
            <a:spLocks noChangeArrowheads="1"/>
          </p:cNvSpPr>
          <p:nvPr/>
        </p:nvSpPr>
        <p:spPr>
          <a:xfrm>
            <a:off x="179388" y="908050"/>
            <a:ext cx="8964612" cy="1152525"/>
          </a:xfrm>
          <a:prstGeom prst="rect">
            <a:avLst/>
          </a:prstGeom>
        </p:spPr>
        <p:txBody>
          <a:bodyPr/>
          <a:lstStyle/>
          <a:p>
            <a:pPr marL="342900" indent="-342900">
              <a:lnSpc>
                <a:spcPct val="80000"/>
              </a:lnSpc>
              <a:spcBef>
                <a:spcPct val="400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職員の約半数が住宅の全壊・半壊、</a:t>
            </a:r>
            <a:r>
              <a:rPr lang="en-US" altLang="ja-JP" sz="2000" kern="0" dirty="0">
                <a:latin typeface="HGPｺﾞｼｯｸE" pitchFamily="50" charset="-128"/>
                <a:ea typeface="HGPｺﾞｼｯｸE" pitchFamily="50" charset="-128"/>
              </a:rPr>
              <a:t>38</a:t>
            </a:r>
            <a:r>
              <a:rPr lang="ja-JP" altLang="en-US" sz="2000" kern="0" dirty="0">
                <a:latin typeface="HGPｺﾞｼｯｸE" pitchFamily="50" charset="-128"/>
                <a:ea typeface="HGPｺﾞｼｯｸE" pitchFamily="50" charset="-128"/>
              </a:rPr>
              <a:t>名は親族を亡くしている</a:t>
            </a:r>
            <a:endParaRPr lang="en-US" altLang="ja-JP" sz="20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000" kern="0" dirty="0">
                <a:latin typeface="HGPｺﾞｼｯｸE" pitchFamily="50" charset="-128"/>
                <a:ea typeface="HGPｺﾞｼｯｸE" pitchFamily="50" charset="-128"/>
              </a:rPr>
              <a:t>　</a:t>
            </a:r>
            <a:r>
              <a:rPr lang="ja-JP" altLang="en-US" sz="2000" kern="0" dirty="0">
                <a:latin typeface="HGPｺﾞｼｯｸE" pitchFamily="50" charset="-128"/>
                <a:ea typeface="HGPｺﾞｼｯｸE" pitchFamily="50" charset="-128"/>
              </a:rPr>
              <a:t>　・看護職員の家族捜索、諸手続き、家屋の片付け等のための休暇が必要</a:t>
            </a:r>
            <a:endParaRPr lang="en-US" altLang="ja-JP" sz="20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000" kern="0" dirty="0">
                <a:latin typeface="HGPｺﾞｼｯｸE" pitchFamily="50" charset="-128"/>
                <a:ea typeface="HGPｺﾞｼｯｸE" pitchFamily="50" charset="-128"/>
              </a:rPr>
              <a:t>　　・全国の赤十字施設より院内業務の支援を受け、スタッフの休暇が確保できた</a:t>
            </a:r>
            <a:r>
              <a:rPr lang="ja-JP" altLang="en-US" sz="2000" kern="0" dirty="0">
                <a:latin typeface="HGPｺﾞｼｯｸE" pitchFamily="50" charset="-128"/>
                <a:ea typeface="HGPｺﾞｼｯｸE" pitchFamily="50" charset="-128"/>
              </a:rPr>
              <a:t>　</a:t>
            </a:r>
            <a:endParaRPr lang="en-US" altLang="ja-JP" sz="2000" kern="0" dirty="0">
              <a:latin typeface="HGPｺﾞｼｯｸE" pitchFamily="50" charset="-128"/>
              <a:ea typeface="HGPｺﾞｼｯｸE" pitchFamily="50" charset="-128"/>
            </a:endParaRPr>
          </a:p>
          <a:p>
            <a:pPr marL="342900" indent="-342900">
              <a:lnSpc>
                <a:spcPct val="80000"/>
              </a:lnSpc>
              <a:spcBef>
                <a:spcPts val="1800"/>
              </a:spcBef>
              <a:buClr>
                <a:srgbClr val="CC3300"/>
              </a:buClr>
              <a:buSzPct val="75000"/>
              <a:defRPr/>
            </a:pPr>
            <a:endParaRPr lang="en-US" altLang="ja-JP" sz="24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400" kern="0" dirty="0">
                <a:latin typeface="HGPｺﾞｼｯｸE" pitchFamily="50" charset="-128"/>
                <a:ea typeface="HGPｺﾞｼｯｸE" pitchFamily="50" charset="-128"/>
              </a:rPr>
              <a:t>　</a:t>
            </a:r>
            <a:endParaRPr lang="en-US" altLang="ja-JP" sz="24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400" kern="0" dirty="0">
                <a:latin typeface="HGPｺﾞｼｯｸE" pitchFamily="50" charset="-128"/>
                <a:ea typeface="HGPｺﾞｼｯｸE" pitchFamily="50" charset="-128"/>
              </a:rPr>
              <a:t>　　　　　　　　　</a:t>
            </a:r>
            <a:endParaRPr lang="en-US" altLang="ja-JP" sz="24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400" kern="0" dirty="0">
                <a:latin typeface="HGPｺﾞｼｯｸE" pitchFamily="50" charset="-128"/>
                <a:ea typeface="HGPｺﾞｼｯｸE" pitchFamily="50" charset="-128"/>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テキスト ボックス 3"/>
          <p:cNvSpPr txBox="1">
            <a:spLocks noChangeArrowheads="1"/>
          </p:cNvSpPr>
          <p:nvPr/>
        </p:nvSpPr>
        <p:spPr bwMode="auto">
          <a:xfrm>
            <a:off x="395288" y="115888"/>
            <a:ext cx="8210550" cy="584200"/>
          </a:xfrm>
          <a:prstGeom prst="rect">
            <a:avLst/>
          </a:prstGeom>
          <a:noFill/>
          <a:ln w="9525">
            <a:noFill/>
            <a:miter lim="800000"/>
            <a:headEnd/>
            <a:tailEnd/>
          </a:ln>
        </p:spPr>
        <p:txBody>
          <a:bodyPr>
            <a:spAutoFit/>
          </a:bodyPr>
          <a:lstStyle/>
          <a:p>
            <a:r>
              <a:rPr lang="ja-JP" altLang="en-US" sz="3200">
                <a:latin typeface="HGP創英角ｺﾞｼｯｸUB" pitchFamily="50" charset="-128"/>
                <a:ea typeface="HGP創英角ｺﾞｼｯｸUB" pitchFamily="50" charset="-128"/>
              </a:rPr>
              <a:t>他にも問題山積</a:t>
            </a:r>
          </a:p>
        </p:txBody>
      </p:sp>
      <p:sp>
        <p:nvSpPr>
          <p:cNvPr id="6" name="Rectangle 3"/>
          <p:cNvSpPr txBox="1">
            <a:spLocks noChangeArrowheads="1"/>
          </p:cNvSpPr>
          <p:nvPr/>
        </p:nvSpPr>
        <p:spPr>
          <a:xfrm>
            <a:off x="971550" y="765175"/>
            <a:ext cx="7183438" cy="4392613"/>
          </a:xfrm>
          <a:prstGeom prst="rect">
            <a:avLst/>
          </a:prstGeom>
        </p:spPr>
        <p:txBody>
          <a:bodyPr/>
          <a:lstStyle/>
          <a:p>
            <a:pPr marL="342900" indent="-342900">
              <a:lnSpc>
                <a:spcPct val="150000"/>
              </a:lnSpc>
              <a:spcBef>
                <a:spcPct val="40000"/>
              </a:spcBef>
              <a:buClr>
                <a:srgbClr val="CC3300"/>
              </a:buClr>
              <a:buSzPct val="75000"/>
              <a:defRPr/>
            </a:pPr>
            <a:r>
              <a:rPr lang="ja-JP" altLang="en-US" sz="2200" kern="0" dirty="0">
                <a:solidFill>
                  <a:srgbClr val="C00000"/>
                </a:solidFill>
                <a:latin typeface="HGPｺﾞｼｯｸE" pitchFamily="50" charset="-128"/>
                <a:ea typeface="HGPｺﾞｼｯｸE" pitchFamily="50" charset="-128"/>
              </a:rPr>
              <a:t>■</a:t>
            </a:r>
            <a:r>
              <a:rPr lang="ja-JP" altLang="en-US" sz="2200" kern="0" dirty="0">
                <a:latin typeface="HGPｺﾞｼｯｸE" pitchFamily="50" charset="-128"/>
                <a:ea typeface="HGPｺﾞｼｯｸE" pitchFamily="50" charset="-128"/>
              </a:rPr>
              <a:t>精神症状が増悪した人への対応</a:t>
            </a:r>
            <a:endParaRPr lang="en-US" altLang="ja-JP" sz="2200" kern="0" dirty="0">
              <a:latin typeface="HGPｺﾞｼｯｸE" pitchFamily="50" charset="-128"/>
              <a:ea typeface="HGPｺﾞｼｯｸE" pitchFamily="50" charset="-128"/>
            </a:endParaRPr>
          </a:p>
          <a:p>
            <a:pPr>
              <a:spcBef>
                <a:spcPts val="600"/>
              </a:spcBef>
              <a:buClr>
                <a:srgbClr val="CC3300"/>
              </a:buClr>
              <a:buSzPct val="75000"/>
              <a:defRPr/>
            </a:pPr>
            <a:r>
              <a:rPr lang="ja-JP" altLang="en-US" sz="2200" kern="0" dirty="0">
                <a:latin typeface="HGPｺﾞｼｯｸE" pitchFamily="50" charset="-128"/>
                <a:ea typeface="HGPｺﾞｼｯｸE" pitchFamily="50" charset="-128"/>
              </a:rPr>
              <a:t>　　○てんかんや精神疾患が増加</a:t>
            </a:r>
            <a:endParaRPr lang="en-US" altLang="ja-JP" sz="2200" kern="0" dirty="0">
              <a:latin typeface="HGPｺﾞｼｯｸE" pitchFamily="50" charset="-128"/>
              <a:ea typeface="HGPｺﾞｼｯｸE" pitchFamily="50" charset="-128"/>
            </a:endParaRPr>
          </a:p>
          <a:p>
            <a:pPr>
              <a:spcBef>
                <a:spcPts val="600"/>
              </a:spcBef>
              <a:buClr>
                <a:srgbClr val="CC3300"/>
              </a:buClr>
              <a:buSzPct val="75000"/>
              <a:defRPr/>
            </a:pPr>
            <a:r>
              <a:rPr lang="ja-JP" altLang="en-US" sz="2200" kern="0" dirty="0">
                <a:latin typeface="HGPｺﾞｼｯｸE" pitchFamily="50" charset="-128"/>
                <a:ea typeface="HGPｺﾞｼｯｸE" pitchFamily="50" charset="-128"/>
              </a:rPr>
              <a:t>　　○臨床心理士が対応</a:t>
            </a:r>
            <a:endParaRPr lang="en-US" altLang="ja-JP" sz="2200" kern="0" dirty="0">
              <a:latin typeface="HGPｺﾞｼｯｸE" pitchFamily="50" charset="-128"/>
              <a:ea typeface="HGPｺﾞｼｯｸE" pitchFamily="50" charset="-128"/>
            </a:endParaRPr>
          </a:p>
          <a:p>
            <a:pPr marL="342900" indent="-342900">
              <a:lnSpc>
                <a:spcPct val="150000"/>
              </a:lnSpc>
              <a:spcBef>
                <a:spcPts val="1200"/>
              </a:spcBef>
              <a:buClr>
                <a:srgbClr val="CC3300"/>
              </a:buClr>
              <a:buSzPct val="75000"/>
              <a:defRPr/>
            </a:pPr>
            <a:r>
              <a:rPr lang="ja-JP" altLang="en-US" sz="2200" kern="0" dirty="0">
                <a:solidFill>
                  <a:srgbClr val="C00000"/>
                </a:solidFill>
                <a:latin typeface="HGPｺﾞｼｯｸE" pitchFamily="50" charset="-128"/>
                <a:ea typeface="HGPｺﾞｼｯｸE" pitchFamily="50" charset="-128"/>
              </a:rPr>
              <a:t>■</a:t>
            </a:r>
            <a:r>
              <a:rPr lang="ja-JP" altLang="en-US" sz="2200" kern="0" dirty="0">
                <a:latin typeface="HGPｺﾞｼｯｸE" pitchFamily="50" charset="-128"/>
                <a:ea typeface="HGPｺﾞｼｯｸE" pitchFamily="50" charset="-128"/>
              </a:rPr>
              <a:t>避難住民への対応</a:t>
            </a:r>
            <a:endParaRPr lang="en-US" altLang="ja-JP" sz="2200" kern="0" dirty="0">
              <a:latin typeface="HGPｺﾞｼｯｸE" pitchFamily="50" charset="-128"/>
              <a:ea typeface="HGPｺﾞｼｯｸE" pitchFamily="50" charset="-128"/>
            </a:endParaRPr>
          </a:p>
          <a:p>
            <a:pPr marL="342900" indent="-342900">
              <a:spcBef>
                <a:spcPts val="600"/>
              </a:spcBef>
              <a:buClr>
                <a:srgbClr val="CC3300"/>
              </a:buClr>
              <a:buSzPct val="75000"/>
              <a:defRPr/>
            </a:pPr>
            <a:r>
              <a:rPr lang="ja-JP" altLang="en-US" sz="2200" kern="0" dirty="0">
                <a:latin typeface="HGPｺﾞｼｯｸE" pitchFamily="50" charset="-128"/>
                <a:ea typeface="HGPｺﾞｼｯｸE" pitchFamily="50" charset="-128"/>
              </a:rPr>
              <a:t>　　○行政と連携した避難所と連絡バスの確保</a:t>
            </a:r>
            <a:endParaRPr lang="en-US" altLang="ja-JP" sz="2200" kern="0" dirty="0">
              <a:latin typeface="HGPｺﾞｼｯｸE" pitchFamily="50" charset="-128"/>
              <a:ea typeface="HGPｺﾞｼｯｸE" pitchFamily="50" charset="-128"/>
            </a:endParaRPr>
          </a:p>
          <a:p>
            <a:pPr marL="342900" indent="-342900">
              <a:lnSpc>
                <a:spcPct val="150000"/>
              </a:lnSpc>
              <a:spcBef>
                <a:spcPts val="1200"/>
              </a:spcBef>
              <a:buClr>
                <a:srgbClr val="CC3300"/>
              </a:buClr>
              <a:buSzPct val="75000"/>
              <a:defRPr/>
            </a:pPr>
            <a:r>
              <a:rPr lang="ja-JP" altLang="en-US" sz="2200" kern="0" dirty="0">
                <a:solidFill>
                  <a:srgbClr val="C00000"/>
                </a:solidFill>
                <a:latin typeface="HGPｺﾞｼｯｸE" pitchFamily="50" charset="-128"/>
                <a:ea typeface="HGPｺﾞｼｯｸE" pitchFamily="50" charset="-128"/>
              </a:rPr>
              <a:t>■</a:t>
            </a:r>
            <a:r>
              <a:rPr lang="ja-JP" altLang="en-US" sz="2200" kern="0" dirty="0">
                <a:latin typeface="HGPｺﾞｼｯｸE" pitchFamily="50" charset="-128"/>
                <a:ea typeface="HGPｺﾞｼｯｸE" pitchFamily="50" charset="-128"/>
              </a:rPr>
              <a:t>看護職員への対応</a:t>
            </a:r>
            <a:endParaRPr lang="en-US" altLang="ja-JP" sz="2200" kern="0" dirty="0">
              <a:latin typeface="HGPｺﾞｼｯｸE" pitchFamily="50" charset="-128"/>
              <a:ea typeface="HGPｺﾞｼｯｸE" pitchFamily="50" charset="-128"/>
            </a:endParaRPr>
          </a:p>
          <a:p>
            <a:pPr marL="342900" indent="-342900">
              <a:spcBef>
                <a:spcPts val="600"/>
              </a:spcBef>
              <a:buClr>
                <a:srgbClr val="CC3300"/>
              </a:buClr>
              <a:buSzPct val="75000"/>
              <a:defRPr/>
            </a:pPr>
            <a:r>
              <a:rPr lang="ja-JP" altLang="en-US" sz="2200" kern="0" dirty="0">
                <a:latin typeface="HGPｺﾞｼｯｸE" pitchFamily="50" charset="-128"/>
                <a:ea typeface="HGPｺﾞｼｯｸE" pitchFamily="50" charset="-128"/>
              </a:rPr>
              <a:t>　　○被災した職員への生活支援</a:t>
            </a:r>
            <a:endParaRPr lang="en-US" altLang="ja-JP" sz="2200" kern="0" dirty="0">
              <a:latin typeface="HGPｺﾞｼｯｸE" pitchFamily="50" charset="-128"/>
              <a:ea typeface="HGPｺﾞｼｯｸE" pitchFamily="50" charset="-128"/>
            </a:endParaRPr>
          </a:p>
          <a:p>
            <a:pPr marL="342900" indent="-342900">
              <a:spcBef>
                <a:spcPts val="600"/>
              </a:spcBef>
              <a:buClr>
                <a:srgbClr val="CC3300"/>
              </a:buClr>
              <a:buSzPct val="75000"/>
              <a:defRPr/>
            </a:pPr>
            <a:r>
              <a:rPr lang="ja-JP" altLang="en-US" sz="2200" kern="0" dirty="0">
                <a:latin typeface="HGPｺﾞｼｯｸE" pitchFamily="50" charset="-128"/>
                <a:ea typeface="HGPｺﾞｼｯｸE" pitchFamily="50" charset="-128"/>
              </a:rPr>
              <a:t>　　○赤十字心のケア班によるケア</a:t>
            </a:r>
            <a:endParaRPr lang="en-US" altLang="ja-JP" sz="2200" kern="0" dirty="0">
              <a:latin typeface="HGPｺﾞｼｯｸE" pitchFamily="50" charset="-128"/>
              <a:ea typeface="HGPｺﾞｼｯｸE" pitchFamily="50" charset="-128"/>
            </a:endParaRPr>
          </a:p>
          <a:p>
            <a:pPr marL="342900" indent="-342900">
              <a:spcBef>
                <a:spcPts val="600"/>
              </a:spcBef>
              <a:buClr>
                <a:srgbClr val="CC3300"/>
              </a:buClr>
              <a:buSzPct val="75000"/>
              <a:defRPr/>
            </a:pPr>
            <a:endParaRPr lang="en-US" altLang="ja-JP" sz="28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endParaRPr lang="ja-JP" altLang="en-US" sz="2400" kern="0" dirty="0">
              <a:latin typeface="HGPｺﾞｼｯｸE" pitchFamily="50" charset="-128"/>
              <a:ea typeface="HGPｺﾞｼｯｸE" pitchFamily="50" charset="-128"/>
            </a:endParaRPr>
          </a:p>
        </p:txBody>
      </p:sp>
      <p:sp>
        <p:nvSpPr>
          <p:cNvPr id="4" name="メモ 3"/>
          <p:cNvSpPr/>
          <p:nvPr/>
        </p:nvSpPr>
        <p:spPr>
          <a:xfrm>
            <a:off x="0" y="5373216"/>
            <a:ext cx="9144000" cy="1412776"/>
          </a:xfrm>
          <a:prstGeom prst="foldedCorner">
            <a:avLst>
              <a:gd name="adj" fmla="val 24506"/>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200" b="1" dirty="0">
                <a:solidFill>
                  <a:srgbClr val="0066FF"/>
                </a:solidFill>
              </a:rPr>
              <a:t>災害対策マニュアルでは検討されてこなかった問題が多々発生した</a:t>
            </a:r>
            <a:endParaRPr lang="en-US" altLang="ja-JP" sz="2200" b="1" dirty="0">
              <a:solidFill>
                <a:srgbClr val="0066FF"/>
              </a:solidFill>
            </a:endParaRPr>
          </a:p>
          <a:p>
            <a:pPr algn="ctr">
              <a:defRPr/>
            </a:pPr>
            <a:r>
              <a:rPr lang="ja-JP" altLang="en-US" sz="2200" b="1" dirty="0">
                <a:solidFill>
                  <a:srgbClr val="0066FF"/>
                </a:solidFill>
              </a:rPr>
              <a:t>★災害は必ず、また、どこかで起こる！　</a:t>
            </a:r>
            <a:endParaRPr lang="en-US" altLang="ja-JP" sz="2200" b="1" dirty="0">
              <a:solidFill>
                <a:srgbClr val="0066FF"/>
              </a:solidFill>
            </a:endParaRPr>
          </a:p>
          <a:p>
            <a:pPr algn="ctr">
              <a:defRPr/>
            </a:pPr>
            <a:r>
              <a:rPr lang="ja-JP" altLang="en-US" sz="2200" b="1" dirty="0">
                <a:solidFill>
                  <a:srgbClr val="0066FF"/>
                </a:solidFill>
              </a:rPr>
              <a:t>今回の体験を全国の皆さんと共有し、今後の課題について考えていきたい</a:t>
            </a:r>
            <a:endParaRPr lang="ja-JP" altLang="en-US" sz="2200" b="1" dirty="0">
              <a:solidFill>
                <a:srgbClr val="0066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テキスト ボックス 3"/>
          <p:cNvSpPr txBox="1">
            <a:spLocks noChangeArrowheads="1"/>
          </p:cNvSpPr>
          <p:nvPr/>
        </p:nvSpPr>
        <p:spPr bwMode="auto">
          <a:xfrm>
            <a:off x="179388" y="260350"/>
            <a:ext cx="8210550" cy="584200"/>
          </a:xfrm>
          <a:prstGeom prst="rect">
            <a:avLst/>
          </a:prstGeom>
          <a:noFill/>
          <a:ln w="9525">
            <a:noFill/>
            <a:miter lim="800000"/>
            <a:headEnd/>
            <a:tailEnd/>
          </a:ln>
        </p:spPr>
        <p:txBody>
          <a:bodyPr>
            <a:spAutoFit/>
          </a:bodyPr>
          <a:lstStyle/>
          <a:p>
            <a:r>
              <a:rPr lang="ja-JP" altLang="en-US" sz="3200">
                <a:latin typeface="HGP創英角ｺﾞｼｯｸUB" pitchFamily="50" charset="-128"/>
                <a:ea typeface="HGP創英角ｺﾞｼｯｸUB" pitchFamily="50" charset="-128"/>
              </a:rPr>
              <a:t>石巻赤十字病院の概要</a:t>
            </a:r>
          </a:p>
        </p:txBody>
      </p:sp>
      <p:sp>
        <p:nvSpPr>
          <p:cNvPr id="8" name="Rectangle 3"/>
          <p:cNvSpPr txBox="1">
            <a:spLocks noChangeArrowheads="1"/>
          </p:cNvSpPr>
          <p:nvPr/>
        </p:nvSpPr>
        <p:spPr>
          <a:xfrm>
            <a:off x="107950" y="1125538"/>
            <a:ext cx="3455988" cy="5399087"/>
          </a:xfrm>
          <a:prstGeom prst="rect">
            <a:avLst/>
          </a:prstGeom>
        </p:spPr>
        <p:txBody>
          <a:bodyPr/>
          <a:lstStyle/>
          <a:p>
            <a:pPr marL="342900" indent="-342900">
              <a:lnSpc>
                <a:spcPct val="80000"/>
              </a:lnSpc>
              <a:spcBef>
                <a:spcPct val="400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宮城県沿岸北東部に位置</a:t>
            </a:r>
            <a:endParaRPr lang="en-US" altLang="ja-JP" sz="2000" kern="0" dirty="0">
              <a:latin typeface="HGPｺﾞｼｯｸE" pitchFamily="50" charset="-128"/>
              <a:ea typeface="HGPｺﾞｼｯｸE" pitchFamily="50" charset="-128"/>
            </a:endParaRPr>
          </a:p>
          <a:p>
            <a:pPr marL="342900" indent="-342900">
              <a:lnSpc>
                <a:spcPct val="80000"/>
              </a:lnSpc>
              <a:spcBef>
                <a:spcPts val="12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２６診療科</a:t>
            </a:r>
            <a:endParaRPr lang="en-US" altLang="ja-JP" sz="2000" kern="0" dirty="0">
              <a:latin typeface="HGPｺﾞｼｯｸE" pitchFamily="50" charset="-128"/>
              <a:ea typeface="HGPｺﾞｼｯｸE" pitchFamily="50" charset="-128"/>
            </a:endParaRPr>
          </a:p>
          <a:p>
            <a:pPr marL="342900" indent="-342900">
              <a:lnSpc>
                <a:spcPct val="80000"/>
              </a:lnSpc>
              <a:spcBef>
                <a:spcPts val="12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４０２床</a:t>
            </a:r>
            <a:endParaRPr lang="en-US" altLang="ja-JP" sz="2000" kern="0" dirty="0">
              <a:latin typeface="HGPｺﾞｼｯｸE" pitchFamily="50" charset="-128"/>
              <a:ea typeface="HGPｺﾞｼｯｸE" pitchFamily="50" charset="-128"/>
            </a:endParaRPr>
          </a:p>
          <a:p>
            <a:pPr marL="342900" indent="-342900">
              <a:lnSpc>
                <a:spcPct val="80000"/>
              </a:lnSpc>
              <a:spcBef>
                <a:spcPts val="12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職員数（</a:t>
            </a:r>
            <a:r>
              <a:rPr lang="en-US" altLang="ja-JP" sz="2000" kern="0" dirty="0">
                <a:latin typeface="HGPｺﾞｼｯｸE" pitchFamily="50" charset="-128"/>
                <a:ea typeface="HGPｺﾞｼｯｸE" pitchFamily="50" charset="-128"/>
              </a:rPr>
              <a:t>2011.3.1</a:t>
            </a:r>
            <a:r>
              <a:rPr lang="ja-JP" altLang="en-US" sz="2000" kern="0" dirty="0">
                <a:latin typeface="HGPｺﾞｼｯｸE" pitchFamily="50" charset="-128"/>
                <a:ea typeface="HGPｺﾞｼｯｸE" pitchFamily="50" charset="-128"/>
              </a:rPr>
              <a:t>現在）</a:t>
            </a:r>
            <a:endParaRPr lang="en-US" altLang="ja-JP" sz="2000" kern="0" dirty="0">
              <a:latin typeface="HGPｺﾞｼｯｸE" pitchFamily="50" charset="-128"/>
              <a:ea typeface="HGPｺﾞｼｯｸE" pitchFamily="50" charset="-128"/>
            </a:endParaRPr>
          </a:p>
          <a:p>
            <a:pPr marL="342900" indent="-342900">
              <a:lnSpc>
                <a:spcPct val="80000"/>
              </a:lnSpc>
              <a:spcBef>
                <a:spcPts val="1200"/>
              </a:spcBef>
              <a:buClr>
                <a:srgbClr val="CC3300"/>
              </a:buClr>
              <a:buSzPct val="75000"/>
              <a:defRPr/>
            </a:pPr>
            <a:r>
              <a:rPr lang="ja-JP" altLang="en-US" sz="2000" kern="0" dirty="0">
                <a:latin typeface="HGPｺﾞｼｯｸE" pitchFamily="50" charset="-128"/>
                <a:ea typeface="HGPｺﾞｼｯｸE" pitchFamily="50" charset="-128"/>
              </a:rPr>
              <a:t>　　　医師：１００名</a:t>
            </a:r>
            <a:endParaRPr lang="en-US" altLang="ja-JP" sz="2000" kern="0" dirty="0">
              <a:latin typeface="HGPｺﾞｼｯｸE" pitchFamily="50" charset="-128"/>
              <a:ea typeface="HGPｺﾞｼｯｸE" pitchFamily="50" charset="-128"/>
            </a:endParaRPr>
          </a:p>
          <a:p>
            <a:pPr marL="342900" indent="-342900">
              <a:lnSpc>
                <a:spcPct val="80000"/>
              </a:lnSpc>
              <a:spcBef>
                <a:spcPts val="1200"/>
              </a:spcBef>
              <a:buClr>
                <a:srgbClr val="CC3300"/>
              </a:buClr>
              <a:buSzPct val="75000"/>
              <a:defRPr/>
            </a:pPr>
            <a:r>
              <a:rPr lang="ja-JP" altLang="en-US" sz="2000" kern="0" dirty="0">
                <a:latin typeface="HGPｺﾞｼｯｸE" pitchFamily="50" charset="-128"/>
                <a:ea typeface="HGPｺﾞｼｯｸE" pitchFamily="50" charset="-128"/>
              </a:rPr>
              <a:t>　　　看護師：４５０名</a:t>
            </a:r>
            <a:endParaRPr lang="en-US" altLang="ja-JP" sz="2000" kern="0" dirty="0">
              <a:latin typeface="HGPｺﾞｼｯｸE" pitchFamily="50" charset="-128"/>
              <a:ea typeface="HGPｺﾞｼｯｸE" pitchFamily="50" charset="-128"/>
            </a:endParaRPr>
          </a:p>
          <a:p>
            <a:pPr marL="342900" indent="-342900">
              <a:lnSpc>
                <a:spcPct val="80000"/>
              </a:lnSpc>
              <a:spcBef>
                <a:spcPts val="1200"/>
              </a:spcBef>
              <a:buClr>
                <a:srgbClr val="CC3300"/>
              </a:buClr>
              <a:buSzPct val="75000"/>
              <a:defRPr/>
            </a:pPr>
            <a:r>
              <a:rPr lang="ja-JP" altLang="en-US" sz="2000" kern="0" dirty="0">
                <a:latin typeface="HGPｺﾞｼｯｸE" pitchFamily="50" charset="-128"/>
                <a:ea typeface="HGPｺﾞｼｯｸE" pitchFamily="50" charset="-128"/>
              </a:rPr>
              <a:t>　　　コメディカル：１２５名</a:t>
            </a:r>
            <a:endParaRPr lang="en-US" altLang="ja-JP" sz="2000" kern="0" dirty="0">
              <a:latin typeface="HGPｺﾞｼｯｸE" pitchFamily="50" charset="-128"/>
              <a:ea typeface="HGPｺﾞｼｯｸE" pitchFamily="50" charset="-128"/>
            </a:endParaRPr>
          </a:p>
          <a:p>
            <a:pPr marL="342900" indent="-342900">
              <a:lnSpc>
                <a:spcPct val="80000"/>
              </a:lnSpc>
              <a:spcBef>
                <a:spcPts val="1200"/>
              </a:spcBef>
              <a:buClr>
                <a:srgbClr val="CC3300"/>
              </a:buClr>
              <a:buSzPct val="75000"/>
              <a:defRPr/>
            </a:pPr>
            <a:r>
              <a:rPr lang="ja-JP" altLang="en-US" sz="2000" kern="0" dirty="0">
                <a:latin typeface="HGPｺﾞｼｯｸE" pitchFamily="50" charset="-128"/>
                <a:ea typeface="HGPｺﾞｼｯｸE" pitchFamily="50" charset="-128"/>
              </a:rPr>
              <a:t>　　　その他：１９８名</a:t>
            </a:r>
            <a:endParaRPr lang="en-US" altLang="ja-JP" sz="2000" kern="0" dirty="0">
              <a:latin typeface="HGPｺﾞｼｯｸE" pitchFamily="50" charset="-128"/>
              <a:ea typeface="HGPｺﾞｼｯｸE" pitchFamily="50" charset="-128"/>
            </a:endParaRPr>
          </a:p>
          <a:p>
            <a:pPr marL="342900" indent="-342900">
              <a:lnSpc>
                <a:spcPct val="80000"/>
              </a:lnSpc>
              <a:spcBef>
                <a:spcPts val="12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災害拠点病院</a:t>
            </a:r>
            <a:endParaRPr lang="en-US" altLang="ja-JP" sz="2000" kern="0" dirty="0">
              <a:latin typeface="HGPｺﾞｼｯｸE" pitchFamily="50" charset="-128"/>
              <a:ea typeface="HGPｺﾞｼｯｸE" pitchFamily="50" charset="-128"/>
            </a:endParaRPr>
          </a:p>
          <a:p>
            <a:pPr marL="342900" indent="-342900">
              <a:lnSpc>
                <a:spcPct val="80000"/>
              </a:lnSpc>
              <a:spcBef>
                <a:spcPts val="12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救命救急センター</a:t>
            </a:r>
            <a:endParaRPr lang="en-US" altLang="ja-JP" sz="2000" kern="0" dirty="0">
              <a:latin typeface="HGPｺﾞｼｯｸE" pitchFamily="50" charset="-128"/>
              <a:ea typeface="HGPｺﾞｼｯｸE" pitchFamily="50" charset="-128"/>
            </a:endParaRPr>
          </a:p>
          <a:p>
            <a:pPr marL="342900" indent="-342900">
              <a:lnSpc>
                <a:spcPct val="80000"/>
              </a:lnSpc>
              <a:spcBef>
                <a:spcPts val="12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 </a:t>
            </a:r>
            <a:r>
              <a:rPr lang="ja-JP" altLang="en-US" sz="2000" kern="0" dirty="0">
                <a:latin typeface="HGPｺﾞｼｯｸE" pitchFamily="50" charset="-128"/>
                <a:ea typeface="HGPｺﾞｼｯｸE" pitchFamily="50" charset="-128"/>
              </a:rPr>
              <a:t>２００６年５月　移転新築</a:t>
            </a:r>
            <a:endParaRPr lang="en-US" altLang="ja-JP" sz="20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endParaRPr lang="ja-JP" altLang="en-US" sz="2400" kern="0" dirty="0">
              <a:latin typeface="HGPｺﾞｼｯｸE" pitchFamily="50" charset="-128"/>
              <a:ea typeface="HGPｺﾞｼｯｸE" pitchFamily="50" charset="-128"/>
            </a:endParaRPr>
          </a:p>
        </p:txBody>
      </p:sp>
      <p:sp>
        <p:nvSpPr>
          <p:cNvPr id="10" name="Rectangle 3"/>
          <p:cNvSpPr txBox="1">
            <a:spLocks noChangeArrowheads="1"/>
          </p:cNvSpPr>
          <p:nvPr/>
        </p:nvSpPr>
        <p:spPr>
          <a:xfrm>
            <a:off x="3563938" y="981075"/>
            <a:ext cx="5616575" cy="5803900"/>
          </a:xfrm>
          <a:prstGeom prst="rect">
            <a:avLst/>
          </a:prstGeom>
        </p:spPr>
        <p:txBody>
          <a:bodyPr/>
          <a:lstStyle/>
          <a:p>
            <a:pPr marL="342900" indent="-342900">
              <a:lnSpc>
                <a:spcPct val="80000"/>
              </a:lnSpc>
              <a:spcBef>
                <a:spcPct val="40000"/>
              </a:spcBef>
              <a:buClr>
                <a:srgbClr val="CC3300"/>
              </a:buClr>
              <a:buSzPct val="75000"/>
              <a:defRPr/>
            </a:pPr>
            <a:r>
              <a:rPr lang="ja-JP" altLang="en-US" sz="2200" kern="0" dirty="0">
                <a:solidFill>
                  <a:srgbClr val="C00000"/>
                </a:solidFill>
                <a:latin typeface="HGPｺﾞｼｯｸE" pitchFamily="50" charset="-128"/>
                <a:ea typeface="HGPｺﾞｼｯｸE" pitchFamily="50" charset="-128"/>
              </a:rPr>
              <a:t>　</a:t>
            </a:r>
            <a:r>
              <a:rPr lang="ja-JP" altLang="en-US" sz="2200" kern="0" dirty="0" err="1">
                <a:solidFill>
                  <a:srgbClr val="C00000"/>
                </a:solidFill>
                <a:latin typeface="HGPｺﾞｼｯｸE" pitchFamily="50" charset="-128"/>
                <a:ea typeface="HGPｺﾞｼｯｸE" pitchFamily="50" charset="-128"/>
              </a:rPr>
              <a:t>ー</a:t>
            </a:r>
            <a:r>
              <a:rPr lang="ja-JP" altLang="en-US" sz="2200" kern="0" dirty="0">
                <a:solidFill>
                  <a:srgbClr val="C00000"/>
                </a:solidFill>
                <a:latin typeface="HGPｺﾞｼｯｸE" pitchFamily="50" charset="-128"/>
                <a:ea typeface="HGPｺﾞｼｯｸE" pitchFamily="50" charset="-128"/>
              </a:rPr>
              <a:t>大地震に対する備えー</a:t>
            </a:r>
            <a:endParaRPr lang="en-US" altLang="ja-JP" sz="2200" kern="0" dirty="0">
              <a:solidFill>
                <a:srgbClr val="C00000"/>
              </a:solidFill>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免震構造</a:t>
            </a:r>
            <a:endParaRPr lang="en-US" altLang="ja-JP" sz="2000" kern="0" dirty="0">
              <a:latin typeface="HGPｺﾞｼｯｸE" pitchFamily="50" charset="-128"/>
              <a:ea typeface="HGPｺﾞｼｯｸE" pitchFamily="50" charset="-128"/>
            </a:endParaRPr>
          </a:p>
          <a:p>
            <a:pPr marL="342900" indent="-342900">
              <a:lnSpc>
                <a:spcPct val="80000"/>
              </a:lnSpc>
              <a:spcBef>
                <a:spcPts val="600"/>
              </a:spcBef>
              <a:buClr>
                <a:srgbClr val="CC3300"/>
              </a:buClr>
              <a:buSzPct val="75000"/>
              <a:defRPr/>
            </a:pPr>
            <a:r>
              <a:rPr lang="ja-JP" altLang="en-US" sz="2000" kern="0" dirty="0">
                <a:latin typeface="HGPｺﾞｼｯｸE" pitchFamily="50" charset="-128"/>
                <a:ea typeface="HGPｺﾞｼｯｸE" pitchFamily="50" charset="-128"/>
              </a:rPr>
              <a:t>　　地震の水平エネルギーを免震層で吸収する</a:t>
            </a:r>
            <a:endParaRPr lang="en-US" altLang="ja-JP" sz="20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２重化電源（受電）</a:t>
            </a:r>
            <a:endParaRPr lang="en-US" altLang="ja-JP" sz="2000" kern="0" dirty="0">
              <a:latin typeface="HGPｺﾞｼｯｸE" pitchFamily="50" charset="-128"/>
              <a:ea typeface="HGPｺﾞｼｯｸE" pitchFamily="50" charset="-128"/>
            </a:endParaRPr>
          </a:p>
          <a:p>
            <a:pPr marL="342900" indent="-342900">
              <a:lnSpc>
                <a:spcPct val="80000"/>
              </a:lnSpc>
              <a:spcBef>
                <a:spcPts val="600"/>
              </a:spcBef>
              <a:buClr>
                <a:srgbClr val="CC3300"/>
              </a:buClr>
              <a:buSzPct val="75000"/>
              <a:defRPr/>
            </a:pPr>
            <a:r>
              <a:rPr lang="ja-JP" altLang="en-US" sz="2000" kern="0" dirty="0">
                <a:latin typeface="HGPｺﾞｼｯｸE" pitchFamily="50" charset="-128"/>
                <a:ea typeface="HGPｺﾞｼｯｸE" pitchFamily="50" charset="-128"/>
              </a:rPr>
              <a:t>　　受電本線が停電しても予備電源で受電可能</a:t>
            </a:r>
            <a:endParaRPr lang="en-US" altLang="ja-JP" sz="20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非常用発電機</a:t>
            </a:r>
            <a:endParaRPr lang="en-US" altLang="ja-JP" sz="2000" kern="0" dirty="0">
              <a:latin typeface="HGPｺﾞｼｯｸE" pitchFamily="50" charset="-128"/>
              <a:ea typeface="HGPｺﾞｼｯｸE" pitchFamily="50" charset="-128"/>
            </a:endParaRPr>
          </a:p>
          <a:p>
            <a:pPr marL="342900" indent="-342900">
              <a:lnSpc>
                <a:spcPct val="80000"/>
              </a:lnSpc>
              <a:spcBef>
                <a:spcPts val="600"/>
              </a:spcBef>
              <a:buClr>
                <a:srgbClr val="CC3300"/>
              </a:buClr>
              <a:buSzPct val="75000"/>
              <a:defRPr/>
            </a:pPr>
            <a:r>
              <a:rPr lang="ja-JP" altLang="en-US" sz="2000" kern="0" dirty="0">
                <a:latin typeface="HGPｺﾞｼｯｸE" pitchFamily="50" charset="-128"/>
                <a:ea typeface="HGPｺﾞｼｯｸE" pitchFamily="50" charset="-128"/>
              </a:rPr>
              <a:t>　　３日分の燃料２万</a:t>
            </a:r>
            <a:r>
              <a:rPr lang="en-US" altLang="ja-JP" sz="2000" b="1" kern="0" dirty="0">
                <a:latin typeface="HGPｺﾞｼｯｸE" pitchFamily="50" charset="-128"/>
                <a:ea typeface="HGPｺﾞｼｯｸE" pitchFamily="50" charset="-128"/>
              </a:rPr>
              <a:t>ℓ</a:t>
            </a:r>
            <a:r>
              <a:rPr lang="ja-JP" altLang="en-US" sz="2000" kern="0" dirty="0">
                <a:latin typeface="HGPｺﾞｼｯｸE" pitchFamily="50" charset="-128"/>
                <a:ea typeface="HGPｺﾞｼｯｸE" pitchFamily="50" charset="-128"/>
              </a:rPr>
              <a:t>を確保</a:t>
            </a:r>
            <a:endParaRPr lang="en-US" altLang="ja-JP" sz="20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衛生設備</a:t>
            </a:r>
            <a:endParaRPr lang="en-US" altLang="ja-JP" sz="2000" kern="0" dirty="0">
              <a:latin typeface="HGPｺﾞｼｯｸE" pitchFamily="50" charset="-128"/>
              <a:ea typeface="HGPｺﾞｼｯｸE" pitchFamily="50" charset="-128"/>
            </a:endParaRPr>
          </a:p>
          <a:p>
            <a:pPr marL="342900" indent="-342900">
              <a:lnSpc>
                <a:spcPct val="80000"/>
              </a:lnSpc>
              <a:spcBef>
                <a:spcPts val="600"/>
              </a:spcBef>
              <a:buClr>
                <a:srgbClr val="CC3300"/>
              </a:buClr>
              <a:buSzPct val="75000"/>
              <a:defRPr/>
            </a:pPr>
            <a:r>
              <a:rPr lang="ja-JP" altLang="en-US" sz="2000" kern="0" dirty="0">
                <a:latin typeface="HGPｺﾞｼｯｸE" pitchFamily="50" charset="-128"/>
                <a:ea typeface="HGPｺﾞｼｯｸE" pitchFamily="50" charset="-128"/>
              </a:rPr>
              <a:t>　　上水と雑用水による２系統給水による危険分散</a:t>
            </a:r>
            <a:endParaRPr lang="en-US" altLang="ja-JP" sz="2000" kern="0" dirty="0">
              <a:latin typeface="HGPｺﾞｼｯｸE" pitchFamily="50" charset="-128"/>
              <a:ea typeface="HGPｺﾞｼｯｸE" pitchFamily="50" charset="-128"/>
            </a:endParaRPr>
          </a:p>
          <a:p>
            <a:pPr>
              <a:lnSpc>
                <a:spcPct val="80000"/>
              </a:lnSpc>
              <a:spcBef>
                <a:spcPct val="40000"/>
              </a:spcBef>
              <a:buClr>
                <a:srgbClr val="CC3300"/>
              </a:buClr>
              <a:buSzPct val="75000"/>
              <a:defRPr/>
            </a:pPr>
            <a:r>
              <a:rPr lang="ja-JP" altLang="en-US" sz="2000" kern="0" dirty="0">
                <a:latin typeface="HGPｺﾞｼｯｸE" pitchFamily="50" charset="-128"/>
                <a:ea typeface="HGPｺﾞｼｯｸE" pitchFamily="50" charset="-128"/>
              </a:rPr>
              <a:t>　　■上水備蓄：１９０ｔ（半日分）</a:t>
            </a:r>
            <a:endParaRPr lang="en-US" altLang="ja-JP" sz="2000" kern="0" dirty="0">
              <a:latin typeface="HGPｺﾞｼｯｸE" pitchFamily="50" charset="-128"/>
              <a:ea typeface="HGPｺﾞｼｯｸE" pitchFamily="50" charset="-128"/>
            </a:endParaRPr>
          </a:p>
          <a:p>
            <a:pPr>
              <a:lnSpc>
                <a:spcPct val="80000"/>
              </a:lnSpc>
              <a:spcBef>
                <a:spcPct val="40000"/>
              </a:spcBef>
              <a:buClr>
                <a:srgbClr val="CC3300"/>
              </a:buClr>
              <a:buSzPct val="75000"/>
              <a:defRPr/>
            </a:pPr>
            <a:r>
              <a:rPr lang="ja-JP" altLang="en-US" sz="2000" kern="0" dirty="0">
                <a:latin typeface="HGPｺﾞｼｯｸE" pitchFamily="50" charset="-128"/>
                <a:ea typeface="HGPｺﾞｼｯｸE" pitchFamily="50" charset="-128"/>
              </a:rPr>
              <a:t>　　■用水備蓄：４７０ｔ（３日分）</a:t>
            </a:r>
            <a:endParaRPr lang="en-US" altLang="ja-JP" sz="20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空調設備</a:t>
            </a:r>
            <a:endParaRPr lang="en-US" altLang="ja-JP" sz="2000" kern="0" dirty="0">
              <a:latin typeface="HGPｺﾞｼｯｸE" pitchFamily="50" charset="-128"/>
              <a:ea typeface="HGPｺﾞｼｯｸE" pitchFamily="50" charset="-128"/>
            </a:endParaRPr>
          </a:p>
          <a:p>
            <a:pPr marL="342900" indent="-342900">
              <a:lnSpc>
                <a:spcPct val="80000"/>
              </a:lnSpc>
              <a:spcBef>
                <a:spcPts val="600"/>
              </a:spcBef>
              <a:buClr>
                <a:srgbClr val="CC3300"/>
              </a:buClr>
              <a:buSzPct val="75000"/>
              <a:defRPr/>
            </a:pPr>
            <a:r>
              <a:rPr lang="ja-JP" altLang="en-US" sz="2000" kern="0" dirty="0">
                <a:latin typeface="HGPｺﾞｼｯｸE" pitchFamily="50" charset="-128"/>
                <a:ea typeface="HGPｺﾞｼｯｸE" pitchFamily="50" charset="-128"/>
              </a:rPr>
              <a:t>　　非常用電源による最低限必要な空調の確保</a:t>
            </a:r>
            <a:endParaRPr lang="en-US" altLang="ja-JP" sz="20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a:t>
            </a:r>
            <a:r>
              <a:rPr lang="ja-JP" altLang="en-US" sz="2000" kern="0" dirty="0">
                <a:latin typeface="HGPｺﾞｼｯｸE" pitchFamily="50" charset="-128"/>
                <a:ea typeface="HGPｺﾞｼｯｸE" pitchFamily="50" charset="-128"/>
              </a:rPr>
              <a:t>食糧</a:t>
            </a:r>
            <a:endParaRPr lang="en-US" altLang="ja-JP" sz="20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000" kern="0" dirty="0">
                <a:latin typeface="HGPｺﾞｼｯｸE" pitchFamily="50" charset="-128"/>
                <a:ea typeface="HGPｺﾞｼｯｸE" pitchFamily="50" charset="-128"/>
              </a:rPr>
              <a:t>　　入院患者用３日分</a:t>
            </a:r>
            <a:endParaRPr lang="en-US" altLang="ja-JP" sz="2000" kern="0" dirty="0">
              <a:latin typeface="HGPｺﾞｼｯｸE" pitchFamily="50" charset="-128"/>
              <a:ea typeface="HGPｺﾞｼｯｸE" pitchFamily="50" charset="-128"/>
            </a:endParaRPr>
          </a:p>
          <a:p>
            <a:pPr marL="342900" indent="-342900">
              <a:lnSpc>
                <a:spcPct val="80000"/>
              </a:lnSpc>
              <a:spcBef>
                <a:spcPts val="1800"/>
              </a:spcBef>
              <a:buClr>
                <a:srgbClr val="CC3300"/>
              </a:buClr>
              <a:buSzPct val="75000"/>
              <a:defRPr/>
            </a:pPr>
            <a:r>
              <a:rPr lang="ja-JP" altLang="en-US" sz="2600" i="1" u="sng" kern="0" dirty="0">
                <a:solidFill>
                  <a:srgbClr val="C00000"/>
                </a:solidFill>
                <a:latin typeface="HGPｺﾞｼｯｸE" pitchFamily="50" charset="-128"/>
                <a:ea typeface="HGPｺﾞｼｯｸE" pitchFamily="50" charset="-128"/>
              </a:rPr>
              <a:t>◎職員の災害に対する高い意識</a:t>
            </a:r>
            <a:endParaRPr lang="en-US" altLang="ja-JP" sz="2600" i="1" u="sng" kern="0" dirty="0">
              <a:solidFill>
                <a:srgbClr val="C00000"/>
              </a:solidFill>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endParaRPr lang="en-US" altLang="ja-JP" sz="2000" kern="0" dirty="0">
              <a:latin typeface="HGPｺﾞｼｯｸE" pitchFamily="50" charset="-128"/>
              <a:ea typeface="HGPｺﾞｼｯｸE"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
                                            <p:txEl>
                                              <p:pRg st="15" end="15"/>
                                            </p:txEl>
                                          </p:spTgt>
                                        </p:tgtEl>
                                        <p:attrNameLst>
                                          <p:attrName>style.visibility</p:attrName>
                                        </p:attrNameLst>
                                      </p:cBhvr>
                                      <p:to>
                                        <p:strVal val="visible"/>
                                      </p:to>
                                    </p:set>
                                    <p:anim calcmode="discrete" valueType="clr">
                                      <p:cBhvr override="childStyle">
                                        <p:cTn id="7" dur="80"/>
                                        <p:tgtEl>
                                          <p:spTgt spid="10">
                                            <p:txEl>
                                              <p:pRg st="15" end="1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xEl>
                                              <p:pRg st="15" end="15"/>
                                            </p:txEl>
                                          </p:spTgt>
                                        </p:tgtEl>
                                        <p:attrNameLst>
                                          <p:attrName>fillcolor</p:attrName>
                                        </p:attrNameLst>
                                      </p:cBhvr>
                                      <p:tavLst>
                                        <p:tav tm="0">
                                          <p:val>
                                            <p:clrVal>
                                              <a:schemeClr val="accent2"/>
                                            </p:clrVal>
                                          </p:val>
                                        </p:tav>
                                        <p:tav tm="50000">
                                          <p:val>
                                            <p:clrVal>
                                              <a:schemeClr val="hlink"/>
                                            </p:clrVal>
                                          </p:val>
                                        </p:tav>
                                      </p:tavLst>
                                    </p:anim>
                                    <p:set>
                                      <p:cBhvr>
                                        <p:cTn id="9" dur="80"/>
                                        <p:tgtEl>
                                          <p:spTgt spid="10">
                                            <p:txEl>
                                              <p:pRg st="15" end="1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7" name="グラフ 3"/>
          <p:cNvGraphicFramePr>
            <a:graphicFrameLocks/>
          </p:cNvGraphicFramePr>
          <p:nvPr/>
        </p:nvGraphicFramePr>
        <p:xfrm>
          <a:off x="0" y="981075"/>
          <a:ext cx="6373813" cy="4752975"/>
        </p:xfrm>
        <a:graphic>
          <a:graphicData uri="http://schemas.openxmlformats.org/presentationml/2006/ole">
            <p:oleObj spid="_x0000_s75777" name="グラフ" r:id="rId4" imgW="8962949" imgH="4924349" progId="Excel.Sheet.8">
              <p:embed/>
            </p:oleObj>
          </a:graphicData>
        </a:graphic>
      </p:graphicFrame>
      <p:sp>
        <p:nvSpPr>
          <p:cNvPr id="75778" name="テキスト ボックス 8"/>
          <p:cNvSpPr txBox="1">
            <a:spLocks noChangeArrowheads="1"/>
          </p:cNvSpPr>
          <p:nvPr/>
        </p:nvSpPr>
        <p:spPr bwMode="auto">
          <a:xfrm>
            <a:off x="0" y="188913"/>
            <a:ext cx="6551613" cy="584200"/>
          </a:xfrm>
          <a:prstGeom prst="rect">
            <a:avLst/>
          </a:prstGeom>
          <a:noFill/>
          <a:ln w="9525">
            <a:noFill/>
            <a:miter lim="800000"/>
            <a:headEnd/>
            <a:tailEnd/>
          </a:ln>
        </p:spPr>
        <p:txBody>
          <a:bodyPr>
            <a:spAutoFit/>
          </a:bodyPr>
          <a:lstStyle/>
          <a:p>
            <a:r>
              <a:rPr lang="ja-JP" altLang="en-US" sz="3200">
                <a:latin typeface="HGP創英角ｺﾞｼｯｸUB" pitchFamily="50" charset="-128"/>
                <a:ea typeface="HGP創英角ｺﾞｼｯｸUB" pitchFamily="50" charset="-128"/>
              </a:rPr>
              <a:t>救急患者数の推移</a:t>
            </a:r>
            <a:r>
              <a:rPr lang="ja-JP" altLang="en-US" sz="2800">
                <a:latin typeface="HGP創英角ｺﾞｼｯｸUB" pitchFamily="50" charset="-128"/>
                <a:ea typeface="HGP創英角ｺﾞｼｯｸUB" pitchFamily="50" charset="-128"/>
              </a:rPr>
              <a:t>（発災後１週間）</a:t>
            </a:r>
          </a:p>
        </p:txBody>
      </p:sp>
      <p:sp>
        <p:nvSpPr>
          <p:cNvPr id="75779" name="テキスト ボックス 9"/>
          <p:cNvSpPr txBox="1">
            <a:spLocks noChangeArrowheads="1"/>
          </p:cNvSpPr>
          <p:nvPr/>
        </p:nvSpPr>
        <p:spPr bwMode="auto">
          <a:xfrm>
            <a:off x="179388" y="836613"/>
            <a:ext cx="503237" cy="338137"/>
          </a:xfrm>
          <a:prstGeom prst="rect">
            <a:avLst/>
          </a:prstGeom>
          <a:noFill/>
          <a:ln w="9525">
            <a:noFill/>
            <a:miter lim="800000"/>
            <a:headEnd/>
            <a:tailEnd/>
          </a:ln>
        </p:spPr>
        <p:txBody>
          <a:bodyPr>
            <a:spAutoFit/>
          </a:bodyPr>
          <a:lstStyle/>
          <a:p>
            <a:r>
              <a:rPr lang="ja-JP" altLang="en-US" sz="1600">
                <a:latin typeface="HGPｺﾞｼｯｸE" pitchFamily="50" charset="-128"/>
                <a:ea typeface="HGPｺﾞｼｯｸE" pitchFamily="50" charset="-128"/>
              </a:rPr>
              <a:t>人</a:t>
            </a:r>
          </a:p>
        </p:txBody>
      </p:sp>
      <p:sp>
        <p:nvSpPr>
          <p:cNvPr id="75780" name="テキスト ボックス 10"/>
          <p:cNvSpPr txBox="1">
            <a:spLocks noChangeArrowheads="1"/>
          </p:cNvSpPr>
          <p:nvPr/>
        </p:nvSpPr>
        <p:spPr bwMode="auto">
          <a:xfrm>
            <a:off x="5003800" y="5445125"/>
            <a:ext cx="792163" cy="338138"/>
          </a:xfrm>
          <a:prstGeom prst="rect">
            <a:avLst/>
          </a:prstGeom>
          <a:noFill/>
          <a:ln w="9525">
            <a:noFill/>
            <a:miter lim="800000"/>
            <a:headEnd/>
            <a:tailEnd/>
          </a:ln>
        </p:spPr>
        <p:txBody>
          <a:bodyPr>
            <a:spAutoFit/>
          </a:bodyPr>
          <a:lstStyle/>
          <a:p>
            <a:r>
              <a:rPr lang="ja-JP" altLang="en-US" sz="1600">
                <a:latin typeface="HGPｺﾞｼｯｸE" pitchFamily="50" charset="-128"/>
                <a:ea typeface="HGPｺﾞｼｯｸE" pitchFamily="50" charset="-128"/>
              </a:rPr>
              <a:t>日目</a:t>
            </a:r>
          </a:p>
        </p:txBody>
      </p:sp>
      <p:pic>
        <p:nvPicPr>
          <p:cNvPr id="75781" name="Picture 2" descr="C:\Users\阿部雅昭\Desktop\共同通信社１(300 KB).msg.jpg"/>
          <p:cNvPicPr>
            <a:picLocks noChangeAspect="1" noChangeArrowheads="1"/>
          </p:cNvPicPr>
          <p:nvPr/>
        </p:nvPicPr>
        <p:blipFill>
          <a:blip r:embed="rId5"/>
          <a:srcRect/>
          <a:stretch>
            <a:fillRect/>
          </a:stretch>
        </p:blipFill>
        <p:spPr bwMode="auto">
          <a:xfrm>
            <a:off x="5840413" y="4699000"/>
            <a:ext cx="3303587" cy="2159000"/>
          </a:xfrm>
          <a:prstGeom prst="rect">
            <a:avLst/>
          </a:prstGeom>
          <a:noFill/>
          <a:ln w="63500">
            <a:solidFill>
              <a:srgbClr val="00B050"/>
            </a:solidFill>
            <a:miter lim="800000"/>
            <a:headEnd/>
            <a:tailEnd/>
          </a:ln>
        </p:spPr>
      </p:pic>
      <p:sp>
        <p:nvSpPr>
          <p:cNvPr id="9" name="Rectangle 3"/>
          <p:cNvSpPr txBox="1">
            <a:spLocks noChangeArrowheads="1"/>
          </p:cNvSpPr>
          <p:nvPr/>
        </p:nvSpPr>
        <p:spPr>
          <a:xfrm>
            <a:off x="5724525" y="692150"/>
            <a:ext cx="3960813" cy="4176713"/>
          </a:xfrm>
          <a:prstGeom prst="rect">
            <a:avLst/>
          </a:prstGeom>
        </p:spPr>
        <p:txBody>
          <a:bodyPr/>
          <a:lstStyle/>
          <a:p>
            <a:pPr marL="342900" indent="-342900">
              <a:lnSpc>
                <a:spcPct val="80000"/>
              </a:lnSpc>
              <a:spcBef>
                <a:spcPct val="40000"/>
              </a:spcBef>
              <a:buClr>
                <a:srgbClr val="CC3300"/>
              </a:buClr>
              <a:buSzPct val="75000"/>
              <a:defRPr/>
            </a:pPr>
            <a:r>
              <a:rPr lang="ja-JP" altLang="en-US" sz="2000" kern="0" dirty="0">
                <a:solidFill>
                  <a:srgbClr val="C00000"/>
                </a:solidFill>
                <a:latin typeface="HGPｺﾞｼｯｸE" pitchFamily="50" charset="-128"/>
                <a:ea typeface="HGPｺﾞｼｯｸE" pitchFamily="50" charset="-128"/>
              </a:rPr>
              <a:t>　</a:t>
            </a:r>
            <a:r>
              <a:rPr lang="ja-JP" altLang="en-US" sz="2000" kern="0" dirty="0" err="1">
                <a:solidFill>
                  <a:srgbClr val="C00000"/>
                </a:solidFill>
                <a:latin typeface="HGPｺﾞｼｯｸE" pitchFamily="50" charset="-128"/>
                <a:ea typeface="HGPｺﾞｼｯｸE" pitchFamily="50" charset="-128"/>
              </a:rPr>
              <a:t>ー</a:t>
            </a:r>
            <a:r>
              <a:rPr lang="ja-JP" altLang="en-US" sz="2000" kern="0" dirty="0">
                <a:solidFill>
                  <a:srgbClr val="C00000"/>
                </a:solidFill>
                <a:latin typeface="HGPｺﾞｼｯｸE" pitchFamily="50" charset="-128"/>
                <a:ea typeface="HGPｺﾞｼｯｸE" pitchFamily="50" charset="-128"/>
              </a:rPr>
              <a:t>急性期の患者の特徴</a:t>
            </a:r>
            <a:r>
              <a:rPr lang="ja-JP" altLang="en-US" sz="2000" kern="0" dirty="0" err="1">
                <a:solidFill>
                  <a:srgbClr val="C00000"/>
                </a:solidFill>
                <a:latin typeface="HGPｺﾞｼｯｸE" pitchFamily="50" charset="-128"/>
                <a:ea typeface="HGPｺﾞｼｯｸE" pitchFamily="50" charset="-128"/>
              </a:rPr>
              <a:t>ー</a:t>
            </a:r>
            <a:endParaRPr lang="en-US" altLang="ja-JP" sz="2000" kern="0" dirty="0">
              <a:solidFill>
                <a:srgbClr val="C00000"/>
              </a:solidFill>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400" kern="0" dirty="0">
                <a:solidFill>
                  <a:srgbClr val="C00000"/>
                </a:solidFill>
                <a:latin typeface="HGPｺﾞｼｯｸE" pitchFamily="50" charset="-128"/>
                <a:ea typeface="HGPｺﾞｼｯｸE" pitchFamily="50" charset="-128"/>
              </a:rPr>
              <a:t>■</a:t>
            </a:r>
            <a:r>
              <a:rPr lang="ja-JP" altLang="en-US" sz="1900" kern="0" dirty="0">
                <a:latin typeface="HGPｺﾞｼｯｸE" pitchFamily="50" charset="-128"/>
                <a:ea typeface="HGPｺﾞｼｯｸE" pitchFamily="50" charset="-128"/>
              </a:rPr>
              <a:t>津波と寒さによる低体温症</a:t>
            </a:r>
            <a:endParaRPr lang="en-US" altLang="ja-JP" sz="19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1900" kern="0" dirty="0">
                <a:latin typeface="HGPｺﾞｼｯｸE" pitchFamily="50" charset="-128"/>
                <a:ea typeface="HGPｺﾞｼｯｸE" pitchFamily="50" charset="-128"/>
              </a:rPr>
              <a:t>　・市内の多くの地域が浸水した</a:t>
            </a:r>
            <a:endParaRPr lang="en-US" altLang="ja-JP" sz="19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1900" kern="0" dirty="0">
                <a:latin typeface="HGPｺﾞｼｯｸE" pitchFamily="50" charset="-128"/>
                <a:ea typeface="HGPｺﾞｼｯｸE" pitchFamily="50" charset="-128"/>
              </a:rPr>
              <a:t>　・当日は雪が降り気温が低い</a:t>
            </a:r>
            <a:endParaRPr lang="en-US" altLang="ja-JP" sz="19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1900" kern="0" dirty="0">
                <a:latin typeface="HGPｺﾞｼｯｸE" pitchFamily="50" charset="-128"/>
                <a:ea typeface="HGPｺﾞｼｯｸE" pitchFamily="50" charset="-128"/>
              </a:rPr>
              <a:t>　・道路が寸断され</a:t>
            </a:r>
            <a:r>
              <a:rPr lang="ja-JP" altLang="en-US" sz="1900" kern="0" dirty="0">
                <a:latin typeface="HGPｺﾞｼｯｸE" pitchFamily="50" charset="-128"/>
                <a:ea typeface="HGPｺﾞｼｯｸE" pitchFamily="50" charset="-128"/>
              </a:rPr>
              <a:t>救助が</a:t>
            </a:r>
            <a:r>
              <a:rPr lang="ja-JP" altLang="en-US" sz="1900" kern="0" dirty="0">
                <a:latin typeface="HGPｺﾞｼｯｸE" pitchFamily="50" charset="-128"/>
                <a:ea typeface="HGPｺﾞｼｯｸE" pitchFamily="50" charset="-128"/>
              </a:rPr>
              <a:t>難航</a:t>
            </a:r>
            <a:endParaRPr lang="en-US" altLang="ja-JP" sz="1900" kern="0" dirty="0">
              <a:latin typeface="HGPｺﾞｼｯｸE" pitchFamily="50" charset="-128"/>
              <a:ea typeface="HGPｺﾞｼｯｸE" pitchFamily="50" charset="-128"/>
            </a:endParaRPr>
          </a:p>
          <a:p>
            <a:pPr marL="342900" indent="-342900">
              <a:lnSpc>
                <a:spcPct val="80000"/>
              </a:lnSpc>
              <a:spcBef>
                <a:spcPts val="1800"/>
              </a:spcBef>
              <a:buClr>
                <a:srgbClr val="CC3300"/>
              </a:buClr>
              <a:buSzPct val="75000"/>
              <a:defRPr/>
            </a:pPr>
            <a:r>
              <a:rPr lang="ja-JP" altLang="en-US" sz="1900" kern="0" dirty="0">
                <a:solidFill>
                  <a:srgbClr val="C00000"/>
                </a:solidFill>
                <a:latin typeface="HGPｺﾞｼｯｸE" pitchFamily="50" charset="-128"/>
                <a:ea typeface="HGPｺﾞｼｯｸE" pitchFamily="50" charset="-128"/>
              </a:rPr>
              <a:t>■</a:t>
            </a:r>
            <a:r>
              <a:rPr lang="ja-JP" altLang="en-US" sz="1900" kern="0" dirty="0">
                <a:latin typeface="HGPｺﾞｼｯｸE" pitchFamily="50" charset="-128"/>
                <a:ea typeface="HGPｺﾞｼｯｸE" pitchFamily="50" charset="-128"/>
              </a:rPr>
              <a:t>いわゆる津波肺</a:t>
            </a:r>
            <a:endParaRPr lang="en-US" altLang="ja-JP" sz="19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1900" kern="0" dirty="0">
                <a:latin typeface="HGPｺﾞｼｯｸE" pitchFamily="50" charset="-128"/>
                <a:ea typeface="HGPｺﾞｼｯｸE" pitchFamily="50" charset="-128"/>
              </a:rPr>
              <a:t>　・津波にのまれる</a:t>
            </a:r>
            <a:endParaRPr lang="en-US" altLang="ja-JP" sz="19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1900" kern="0" dirty="0">
                <a:latin typeface="HGPｺﾞｼｯｸE" pitchFamily="50" charset="-128"/>
                <a:ea typeface="HGPｺﾞｼｯｸE" pitchFamily="50" charset="-128"/>
              </a:rPr>
              <a:t>　・油などを</a:t>
            </a:r>
            <a:r>
              <a:rPr lang="ja-JP" altLang="en-US" sz="1900" kern="0" dirty="0">
                <a:latin typeface="HGPｺﾞｼｯｸE" pitchFamily="50" charset="-128"/>
                <a:ea typeface="HGPｺﾞｼｯｸE" pitchFamily="50" charset="-128"/>
              </a:rPr>
              <a:t>含んだ汚染水</a:t>
            </a:r>
            <a:r>
              <a:rPr lang="ja-JP" altLang="en-US" sz="1900" kern="0" dirty="0">
                <a:latin typeface="HGPｺﾞｼｯｸE" pitchFamily="50" charset="-128"/>
                <a:ea typeface="HGPｺﾞｼｯｸE" pitchFamily="50" charset="-128"/>
              </a:rPr>
              <a:t>を飲む</a:t>
            </a:r>
            <a:endParaRPr lang="en-US" altLang="ja-JP" sz="1900" kern="0" dirty="0">
              <a:latin typeface="HGPｺﾞｼｯｸE" pitchFamily="50" charset="-128"/>
              <a:ea typeface="HGPｺﾞｼｯｸE" pitchFamily="50" charset="-128"/>
            </a:endParaRPr>
          </a:p>
          <a:p>
            <a:pPr marL="342900" indent="-342900">
              <a:lnSpc>
                <a:spcPct val="80000"/>
              </a:lnSpc>
              <a:spcBef>
                <a:spcPts val="1800"/>
              </a:spcBef>
              <a:buClr>
                <a:srgbClr val="CC3300"/>
              </a:buClr>
              <a:buSzPct val="75000"/>
              <a:defRPr/>
            </a:pPr>
            <a:r>
              <a:rPr lang="ja-JP" altLang="en-US" sz="1900" kern="0" dirty="0">
                <a:solidFill>
                  <a:srgbClr val="C00000"/>
                </a:solidFill>
                <a:latin typeface="HGPｺﾞｼｯｸE" pitchFamily="50" charset="-128"/>
                <a:ea typeface="HGPｺﾞｼｯｸE" pitchFamily="50" charset="-128"/>
              </a:rPr>
              <a:t>■</a:t>
            </a:r>
            <a:r>
              <a:rPr lang="ja-JP" altLang="en-US" sz="1900" kern="0" dirty="0">
                <a:latin typeface="HGPｺﾞｼｯｸE" pitchFamily="50" charset="-128"/>
                <a:ea typeface="HGPｺﾞｼｯｸE" pitchFamily="50" charset="-128"/>
              </a:rPr>
              <a:t>高齢者の持病悪化</a:t>
            </a:r>
            <a:endParaRPr lang="en-US" altLang="ja-JP" sz="1900" kern="0" dirty="0">
              <a:latin typeface="HGPｺﾞｼｯｸE" pitchFamily="50" charset="-128"/>
              <a:ea typeface="HGPｺﾞｼｯｸE" pitchFamily="50" charset="-128"/>
            </a:endParaRPr>
          </a:p>
          <a:p>
            <a:pPr marL="342900" indent="-342900">
              <a:lnSpc>
                <a:spcPct val="80000"/>
              </a:lnSpc>
              <a:spcBef>
                <a:spcPts val="1800"/>
              </a:spcBef>
              <a:buClr>
                <a:srgbClr val="CC3300"/>
              </a:buClr>
              <a:buSzPct val="75000"/>
              <a:defRPr/>
            </a:pPr>
            <a:r>
              <a:rPr lang="ja-JP" altLang="en-US" sz="1900" kern="0" dirty="0">
                <a:solidFill>
                  <a:srgbClr val="C00000"/>
                </a:solidFill>
                <a:latin typeface="HGPｺﾞｼｯｸE" pitchFamily="50" charset="-128"/>
                <a:ea typeface="HGPｺﾞｼｯｸE" pitchFamily="50" charset="-128"/>
              </a:rPr>
              <a:t>■</a:t>
            </a:r>
            <a:r>
              <a:rPr lang="ja-JP" altLang="en-US" sz="1900" kern="0" dirty="0">
                <a:latin typeface="HGPｺﾞｼｯｸE" pitchFamily="50" charset="-128"/>
                <a:ea typeface="HGPｺﾞｼｯｸE" pitchFamily="50" charset="-128"/>
              </a:rPr>
              <a:t>重症の外傷患者は少ない　</a:t>
            </a:r>
            <a:endParaRPr lang="en-US" altLang="ja-JP" sz="1900" kern="0" dirty="0">
              <a:latin typeface="HGPｺﾞｼｯｸE" pitchFamily="50" charset="-128"/>
              <a:ea typeface="HGPｺﾞｼｯｸE" pitchFamily="50" charset="-128"/>
            </a:endParaRPr>
          </a:p>
          <a:p>
            <a:pPr marL="342900" indent="-342900">
              <a:lnSpc>
                <a:spcPct val="80000"/>
              </a:lnSpc>
              <a:spcBef>
                <a:spcPts val="1800"/>
              </a:spcBef>
              <a:buClr>
                <a:srgbClr val="CC3300"/>
              </a:buClr>
              <a:buSzPct val="75000"/>
              <a:defRPr/>
            </a:pPr>
            <a:r>
              <a:rPr lang="ja-JP" altLang="en-US" sz="2400" kern="0" dirty="0">
                <a:latin typeface="HGPｺﾞｼｯｸE" pitchFamily="50" charset="-128"/>
                <a:ea typeface="HGPｺﾞｼｯｸE" pitchFamily="50" charset="-128"/>
              </a:rPr>
              <a:t>　</a:t>
            </a:r>
            <a:endParaRPr lang="en-US" altLang="ja-JP" sz="2400" kern="0" dirty="0">
              <a:latin typeface="HGPｺﾞｼｯｸE" pitchFamily="50" charset="-128"/>
              <a:ea typeface="HGPｺﾞｼｯｸE" pitchFamily="50" charset="-128"/>
            </a:endParaRPr>
          </a:p>
          <a:p>
            <a:pPr marL="342900" indent="-342900">
              <a:lnSpc>
                <a:spcPct val="80000"/>
              </a:lnSpc>
              <a:spcBef>
                <a:spcPts val="1800"/>
              </a:spcBef>
              <a:buClr>
                <a:srgbClr val="CC3300"/>
              </a:buClr>
              <a:buSzPct val="75000"/>
              <a:defRPr/>
            </a:pPr>
            <a:endParaRPr lang="en-US" altLang="ja-JP" sz="24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400" kern="0" dirty="0">
                <a:latin typeface="HGPｺﾞｼｯｸE" pitchFamily="50" charset="-128"/>
                <a:ea typeface="HGPｺﾞｼｯｸE" pitchFamily="50" charset="-128"/>
              </a:rPr>
              <a:t>　</a:t>
            </a:r>
            <a:endParaRPr lang="en-US" altLang="ja-JP" sz="24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400" kern="0" dirty="0">
                <a:latin typeface="HGPｺﾞｼｯｸE" pitchFamily="50" charset="-128"/>
                <a:ea typeface="HGPｺﾞｼｯｸE" pitchFamily="50" charset="-128"/>
              </a:rPr>
              <a:t>　　　　　　　　　</a:t>
            </a:r>
            <a:endParaRPr lang="en-US" altLang="ja-JP" sz="24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r>
              <a:rPr lang="ja-JP" altLang="en-US" sz="2400" kern="0" dirty="0">
                <a:latin typeface="HGPｺﾞｼｯｸE" pitchFamily="50" charset="-128"/>
                <a:ea typeface="HGPｺﾞｼｯｸE" pitchFamily="50" charset="-128"/>
              </a:rPr>
              <a:t>　　</a:t>
            </a:r>
          </a:p>
        </p:txBody>
      </p:sp>
      <p:sp>
        <p:nvSpPr>
          <p:cNvPr id="75783" name="テキスト ボックス 10"/>
          <p:cNvSpPr txBox="1">
            <a:spLocks noChangeArrowheads="1"/>
          </p:cNvSpPr>
          <p:nvPr/>
        </p:nvSpPr>
        <p:spPr bwMode="auto">
          <a:xfrm>
            <a:off x="827088" y="5888038"/>
            <a:ext cx="4465637" cy="969962"/>
          </a:xfrm>
          <a:prstGeom prst="rect">
            <a:avLst/>
          </a:prstGeom>
          <a:noFill/>
          <a:ln w="9525">
            <a:noFill/>
            <a:miter lim="800000"/>
            <a:headEnd/>
            <a:tailEnd/>
          </a:ln>
        </p:spPr>
        <p:txBody>
          <a:bodyPr>
            <a:spAutoFit/>
          </a:bodyPr>
          <a:lstStyle/>
          <a:p>
            <a:r>
              <a:rPr lang="ja-JP" altLang="en-US" sz="1900">
                <a:latin typeface="HGPｺﾞｼｯｸE" pitchFamily="50" charset="-128"/>
                <a:ea typeface="HGPｺﾞｼｯｸE" pitchFamily="50" charset="-128"/>
              </a:rPr>
              <a:t>・当日は津波被害により来院が困難</a:t>
            </a:r>
            <a:endParaRPr lang="en-US" altLang="ja-JP" sz="1900">
              <a:latin typeface="HGPｺﾞｼｯｸE" pitchFamily="50" charset="-128"/>
              <a:ea typeface="HGPｺﾞｼｯｸE" pitchFamily="50" charset="-128"/>
            </a:endParaRPr>
          </a:p>
          <a:p>
            <a:r>
              <a:rPr lang="ja-JP" altLang="en-US" sz="1900">
                <a:latin typeface="HGPｺﾞｼｯｸE" pitchFamily="50" charset="-128"/>
                <a:ea typeface="HGPｺﾞｼｯｸE" pitchFamily="50" charset="-128"/>
              </a:rPr>
              <a:t>・救出活動が本格化した翌日以降、</a:t>
            </a:r>
            <a:endParaRPr lang="en-US" altLang="ja-JP" sz="1900">
              <a:latin typeface="HGPｺﾞｼｯｸE" pitchFamily="50" charset="-128"/>
              <a:ea typeface="HGPｺﾞｼｯｸE" pitchFamily="50" charset="-128"/>
            </a:endParaRPr>
          </a:p>
          <a:p>
            <a:r>
              <a:rPr lang="ja-JP" altLang="en-US" sz="1900">
                <a:latin typeface="HGPｺﾞｼｯｸE" pitchFamily="50" charset="-128"/>
                <a:ea typeface="HGPｺﾞｼｯｸE" pitchFamily="50" charset="-128"/>
              </a:rPr>
              <a:t>　救急患者が押し寄せた</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テキスト ボックス 3"/>
          <p:cNvSpPr txBox="1">
            <a:spLocks noChangeArrowheads="1"/>
          </p:cNvSpPr>
          <p:nvPr/>
        </p:nvSpPr>
        <p:spPr bwMode="auto">
          <a:xfrm>
            <a:off x="360363" y="260350"/>
            <a:ext cx="8210550" cy="584200"/>
          </a:xfrm>
          <a:prstGeom prst="rect">
            <a:avLst/>
          </a:prstGeom>
          <a:noFill/>
          <a:ln w="9525">
            <a:noFill/>
            <a:miter lim="800000"/>
            <a:headEnd/>
            <a:tailEnd/>
          </a:ln>
        </p:spPr>
        <p:txBody>
          <a:bodyPr>
            <a:spAutoFit/>
          </a:bodyPr>
          <a:lstStyle/>
          <a:p>
            <a:r>
              <a:rPr lang="ja-JP" altLang="en-US" sz="3200">
                <a:latin typeface="HGP創英角ｺﾞｼｯｸUB" pitchFamily="50" charset="-128"/>
                <a:ea typeface="HGP創英角ｺﾞｼｯｸUB" pitchFamily="50" charset="-128"/>
              </a:rPr>
              <a:t>次々起こる問題に看護師も苦闘</a:t>
            </a:r>
          </a:p>
        </p:txBody>
      </p:sp>
      <p:sp>
        <p:nvSpPr>
          <p:cNvPr id="8" name="Rectangle 3"/>
          <p:cNvSpPr txBox="1">
            <a:spLocks noChangeArrowheads="1"/>
          </p:cNvSpPr>
          <p:nvPr/>
        </p:nvSpPr>
        <p:spPr>
          <a:xfrm>
            <a:off x="323850" y="981075"/>
            <a:ext cx="7183438" cy="4103688"/>
          </a:xfrm>
          <a:prstGeom prst="rect">
            <a:avLst/>
          </a:prstGeom>
        </p:spPr>
        <p:txBody>
          <a:bodyPr/>
          <a:lstStyle/>
          <a:p>
            <a:pPr marL="342900" indent="-342900">
              <a:lnSpc>
                <a:spcPct val="150000"/>
              </a:lnSpc>
              <a:spcBef>
                <a:spcPct val="40000"/>
              </a:spcBef>
              <a:buClr>
                <a:srgbClr val="CC3300"/>
              </a:buClr>
              <a:buSzPct val="75000"/>
              <a:defRPr/>
            </a:pPr>
            <a:r>
              <a:rPr lang="ja-JP" altLang="en-US" sz="2800" kern="0" dirty="0">
                <a:solidFill>
                  <a:srgbClr val="C00000"/>
                </a:solidFill>
                <a:latin typeface="HGPｺﾞｼｯｸE" pitchFamily="50" charset="-128"/>
                <a:ea typeface="HGPｺﾞｼｯｸE" pitchFamily="50" charset="-128"/>
              </a:rPr>
              <a:t>■</a:t>
            </a:r>
            <a:r>
              <a:rPr lang="ja-JP" altLang="en-US" sz="2800" kern="0" dirty="0">
                <a:latin typeface="HGPｺﾞｼｯｸE" pitchFamily="50" charset="-128"/>
                <a:ea typeface="HGPｺﾞｼｯｸE" pitchFamily="50" charset="-128"/>
              </a:rPr>
              <a:t>入院ベッドの増床</a:t>
            </a:r>
            <a:endParaRPr lang="en-US" altLang="ja-JP" sz="2800" kern="0" dirty="0">
              <a:latin typeface="HGPｺﾞｼｯｸE" pitchFamily="50" charset="-128"/>
              <a:ea typeface="HGPｺﾞｼｯｸE" pitchFamily="50" charset="-128"/>
            </a:endParaRPr>
          </a:p>
          <a:p>
            <a:pPr marL="342900" indent="-342900">
              <a:lnSpc>
                <a:spcPct val="150000"/>
              </a:lnSpc>
              <a:spcBef>
                <a:spcPts val="1200"/>
              </a:spcBef>
              <a:buClr>
                <a:srgbClr val="CC3300"/>
              </a:buClr>
              <a:buSzPct val="75000"/>
              <a:defRPr/>
            </a:pPr>
            <a:r>
              <a:rPr lang="ja-JP" altLang="en-US" sz="2800" kern="0" dirty="0">
                <a:solidFill>
                  <a:srgbClr val="C00000"/>
                </a:solidFill>
                <a:latin typeface="HGPｺﾞｼｯｸE" pitchFamily="50" charset="-128"/>
                <a:ea typeface="HGPｺﾞｼｯｸE" pitchFamily="50" charset="-128"/>
              </a:rPr>
              <a:t>■</a:t>
            </a:r>
            <a:r>
              <a:rPr lang="ja-JP" altLang="en-US" sz="2800" kern="0" dirty="0">
                <a:latin typeface="HGPｺﾞｼｯｸE" pitchFamily="50" charset="-128"/>
                <a:ea typeface="HGPｺﾞｼｯｸE" pitchFamily="50" charset="-128"/>
              </a:rPr>
              <a:t>予想もしなかった要介護者の受入れ</a:t>
            </a:r>
            <a:endParaRPr lang="en-US" altLang="ja-JP" sz="2800" kern="0" dirty="0">
              <a:latin typeface="HGPｺﾞｼｯｸE" pitchFamily="50" charset="-128"/>
              <a:ea typeface="HGPｺﾞｼｯｸE" pitchFamily="50" charset="-128"/>
            </a:endParaRPr>
          </a:p>
          <a:p>
            <a:pPr marL="342900" indent="-342900">
              <a:lnSpc>
                <a:spcPct val="150000"/>
              </a:lnSpc>
              <a:spcBef>
                <a:spcPts val="1200"/>
              </a:spcBef>
              <a:buClr>
                <a:srgbClr val="CC3300"/>
              </a:buClr>
              <a:buSzPct val="75000"/>
              <a:defRPr/>
            </a:pPr>
            <a:r>
              <a:rPr lang="ja-JP" altLang="en-US" sz="2800" kern="0" dirty="0">
                <a:solidFill>
                  <a:srgbClr val="C00000"/>
                </a:solidFill>
                <a:latin typeface="HGPｺﾞｼｯｸE" pitchFamily="50" charset="-128"/>
                <a:ea typeface="HGPｺﾞｼｯｸE" pitchFamily="50" charset="-128"/>
              </a:rPr>
              <a:t>■</a:t>
            </a:r>
            <a:r>
              <a:rPr lang="ja-JP" altLang="en-US" sz="2800" kern="0" dirty="0">
                <a:latin typeface="HGPｺﾞｼｯｸE" pitchFamily="50" charset="-128"/>
                <a:ea typeface="HGPｺﾞｼｯｸE" pitchFamily="50" charset="-128"/>
              </a:rPr>
              <a:t>ＨＯＴセンターを開設</a:t>
            </a:r>
            <a:endParaRPr lang="en-US" altLang="ja-JP" sz="2800" kern="0" dirty="0">
              <a:latin typeface="HGPｺﾞｼｯｸE" pitchFamily="50" charset="-128"/>
              <a:ea typeface="HGPｺﾞｼｯｸE" pitchFamily="50" charset="-128"/>
            </a:endParaRPr>
          </a:p>
          <a:p>
            <a:pPr marL="342900" indent="-342900">
              <a:lnSpc>
                <a:spcPct val="150000"/>
              </a:lnSpc>
              <a:spcBef>
                <a:spcPts val="1200"/>
              </a:spcBef>
              <a:buClr>
                <a:srgbClr val="CC3300"/>
              </a:buClr>
              <a:buSzPct val="75000"/>
              <a:defRPr/>
            </a:pPr>
            <a:r>
              <a:rPr lang="ja-JP" altLang="en-US" sz="2800" kern="0" dirty="0">
                <a:solidFill>
                  <a:srgbClr val="C00000"/>
                </a:solidFill>
                <a:latin typeface="HGPｺﾞｼｯｸE" pitchFamily="50" charset="-128"/>
                <a:ea typeface="HGPｺﾞｼｯｸE" pitchFamily="50" charset="-128"/>
              </a:rPr>
              <a:t>■</a:t>
            </a:r>
            <a:r>
              <a:rPr lang="ja-JP" altLang="en-US" sz="2800" kern="0" dirty="0">
                <a:latin typeface="HGPｺﾞｼｯｸE" pitchFamily="50" charset="-128"/>
                <a:ea typeface="HGPｺﾞｼｯｸE" pitchFamily="50" charset="-128"/>
              </a:rPr>
              <a:t>すべての透析患者の受入れ</a:t>
            </a:r>
            <a:endParaRPr lang="en-US" altLang="ja-JP" sz="2800" kern="0" dirty="0">
              <a:latin typeface="HGPｺﾞｼｯｸE" pitchFamily="50" charset="-128"/>
              <a:ea typeface="HGPｺﾞｼｯｸE" pitchFamily="50" charset="-128"/>
            </a:endParaRPr>
          </a:p>
          <a:p>
            <a:pPr marL="342900" indent="-342900">
              <a:lnSpc>
                <a:spcPct val="150000"/>
              </a:lnSpc>
              <a:spcBef>
                <a:spcPts val="1200"/>
              </a:spcBef>
              <a:buClr>
                <a:srgbClr val="CC3300"/>
              </a:buClr>
              <a:buSzPct val="75000"/>
              <a:defRPr/>
            </a:pPr>
            <a:r>
              <a:rPr lang="ja-JP" altLang="en-US" sz="2800" kern="0" dirty="0">
                <a:solidFill>
                  <a:srgbClr val="C00000"/>
                </a:solidFill>
                <a:latin typeface="HGPｺﾞｼｯｸE" pitchFamily="50" charset="-128"/>
                <a:ea typeface="HGPｺﾞｼｯｸE" pitchFamily="50" charset="-128"/>
              </a:rPr>
              <a:t>■</a:t>
            </a:r>
            <a:r>
              <a:rPr lang="ja-JP" altLang="en-US" sz="2800" kern="0" dirty="0">
                <a:latin typeface="HGPｺﾞｼｯｸE" pitchFamily="50" charset="-128"/>
                <a:ea typeface="HGPｺﾞｼｯｸE" pitchFamily="50" charset="-128"/>
              </a:rPr>
              <a:t>５倍の分娩に対応</a:t>
            </a:r>
            <a:endParaRPr lang="en-US" altLang="ja-JP" sz="28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endParaRPr lang="ja-JP" altLang="en-US" sz="2400" kern="0" dirty="0">
              <a:latin typeface="HGPｺﾞｼｯｸE" pitchFamily="50" charset="-128"/>
              <a:ea typeface="HGPｺﾞｼｯｸE" pitchFamily="50" charset="-128"/>
            </a:endParaRPr>
          </a:p>
        </p:txBody>
      </p:sp>
      <p:pic>
        <p:nvPicPr>
          <p:cNvPr id="77827" name="Picture 5"/>
          <p:cNvPicPr>
            <a:picLocks noChangeAspect="1" noChangeArrowheads="1"/>
          </p:cNvPicPr>
          <p:nvPr/>
        </p:nvPicPr>
        <p:blipFill>
          <a:blip r:embed="rId3"/>
          <a:srcRect/>
          <a:stretch>
            <a:fillRect/>
          </a:stretch>
        </p:blipFill>
        <p:spPr bwMode="auto">
          <a:xfrm>
            <a:off x="5737225" y="2565400"/>
            <a:ext cx="3155950" cy="4164013"/>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テキスト ボックス 3"/>
          <p:cNvSpPr txBox="1">
            <a:spLocks noChangeArrowheads="1"/>
          </p:cNvSpPr>
          <p:nvPr/>
        </p:nvSpPr>
        <p:spPr bwMode="auto">
          <a:xfrm>
            <a:off x="360363" y="252413"/>
            <a:ext cx="8210550" cy="584200"/>
          </a:xfrm>
          <a:prstGeom prst="rect">
            <a:avLst/>
          </a:prstGeom>
          <a:noFill/>
          <a:ln w="9525">
            <a:noFill/>
            <a:miter lim="800000"/>
            <a:headEnd/>
            <a:tailEnd/>
          </a:ln>
        </p:spPr>
        <p:txBody>
          <a:bodyPr>
            <a:spAutoFit/>
          </a:bodyPr>
          <a:lstStyle/>
          <a:p>
            <a:r>
              <a:rPr lang="ja-JP" altLang="en-US" sz="3200">
                <a:latin typeface="HGP創英角ｺﾞｼｯｸUB" pitchFamily="50" charset="-128"/>
                <a:ea typeface="HGP創英角ｺﾞｼｯｸUB" pitchFamily="50" charset="-128"/>
              </a:rPr>
              <a:t>入院ベッドの増床</a:t>
            </a:r>
          </a:p>
        </p:txBody>
      </p:sp>
      <p:sp>
        <p:nvSpPr>
          <p:cNvPr id="8" name="Rectangle 3"/>
          <p:cNvSpPr txBox="1">
            <a:spLocks noChangeArrowheads="1"/>
          </p:cNvSpPr>
          <p:nvPr/>
        </p:nvSpPr>
        <p:spPr>
          <a:xfrm>
            <a:off x="971550" y="1125538"/>
            <a:ext cx="7183438" cy="5040312"/>
          </a:xfrm>
          <a:prstGeom prst="rect">
            <a:avLst/>
          </a:prstGeom>
        </p:spPr>
        <p:txBody>
          <a:bodyPr/>
          <a:lstStyle/>
          <a:p>
            <a:pPr marL="342900" indent="-342900">
              <a:lnSpc>
                <a:spcPct val="150000"/>
              </a:lnSpc>
              <a:spcBef>
                <a:spcPct val="40000"/>
              </a:spcBef>
              <a:buClr>
                <a:srgbClr val="CC3300"/>
              </a:buClr>
              <a:buSzPct val="75000"/>
              <a:defRPr/>
            </a:pPr>
            <a:r>
              <a:rPr lang="ja-JP" altLang="en-US" sz="2800" kern="0" dirty="0">
                <a:latin typeface="HGPｺﾞｼｯｸE" pitchFamily="50" charset="-128"/>
                <a:ea typeface="HGPｺﾞｼｯｸE" pitchFamily="50" charset="-128"/>
              </a:rPr>
              <a:t>■最大５０床増床</a:t>
            </a:r>
            <a:endParaRPr lang="en-US" altLang="ja-JP" sz="2800" kern="0" dirty="0">
              <a:latin typeface="HGPｺﾞｼｯｸE" pitchFamily="50" charset="-128"/>
              <a:ea typeface="HGPｺﾞｼｯｸE" pitchFamily="50" charset="-128"/>
            </a:endParaRPr>
          </a:p>
          <a:p>
            <a:pPr marL="342900" indent="-342900">
              <a:lnSpc>
                <a:spcPct val="150000"/>
              </a:lnSpc>
              <a:spcBef>
                <a:spcPts val="1200"/>
              </a:spcBef>
              <a:buClr>
                <a:srgbClr val="CC3300"/>
              </a:buClr>
              <a:buSzPct val="75000"/>
              <a:defRPr/>
            </a:pPr>
            <a:r>
              <a:rPr lang="ja-JP" altLang="en-US" sz="2800" kern="0" dirty="0">
                <a:latin typeface="HGPｺﾞｼｯｸE" pitchFamily="50" charset="-128"/>
                <a:ea typeface="HGPｺﾞｼｯｸE" pitchFamily="50" charset="-128"/>
              </a:rPr>
              <a:t>■増床ベッド設置場所</a:t>
            </a:r>
            <a:endParaRPr lang="en-US" altLang="ja-JP" sz="2800" kern="0" dirty="0">
              <a:latin typeface="HGPｺﾞｼｯｸE" pitchFamily="50" charset="-128"/>
              <a:ea typeface="HGPｺﾞｼｯｸE" pitchFamily="50" charset="-128"/>
            </a:endParaRPr>
          </a:p>
          <a:p>
            <a:pPr marL="342900" indent="-342900">
              <a:spcBef>
                <a:spcPts val="1200"/>
              </a:spcBef>
              <a:buClr>
                <a:srgbClr val="CC3300"/>
              </a:buClr>
              <a:buSzPct val="75000"/>
              <a:defRPr/>
            </a:pPr>
            <a:r>
              <a:rPr lang="ja-JP" altLang="en-US" sz="2800" kern="0" dirty="0">
                <a:latin typeface="HGPｺﾞｼｯｸE" pitchFamily="50" charset="-128"/>
                <a:ea typeface="HGPｺﾞｼｯｸE" pitchFamily="50" charset="-128"/>
              </a:rPr>
              <a:t>　　○健診センター</a:t>
            </a:r>
            <a:endParaRPr lang="en-US" altLang="ja-JP" sz="2800" kern="0" dirty="0">
              <a:latin typeface="HGPｺﾞｼｯｸE" pitchFamily="50" charset="-128"/>
              <a:ea typeface="HGPｺﾞｼｯｸE" pitchFamily="50" charset="-128"/>
            </a:endParaRPr>
          </a:p>
          <a:p>
            <a:pPr marL="342900" indent="-342900">
              <a:spcBef>
                <a:spcPts val="1200"/>
              </a:spcBef>
              <a:buClr>
                <a:srgbClr val="CC3300"/>
              </a:buClr>
              <a:buSzPct val="75000"/>
              <a:defRPr/>
            </a:pPr>
            <a:r>
              <a:rPr lang="ja-JP" altLang="en-US" sz="2800" kern="0" dirty="0">
                <a:latin typeface="HGPｺﾞｼｯｸE" pitchFamily="50" charset="-128"/>
                <a:ea typeface="HGPｺﾞｼｯｸE" pitchFamily="50" charset="-128"/>
              </a:rPr>
              <a:t>　　○中央処置室</a:t>
            </a:r>
            <a:endParaRPr lang="en-US" altLang="ja-JP" sz="2800" kern="0" dirty="0">
              <a:latin typeface="HGPｺﾞｼｯｸE" pitchFamily="50" charset="-128"/>
              <a:ea typeface="HGPｺﾞｼｯｸE" pitchFamily="50" charset="-128"/>
            </a:endParaRPr>
          </a:p>
          <a:p>
            <a:pPr marL="342900" indent="-342900">
              <a:spcBef>
                <a:spcPts val="1200"/>
              </a:spcBef>
              <a:buClr>
                <a:srgbClr val="CC3300"/>
              </a:buClr>
              <a:buSzPct val="75000"/>
              <a:defRPr/>
            </a:pPr>
            <a:r>
              <a:rPr lang="ja-JP" altLang="en-US" sz="2800" kern="0" dirty="0">
                <a:latin typeface="HGPｺﾞｼｯｸE" pitchFamily="50" charset="-128"/>
                <a:ea typeface="HGPｺﾞｼｯｸE" pitchFamily="50" charset="-128"/>
              </a:rPr>
              <a:t>　　○病棟の個室に増床　</a:t>
            </a:r>
            <a:r>
              <a:rPr lang="en-US" altLang="ja-JP" sz="2800" kern="0" dirty="0">
                <a:latin typeface="HGPｺﾞｼｯｸE" pitchFamily="50" charset="-128"/>
                <a:ea typeface="HGPｺﾞｼｯｸE" pitchFamily="50" charset="-128"/>
              </a:rPr>
              <a:t>20</a:t>
            </a:r>
            <a:r>
              <a:rPr lang="ja-JP" altLang="en-US" sz="2800" kern="0" dirty="0">
                <a:latin typeface="HGPｺﾞｼｯｸE" pitchFamily="50" charset="-128"/>
                <a:ea typeface="HGPｺﾞｼｯｸE" pitchFamily="50" charset="-128"/>
              </a:rPr>
              <a:t>床</a:t>
            </a:r>
            <a:endParaRPr lang="en-US" altLang="ja-JP" sz="2800" kern="0" dirty="0">
              <a:latin typeface="HGPｺﾞｼｯｸE" pitchFamily="50" charset="-128"/>
              <a:ea typeface="HGPｺﾞｼｯｸE" pitchFamily="50" charset="-128"/>
            </a:endParaRPr>
          </a:p>
          <a:p>
            <a:pPr marL="342900" indent="-342900">
              <a:lnSpc>
                <a:spcPct val="150000"/>
              </a:lnSpc>
              <a:spcBef>
                <a:spcPts val="1200"/>
              </a:spcBef>
              <a:buClr>
                <a:srgbClr val="CC3300"/>
              </a:buClr>
              <a:buSzPct val="75000"/>
              <a:defRPr/>
            </a:pPr>
            <a:r>
              <a:rPr lang="ja-JP" altLang="en-US" sz="2800" kern="0" dirty="0">
                <a:latin typeface="HGPｺﾞｼｯｸE" pitchFamily="50" charset="-128"/>
                <a:ea typeface="HGPｺﾞｼｯｸE" pitchFamily="50" charset="-128"/>
              </a:rPr>
              <a:t>■発災から</a:t>
            </a:r>
            <a:r>
              <a:rPr lang="en-US" altLang="ja-JP" sz="2800" kern="0" dirty="0">
                <a:latin typeface="HGPｺﾞｼｯｸE" pitchFamily="50" charset="-128"/>
                <a:ea typeface="HGPｺﾞｼｯｸE" pitchFamily="50" charset="-128"/>
              </a:rPr>
              <a:t>9</a:t>
            </a:r>
            <a:r>
              <a:rPr lang="ja-JP" altLang="en-US" sz="2800" kern="0" dirty="0">
                <a:latin typeface="HGPｺﾞｼｯｸE" pitchFamily="50" charset="-128"/>
                <a:ea typeface="HGPｺﾞｼｯｸE" pitchFamily="50" charset="-128"/>
              </a:rPr>
              <a:t>日間設置</a:t>
            </a:r>
            <a:endParaRPr lang="en-US" altLang="ja-JP" sz="2800" kern="0" dirty="0">
              <a:latin typeface="HGPｺﾞｼｯｸE" pitchFamily="50" charset="-128"/>
              <a:ea typeface="HGPｺﾞｼｯｸE" pitchFamily="50" charset="-128"/>
            </a:endParaRPr>
          </a:p>
          <a:p>
            <a:pPr marL="342900" indent="-342900">
              <a:lnSpc>
                <a:spcPct val="150000"/>
              </a:lnSpc>
              <a:spcBef>
                <a:spcPts val="1200"/>
              </a:spcBef>
              <a:buClr>
                <a:srgbClr val="CC3300"/>
              </a:buClr>
              <a:buSzPct val="75000"/>
              <a:defRPr/>
            </a:pPr>
            <a:r>
              <a:rPr lang="ja-JP" altLang="en-US" sz="2800" kern="0" dirty="0">
                <a:latin typeface="HGPｺﾞｼｯｸE" pitchFamily="50" charset="-128"/>
                <a:ea typeface="HGPｺﾞｼｯｸE" pitchFamily="50" charset="-128"/>
              </a:rPr>
              <a:t>■看護師の配置は看護副部長が日々調整</a:t>
            </a:r>
            <a:endParaRPr lang="en-US" altLang="ja-JP" sz="2800" kern="0" dirty="0">
              <a:latin typeface="HGPｺﾞｼｯｸE" pitchFamily="50" charset="-128"/>
              <a:ea typeface="HGPｺﾞｼｯｸE" pitchFamily="50" charset="-128"/>
            </a:endParaRPr>
          </a:p>
          <a:p>
            <a:pPr marL="342900" indent="-342900">
              <a:spcBef>
                <a:spcPts val="1200"/>
              </a:spcBef>
              <a:buClr>
                <a:srgbClr val="CC3300"/>
              </a:buClr>
              <a:buSzPct val="75000"/>
              <a:defRPr/>
            </a:pPr>
            <a:endParaRPr lang="en-US" altLang="ja-JP" sz="2800" kern="0" dirty="0">
              <a:latin typeface="HGPｺﾞｼｯｸE" pitchFamily="50" charset="-128"/>
              <a:ea typeface="HGPｺﾞｼｯｸE" pitchFamily="50" charset="-128"/>
            </a:endParaRPr>
          </a:p>
          <a:p>
            <a:pPr marL="342900" indent="-342900">
              <a:lnSpc>
                <a:spcPct val="150000"/>
              </a:lnSpc>
              <a:spcBef>
                <a:spcPts val="1200"/>
              </a:spcBef>
              <a:buClr>
                <a:srgbClr val="CC3300"/>
              </a:buClr>
              <a:buSzPct val="75000"/>
              <a:defRPr/>
            </a:pPr>
            <a:endParaRPr lang="en-US" altLang="ja-JP" sz="2800" kern="0" dirty="0">
              <a:latin typeface="HGPｺﾞｼｯｸE" pitchFamily="50" charset="-128"/>
              <a:ea typeface="HGPｺﾞｼｯｸE" pitchFamily="50" charset="-128"/>
            </a:endParaRPr>
          </a:p>
          <a:p>
            <a:pPr marL="342900" indent="-342900">
              <a:lnSpc>
                <a:spcPct val="80000"/>
              </a:lnSpc>
              <a:spcBef>
                <a:spcPct val="40000"/>
              </a:spcBef>
              <a:buClr>
                <a:srgbClr val="CC3300"/>
              </a:buClr>
              <a:buSzPct val="75000"/>
              <a:defRPr/>
            </a:pPr>
            <a:endParaRPr lang="ja-JP" altLang="en-US" sz="2400" kern="0" dirty="0">
              <a:latin typeface="HGPｺﾞｼｯｸE" pitchFamily="50" charset="-128"/>
              <a:ea typeface="HGPｺﾞｼｯｸE" pitchFamily="50" charset="-128"/>
            </a:endParaRPr>
          </a:p>
        </p:txBody>
      </p:sp>
      <p:sp>
        <p:nvSpPr>
          <p:cNvPr id="4" name="右中かっこ 3"/>
          <p:cNvSpPr/>
          <p:nvPr/>
        </p:nvSpPr>
        <p:spPr>
          <a:xfrm>
            <a:off x="4067175" y="2960688"/>
            <a:ext cx="504825" cy="82867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9876" name="テキスト ボックス 4"/>
          <p:cNvSpPr txBox="1">
            <a:spLocks noChangeArrowheads="1"/>
          </p:cNvSpPr>
          <p:nvPr/>
        </p:nvSpPr>
        <p:spPr bwMode="auto">
          <a:xfrm>
            <a:off x="4787900" y="3141663"/>
            <a:ext cx="1800225" cy="522287"/>
          </a:xfrm>
          <a:prstGeom prst="rect">
            <a:avLst/>
          </a:prstGeom>
          <a:noFill/>
          <a:ln w="9525">
            <a:noFill/>
            <a:miter lim="800000"/>
            <a:headEnd/>
            <a:tailEnd/>
          </a:ln>
        </p:spPr>
        <p:txBody>
          <a:bodyPr>
            <a:spAutoFit/>
          </a:bodyPr>
          <a:lstStyle/>
          <a:p>
            <a:r>
              <a:rPr lang="en-US" altLang="ja-JP" sz="2800">
                <a:latin typeface="HGPｺﾞｼｯｸE" pitchFamily="50" charset="-128"/>
                <a:ea typeface="HGPｺﾞｼｯｸE" pitchFamily="50" charset="-128"/>
              </a:rPr>
              <a:t>30</a:t>
            </a:r>
            <a:r>
              <a:rPr lang="ja-JP" altLang="en-US" sz="2800">
                <a:latin typeface="HGPｺﾞｼｯｸE" pitchFamily="50" charset="-128"/>
                <a:ea typeface="HGPｺﾞｼｯｸE" pitchFamily="50" charset="-128"/>
              </a:rPr>
              <a:t>床</a:t>
            </a:r>
          </a:p>
        </p:txBody>
      </p:sp>
      <p:sp>
        <p:nvSpPr>
          <p:cNvPr id="6" name="角丸四角形吹き出し 5"/>
          <p:cNvSpPr/>
          <p:nvPr/>
        </p:nvSpPr>
        <p:spPr>
          <a:xfrm>
            <a:off x="5003800" y="765175"/>
            <a:ext cx="3816350" cy="1584325"/>
          </a:xfrm>
          <a:prstGeom prst="wedgeRoundRectCallout">
            <a:avLst>
              <a:gd name="adj1" fmla="val -58590"/>
              <a:gd name="adj2" fmla="val 78856"/>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FF0000"/>
                </a:solidFill>
              </a:rPr>
              <a:t>医薬品・医療資器材・食品・水までも不足する中、看護師は日常の治療やケアができないことへのジレンマを抱えた</a:t>
            </a:r>
            <a:endParaRPr lang="ja-JP" altLang="en-US" sz="20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テキスト ボックス 3"/>
          <p:cNvSpPr txBox="1">
            <a:spLocks noChangeArrowheads="1"/>
          </p:cNvSpPr>
          <p:nvPr/>
        </p:nvSpPr>
        <p:spPr bwMode="auto">
          <a:xfrm>
            <a:off x="360363" y="252413"/>
            <a:ext cx="8210550" cy="584200"/>
          </a:xfrm>
          <a:prstGeom prst="rect">
            <a:avLst/>
          </a:prstGeom>
          <a:noFill/>
          <a:ln w="9525">
            <a:noFill/>
            <a:miter lim="800000"/>
            <a:headEnd/>
            <a:tailEnd/>
          </a:ln>
        </p:spPr>
        <p:txBody>
          <a:bodyPr>
            <a:spAutoFit/>
          </a:bodyPr>
          <a:lstStyle/>
          <a:p>
            <a:r>
              <a:rPr lang="ja-JP" altLang="en-US" sz="3200">
                <a:latin typeface="HGP創英角ｺﾞｼｯｸUB" pitchFamily="50" charset="-128"/>
                <a:ea typeface="HGP創英角ｺﾞｼｯｸUB" pitchFamily="50" charset="-128"/>
              </a:rPr>
              <a:t>予想もしなかった要介護者の受入れ</a:t>
            </a:r>
          </a:p>
        </p:txBody>
      </p:sp>
      <p:graphicFrame>
        <p:nvGraphicFramePr>
          <p:cNvPr id="196610" name="グラフ 8"/>
          <p:cNvGraphicFramePr>
            <a:graphicFrameLocks/>
          </p:cNvGraphicFramePr>
          <p:nvPr/>
        </p:nvGraphicFramePr>
        <p:xfrm>
          <a:off x="250825" y="1360488"/>
          <a:ext cx="8629650" cy="5308600"/>
        </p:xfrm>
        <a:graphic>
          <a:graphicData uri="http://schemas.openxmlformats.org/presentationml/2006/ole">
            <p:oleObj spid="_x0000_s196610" name="Worksheet" r:id="rId4" imgW="6800850" imgH="4295672" progId="Excel.Shee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テキスト ボックス 3"/>
          <p:cNvSpPr txBox="1">
            <a:spLocks noChangeArrowheads="1"/>
          </p:cNvSpPr>
          <p:nvPr/>
        </p:nvSpPr>
        <p:spPr bwMode="auto">
          <a:xfrm>
            <a:off x="360363" y="252413"/>
            <a:ext cx="8210550" cy="584200"/>
          </a:xfrm>
          <a:prstGeom prst="rect">
            <a:avLst/>
          </a:prstGeom>
          <a:noFill/>
          <a:ln w="9525">
            <a:noFill/>
            <a:miter lim="800000"/>
            <a:headEnd/>
            <a:tailEnd/>
          </a:ln>
        </p:spPr>
        <p:txBody>
          <a:bodyPr>
            <a:spAutoFit/>
          </a:bodyPr>
          <a:lstStyle/>
          <a:p>
            <a:r>
              <a:rPr lang="en-US" altLang="ja-JP" sz="3200">
                <a:latin typeface="HGP創英角ｺﾞｼｯｸUB" pitchFamily="50" charset="-128"/>
                <a:ea typeface="HGP創英角ｺﾞｼｯｸUB" pitchFamily="50" charset="-128"/>
              </a:rPr>
              <a:t>HOT</a:t>
            </a:r>
            <a:r>
              <a:rPr lang="ja-JP" altLang="en-US" sz="3200">
                <a:latin typeface="HGP創英角ｺﾞｼｯｸUB" pitchFamily="50" charset="-128"/>
                <a:ea typeface="HGP創英角ｺﾞｼｯｸUB" pitchFamily="50" charset="-128"/>
              </a:rPr>
              <a:t>センターを開設</a:t>
            </a:r>
          </a:p>
        </p:txBody>
      </p:sp>
      <p:pic>
        <p:nvPicPr>
          <p:cNvPr id="198658" name="Picture 4" descr="DSCN0111"/>
          <p:cNvPicPr>
            <a:picLocks noChangeAspect="1" noChangeArrowheads="1"/>
          </p:cNvPicPr>
          <p:nvPr/>
        </p:nvPicPr>
        <p:blipFill>
          <a:blip r:embed="rId3"/>
          <a:srcRect/>
          <a:stretch>
            <a:fillRect/>
          </a:stretch>
        </p:blipFill>
        <p:spPr bwMode="auto">
          <a:xfrm>
            <a:off x="468313" y="1773238"/>
            <a:ext cx="4416425" cy="3311525"/>
          </a:xfrm>
          <a:prstGeom prst="rect">
            <a:avLst/>
          </a:prstGeom>
          <a:noFill/>
          <a:ln w="9525">
            <a:noFill/>
            <a:miter lim="800000"/>
            <a:headEnd/>
            <a:tailEnd/>
          </a:ln>
        </p:spPr>
      </p:pic>
      <p:pic>
        <p:nvPicPr>
          <p:cNvPr id="198659" name="Picture 4" descr="DSCN0155"/>
          <p:cNvPicPr>
            <a:picLocks noChangeAspect="1" noChangeArrowheads="1"/>
          </p:cNvPicPr>
          <p:nvPr/>
        </p:nvPicPr>
        <p:blipFill>
          <a:blip r:embed="rId4"/>
          <a:srcRect/>
          <a:stretch>
            <a:fillRect/>
          </a:stretch>
        </p:blipFill>
        <p:spPr bwMode="auto">
          <a:xfrm>
            <a:off x="4572000" y="3429000"/>
            <a:ext cx="4248150" cy="3186113"/>
          </a:xfrm>
          <a:prstGeom prst="rect">
            <a:avLst/>
          </a:prstGeom>
          <a:noFill/>
          <a:ln w="9525">
            <a:noFill/>
            <a:miter lim="800000"/>
            <a:headEnd/>
            <a:tailEnd/>
          </a:ln>
        </p:spPr>
      </p:pic>
      <p:sp>
        <p:nvSpPr>
          <p:cNvPr id="198660" name="テキスト ボックス 5"/>
          <p:cNvSpPr txBox="1">
            <a:spLocks noChangeArrowheads="1"/>
          </p:cNvSpPr>
          <p:nvPr/>
        </p:nvSpPr>
        <p:spPr bwMode="auto">
          <a:xfrm>
            <a:off x="5292725" y="2924175"/>
            <a:ext cx="3455988" cy="401638"/>
          </a:xfrm>
          <a:prstGeom prst="rect">
            <a:avLst/>
          </a:prstGeom>
          <a:noFill/>
          <a:ln w="9525">
            <a:noFill/>
            <a:miter lim="800000"/>
            <a:headEnd/>
            <a:tailEnd/>
          </a:ln>
        </p:spPr>
        <p:txBody>
          <a:bodyPr>
            <a:spAutoFit/>
          </a:bodyPr>
          <a:lstStyle/>
          <a:p>
            <a:r>
              <a:rPr lang="ja-JP" altLang="en-US" sz="2000">
                <a:latin typeface="HGPｺﾞｼｯｸE" pitchFamily="50" charset="-128"/>
                <a:ea typeface="HGPｺﾞｼｯｸE" pitchFamily="50" charset="-128"/>
              </a:rPr>
              <a:t>パラマウント寄贈の簡易ベッド</a:t>
            </a:r>
          </a:p>
        </p:txBody>
      </p:sp>
      <p:sp>
        <p:nvSpPr>
          <p:cNvPr id="198661" name="テキスト ボックス 6"/>
          <p:cNvSpPr txBox="1">
            <a:spLocks noChangeArrowheads="1"/>
          </p:cNvSpPr>
          <p:nvPr/>
        </p:nvSpPr>
        <p:spPr bwMode="auto">
          <a:xfrm>
            <a:off x="755650" y="1268413"/>
            <a:ext cx="3529013" cy="400050"/>
          </a:xfrm>
          <a:prstGeom prst="rect">
            <a:avLst/>
          </a:prstGeom>
          <a:noFill/>
          <a:ln w="9525">
            <a:noFill/>
            <a:miter lim="800000"/>
            <a:headEnd/>
            <a:tailEnd/>
          </a:ln>
        </p:spPr>
        <p:txBody>
          <a:bodyPr>
            <a:spAutoFit/>
          </a:bodyPr>
          <a:lstStyle/>
          <a:p>
            <a:r>
              <a:rPr lang="ja-JP" altLang="en-US" sz="2000">
                <a:latin typeface="HGPｺﾞｼｯｸE" pitchFamily="50" charset="-128"/>
                <a:ea typeface="HGPｺﾞｼｯｸE" pitchFamily="50" charset="-128"/>
              </a:rPr>
              <a:t>リハビリセンターに</a:t>
            </a:r>
            <a:r>
              <a:rPr lang="en-US" altLang="ja-JP" sz="2000">
                <a:latin typeface="HGPｺﾞｼｯｸE" pitchFamily="50" charset="-128"/>
                <a:ea typeface="HGPｺﾞｼｯｸE" pitchFamily="50" charset="-128"/>
              </a:rPr>
              <a:t>30</a:t>
            </a:r>
            <a:r>
              <a:rPr lang="ja-JP" altLang="en-US" sz="2000">
                <a:latin typeface="HGPｺﾞｼｯｸE" pitchFamily="50" charset="-128"/>
                <a:ea typeface="HGPｺﾞｼｯｸE" pitchFamily="50" charset="-128"/>
              </a:rPr>
              <a:t>台設置</a:t>
            </a:r>
          </a:p>
        </p:txBody>
      </p:sp>
      <p:sp>
        <p:nvSpPr>
          <p:cNvPr id="8" name="角丸四角形吹き出し 7"/>
          <p:cNvSpPr/>
          <p:nvPr/>
        </p:nvSpPr>
        <p:spPr>
          <a:xfrm>
            <a:off x="179388" y="5589588"/>
            <a:ext cx="4248150" cy="1079500"/>
          </a:xfrm>
          <a:prstGeom prst="wedgeRoundRectCallout">
            <a:avLst>
              <a:gd name="adj1" fmla="val -28263"/>
              <a:gd name="adj2" fmla="val -126558"/>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rgbClr val="FF0000"/>
                </a:solidFill>
              </a:rPr>
              <a:t>停電のため酸素濃縮機を使用できなくなった</a:t>
            </a:r>
            <a:r>
              <a:rPr lang="en-US" altLang="ja-JP" b="1" dirty="0">
                <a:solidFill>
                  <a:srgbClr val="FF0000"/>
                </a:solidFill>
              </a:rPr>
              <a:t>HOT</a:t>
            </a:r>
            <a:r>
              <a:rPr lang="ja-JP" altLang="en-US" b="1" dirty="0">
                <a:solidFill>
                  <a:srgbClr val="FF0000"/>
                </a:solidFill>
              </a:rPr>
              <a:t>患者が述べ</a:t>
            </a:r>
            <a:r>
              <a:rPr lang="en-US" altLang="ja-JP" b="1" dirty="0">
                <a:solidFill>
                  <a:srgbClr val="FF0000"/>
                </a:solidFill>
              </a:rPr>
              <a:t>89</a:t>
            </a:r>
            <a:r>
              <a:rPr lang="ja-JP" altLang="en-US" b="1" dirty="0">
                <a:solidFill>
                  <a:srgbClr val="FF0000"/>
                </a:solidFill>
              </a:rPr>
              <a:t>名来院した</a:t>
            </a:r>
            <a:endParaRPr lang="ja-JP" altLang="en-US" b="1" dirty="0">
              <a:solidFill>
                <a:srgbClr val="FF0000"/>
              </a:solidFill>
            </a:endParaRPr>
          </a:p>
        </p:txBody>
      </p:sp>
      <p:sp>
        <p:nvSpPr>
          <p:cNvPr id="9" name="角丸四角形吹き出し 8"/>
          <p:cNvSpPr/>
          <p:nvPr/>
        </p:nvSpPr>
        <p:spPr>
          <a:xfrm>
            <a:off x="5148263" y="620713"/>
            <a:ext cx="3816350" cy="1584325"/>
          </a:xfrm>
          <a:prstGeom prst="wedgeRoundRectCallout">
            <a:avLst>
              <a:gd name="adj1" fmla="val -3445"/>
              <a:gd name="adj2" fmla="val 91682"/>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srgbClr val="FF0000"/>
                </a:solidFill>
              </a:rPr>
              <a:t>・業者より協力を受け、酸素濃縮機を手配しリハビリセンターに</a:t>
            </a:r>
            <a:r>
              <a:rPr lang="en-US" altLang="ja-JP" b="1" dirty="0">
                <a:solidFill>
                  <a:srgbClr val="FF0000"/>
                </a:solidFill>
              </a:rPr>
              <a:t>30</a:t>
            </a:r>
            <a:r>
              <a:rPr lang="ja-JP" altLang="en-US" b="1" dirty="0">
                <a:solidFill>
                  <a:srgbClr val="FF0000"/>
                </a:solidFill>
              </a:rPr>
              <a:t>台設置した</a:t>
            </a:r>
            <a:endParaRPr lang="en-US" altLang="ja-JP" b="1" dirty="0">
              <a:solidFill>
                <a:srgbClr val="FF0000"/>
              </a:solidFill>
            </a:endParaRPr>
          </a:p>
          <a:p>
            <a:pPr>
              <a:defRPr/>
            </a:pPr>
            <a:r>
              <a:rPr lang="ja-JP" altLang="en-US" b="1" dirty="0">
                <a:solidFill>
                  <a:srgbClr val="FF0000"/>
                </a:solidFill>
              </a:rPr>
              <a:t>・その後、簡易ベッドも寄贈された</a:t>
            </a:r>
            <a:endParaRPr lang="ja-JP" altLang="en-US"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コンテンツ プレースホルダ 6"/>
          <p:cNvGraphicFramePr>
            <a:graphicFrameLocks noGrp="1"/>
          </p:cNvGraphicFramePr>
          <p:nvPr>
            <p:ph idx="1"/>
          </p:nvPr>
        </p:nvGraphicFramePr>
        <p:xfrm>
          <a:off x="596900" y="2563813"/>
          <a:ext cx="7967663" cy="4321175"/>
        </p:xfrm>
        <a:graphic>
          <a:graphicData uri="http://schemas.openxmlformats.org/presentationml/2006/ole">
            <p:oleObj spid="_x0000_s88066" name="Worksheet" r:id="rId4" imgW="8201025" imgH="4448124" progId="Excel.Sheet.8">
              <p:embed/>
            </p:oleObj>
          </a:graphicData>
        </a:graphic>
      </p:graphicFrame>
      <p:sp>
        <p:nvSpPr>
          <p:cNvPr id="88067" name="テキスト ボックス 3"/>
          <p:cNvSpPr txBox="1">
            <a:spLocks noChangeArrowheads="1"/>
          </p:cNvSpPr>
          <p:nvPr/>
        </p:nvSpPr>
        <p:spPr bwMode="auto">
          <a:xfrm>
            <a:off x="360363" y="188913"/>
            <a:ext cx="7667625" cy="584200"/>
          </a:xfrm>
          <a:prstGeom prst="rect">
            <a:avLst/>
          </a:prstGeom>
          <a:noFill/>
          <a:ln w="9525">
            <a:noFill/>
            <a:miter lim="800000"/>
            <a:headEnd/>
            <a:tailEnd/>
          </a:ln>
        </p:spPr>
        <p:txBody>
          <a:bodyPr>
            <a:spAutoFit/>
          </a:bodyPr>
          <a:lstStyle/>
          <a:p>
            <a:r>
              <a:rPr lang="ja-JP" altLang="en-US" sz="3200">
                <a:latin typeface="HGP創英角ｺﾞｼｯｸUB" pitchFamily="50" charset="-128"/>
                <a:ea typeface="HGP創英角ｺﾞｼｯｸUB" pitchFamily="50" charset="-128"/>
              </a:rPr>
              <a:t>すべての透析患者を受け入れ</a:t>
            </a:r>
          </a:p>
        </p:txBody>
      </p:sp>
      <p:sp>
        <p:nvSpPr>
          <p:cNvPr id="88068" name="テキスト ボックス 5"/>
          <p:cNvSpPr txBox="1">
            <a:spLocks noChangeArrowheads="1"/>
          </p:cNvSpPr>
          <p:nvPr/>
        </p:nvSpPr>
        <p:spPr bwMode="auto">
          <a:xfrm>
            <a:off x="900113" y="836613"/>
            <a:ext cx="7704137" cy="1677987"/>
          </a:xfrm>
          <a:prstGeom prst="rect">
            <a:avLst/>
          </a:prstGeom>
          <a:noFill/>
          <a:ln w="9525">
            <a:noFill/>
            <a:miter lim="800000"/>
            <a:headEnd/>
            <a:tailEnd/>
          </a:ln>
        </p:spPr>
        <p:txBody>
          <a:bodyPr>
            <a:spAutoFit/>
          </a:bodyPr>
          <a:lstStyle/>
          <a:p>
            <a:pPr>
              <a:spcBef>
                <a:spcPts val="600"/>
              </a:spcBef>
              <a:buFont typeface="Wingdings" pitchFamily="2" charset="2"/>
              <a:buChar char="Ø"/>
            </a:pPr>
            <a:r>
              <a:rPr lang="ja-JP" altLang="en-US" sz="2200">
                <a:latin typeface="HGPｺﾞｼｯｸE" pitchFamily="50" charset="-128"/>
                <a:ea typeface="HGPｺﾞｼｯｸE" pitchFamily="50" charset="-128"/>
              </a:rPr>
              <a:t>医療圏内の全ての透析施設が被災</a:t>
            </a:r>
            <a:endParaRPr lang="en-US" altLang="ja-JP" sz="2200">
              <a:latin typeface="HGPｺﾞｼｯｸE" pitchFamily="50" charset="-128"/>
              <a:ea typeface="HGPｺﾞｼｯｸE" pitchFamily="50" charset="-128"/>
            </a:endParaRPr>
          </a:p>
          <a:p>
            <a:pPr>
              <a:spcBef>
                <a:spcPts val="600"/>
              </a:spcBef>
              <a:buFont typeface="Wingdings" pitchFamily="2" charset="2"/>
              <a:buChar char="Ø"/>
            </a:pPr>
            <a:r>
              <a:rPr lang="ja-JP" altLang="en-US" sz="2200">
                <a:latin typeface="HGPｺﾞｼｯｸE" pitchFamily="50" charset="-128"/>
                <a:ea typeface="HGPｺﾞｼｯｸE" pitchFamily="50" charset="-128"/>
              </a:rPr>
              <a:t>看護師や臨床工学技士の応援を受ける</a:t>
            </a:r>
            <a:endParaRPr lang="en-US" altLang="ja-JP" sz="2200">
              <a:latin typeface="HGPｺﾞｼｯｸE" pitchFamily="50" charset="-128"/>
              <a:ea typeface="HGPｺﾞｼｯｸE" pitchFamily="50" charset="-128"/>
            </a:endParaRPr>
          </a:p>
          <a:p>
            <a:pPr>
              <a:spcBef>
                <a:spcPts val="600"/>
              </a:spcBef>
            </a:pPr>
            <a:r>
              <a:rPr lang="ja-JP" altLang="en-US" sz="2200">
                <a:latin typeface="HGPｺﾞｼｯｸE" pitchFamily="50" charset="-128"/>
                <a:ea typeface="HGPｺﾞｼｯｸE" pitchFamily="50" charset="-128"/>
              </a:rPr>
              <a:t>　　（地域の医療機関・透析医学会・日本腎不全看護学会より）</a:t>
            </a:r>
            <a:endParaRPr lang="en-US" altLang="ja-JP" sz="2200">
              <a:latin typeface="HGPｺﾞｼｯｸE" pitchFamily="50" charset="-128"/>
              <a:ea typeface="HGPｺﾞｼｯｸE" pitchFamily="50" charset="-128"/>
            </a:endParaRPr>
          </a:p>
          <a:p>
            <a:pPr>
              <a:spcBef>
                <a:spcPts val="600"/>
              </a:spcBef>
              <a:buFont typeface="Wingdings" pitchFamily="2" charset="2"/>
              <a:buChar char="Ø"/>
            </a:pPr>
            <a:r>
              <a:rPr lang="ja-JP" altLang="en-US" sz="2200">
                <a:latin typeface="HGPｺﾞｼｯｸE" pitchFamily="50" charset="-128"/>
                <a:ea typeface="HGPｺﾞｼｯｸE" pitchFamily="50" charset="-128"/>
              </a:rPr>
              <a:t>災害時のネットワーク作りが重要</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テキスト ボックス 3"/>
          <p:cNvSpPr txBox="1">
            <a:spLocks noChangeArrowheads="1"/>
          </p:cNvSpPr>
          <p:nvPr/>
        </p:nvSpPr>
        <p:spPr bwMode="auto">
          <a:xfrm>
            <a:off x="360363" y="188913"/>
            <a:ext cx="7667625" cy="584200"/>
          </a:xfrm>
          <a:prstGeom prst="rect">
            <a:avLst/>
          </a:prstGeom>
          <a:noFill/>
          <a:ln w="9525">
            <a:noFill/>
            <a:miter lim="800000"/>
            <a:headEnd/>
            <a:tailEnd/>
          </a:ln>
        </p:spPr>
        <p:txBody>
          <a:bodyPr>
            <a:spAutoFit/>
          </a:bodyPr>
          <a:lstStyle/>
          <a:p>
            <a:r>
              <a:rPr lang="en-US" altLang="ja-JP" sz="3200">
                <a:latin typeface="HGP創英角ｺﾞｼｯｸUB" pitchFamily="50" charset="-128"/>
                <a:ea typeface="HGP創英角ｺﾞｼｯｸUB" pitchFamily="50" charset="-128"/>
              </a:rPr>
              <a:t>4</a:t>
            </a:r>
            <a:r>
              <a:rPr lang="ja-JP" altLang="en-US" sz="3200">
                <a:latin typeface="HGP創英角ｺﾞｼｯｸUB" pitchFamily="50" charset="-128"/>
                <a:ea typeface="HGP創英角ｺﾞｼｯｸUB" pitchFamily="50" charset="-128"/>
              </a:rPr>
              <a:t>倍の分娩に対応</a:t>
            </a:r>
          </a:p>
        </p:txBody>
      </p:sp>
      <p:sp>
        <p:nvSpPr>
          <p:cNvPr id="231429" name="テキスト ボックス 5"/>
          <p:cNvSpPr txBox="1">
            <a:spLocks noChangeArrowheads="1"/>
          </p:cNvSpPr>
          <p:nvPr/>
        </p:nvSpPr>
        <p:spPr bwMode="auto">
          <a:xfrm>
            <a:off x="827088" y="836613"/>
            <a:ext cx="7200900" cy="2246312"/>
          </a:xfrm>
          <a:prstGeom prst="rect">
            <a:avLst/>
          </a:prstGeom>
          <a:noFill/>
          <a:ln w="9525">
            <a:noFill/>
            <a:miter lim="800000"/>
            <a:headEnd/>
            <a:tailEnd/>
          </a:ln>
        </p:spPr>
        <p:txBody>
          <a:bodyPr>
            <a:spAutoFit/>
          </a:bodyPr>
          <a:lstStyle/>
          <a:p>
            <a:pPr>
              <a:spcBef>
                <a:spcPts val="600"/>
              </a:spcBef>
              <a:buFont typeface="Wingdings" pitchFamily="2" charset="2"/>
              <a:buChar char="Ø"/>
            </a:pPr>
            <a:r>
              <a:rPr lang="ja-JP" altLang="en-US" sz="2400">
                <a:latin typeface="HGPｺﾞｼｯｸE" pitchFamily="50" charset="-128"/>
                <a:ea typeface="HGPｺﾞｼｯｸE" pitchFamily="50" charset="-128"/>
              </a:rPr>
              <a:t>医療圏内の全ての助産施設が被災</a:t>
            </a:r>
            <a:endParaRPr lang="en-US" altLang="ja-JP" sz="2400">
              <a:latin typeface="HGPｺﾞｼｯｸE" pitchFamily="50" charset="-128"/>
              <a:ea typeface="HGPｺﾞｼｯｸE" pitchFamily="50" charset="-128"/>
            </a:endParaRPr>
          </a:p>
          <a:p>
            <a:pPr>
              <a:spcBef>
                <a:spcPts val="600"/>
              </a:spcBef>
              <a:buFont typeface="Wingdings" pitchFamily="2" charset="2"/>
              <a:buChar char="Ø"/>
            </a:pPr>
            <a:r>
              <a:rPr lang="ja-JP" altLang="en-US" sz="2400">
                <a:latin typeface="HGPｺﾞｼｯｸE" pitchFamily="50" charset="-128"/>
                <a:ea typeface="HGPｺﾞｼｯｸE" pitchFamily="50" charset="-128"/>
              </a:rPr>
              <a:t>産科センターを設置</a:t>
            </a:r>
            <a:endParaRPr lang="en-US" altLang="ja-JP" sz="2400">
              <a:latin typeface="HGPｺﾞｼｯｸE" pitchFamily="50" charset="-128"/>
              <a:ea typeface="HGPｺﾞｼｯｸE" pitchFamily="50" charset="-128"/>
            </a:endParaRPr>
          </a:p>
          <a:p>
            <a:pPr>
              <a:spcBef>
                <a:spcPts val="600"/>
              </a:spcBef>
              <a:buFont typeface="Wingdings" pitchFamily="2" charset="2"/>
              <a:buChar char="Ø"/>
            </a:pPr>
            <a:r>
              <a:rPr lang="ja-JP" altLang="en-US" sz="2400">
                <a:latin typeface="HGPｺﾞｼｯｸE" pitchFamily="50" charset="-128"/>
                <a:ea typeface="HGPｺﾞｼｯｸE" pitchFamily="50" charset="-128"/>
              </a:rPr>
              <a:t>外来と病棟を産科病棟の看護師長が一元管理</a:t>
            </a:r>
            <a:endParaRPr lang="en-US" altLang="ja-JP" sz="2400">
              <a:latin typeface="HGPｺﾞｼｯｸE" pitchFamily="50" charset="-128"/>
              <a:ea typeface="HGPｺﾞｼｯｸE" pitchFamily="50" charset="-128"/>
            </a:endParaRPr>
          </a:p>
          <a:p>
            <a:pPr>
              <a:spcBef>
                <a:spcPts val="600"/>
              </a:spcBef>
              <a:buFont typeface="Wingdings" pitchFamily="2" charset="2"/>
              <a:buChar char="Ø"/>
            </a:pPr>
            <a:r>
              <a:rPr lang="ja-JP" altLang="en-US" sz="2400">
                <a:latin typeface="HGPｺﾞｼｯｸE" pitchFamily="50" charset="-128"/>
                <a:ea typeface="HGPｺﾞｼｯｸE" pitchFamily="50" charset="-128"/>
              </a:rPr>
              <a:t>通常</a:t>
            </a:r>
            <a:r>
              <a:rPr lang="en-US" altLang="ja-JP" sz="2400">
                <a:latin typeface="HGPｺﾞｼｯｸE" pitchFamily="50" charset="-128"/>
                <a:ea typeface="HGPｺﾞｼｯｸE" pitchFamily="50" charset="-128"/>
              </a:rPr>
              <a:t>5</a:t>
            </a:r>
            <a:r>
              <a:rPr lang="ja-JP" altLang="en-US" sz="2400">
                <a:latin typeface="HGPｺﾞｼｯｸE" pitchFamily="50" charset="-128"/>
                <a:ea typeface="HGPｺﾞｼｯｸE" pitchFamily="50" charset="-128"/>
              </a:rPr>
              <a:t>日を</a:t>
            </a:r>
            <a:r>
              <a:rPr lang="en-US" altLang="ja-JP" sz="2400">
                <a:latin typeface="HGPｺﾞｼｯｸE" pitchFamily="50" charset="-128"/>
                <a:ea typeface="HGPｺﾞｼｯｸE" pitchFamily="50" charset="-128"/>
              </a:rPr>
              <a:t>3</a:t>
            </a:r>
            <a:r>
              <a:rPr lang="ja-JP" altLang="en-US" sz="2400">
                <a:latin typeface="HGPｺﾞｼｯｸE" pitchFamily="50" charset="-128"/>
                <a:ea typeface="HGPｺﾞｼｯｸE" pitchFamily="50" charset="-128"/>
              </a:rPr>
              <a:t>日で退院</a:t>
            </a:r>
            <a:endParaRPr lang="en-US" altLang="ja-JP" sz="2400">
              <a:latin typeface="HGPｺﾞｼｯｸE" pitchFamily="50" charset="-128"/>
              <a:ea typeface="HGPｺﾞｼｯｸE" pitchFamily="50" charset="-128"/>
            </a:endParaRPr>
          </a:p>
          <a:p>
            <a:pPr>
              <a:spcBef>
                <a:spcPts val="600"/>
              </a:spcBef>
              <a:buFont typeface="Wingdings" pitchFamily="2" charset="2"/>
              <a:buChar char="Ø"/>
            </a:pPr>
            <a:r>
              <a:rPr lang="ja-JP" altLang="en-US" sz="2400">
                <a:latin typeface="HGPｺﾞｼｯｸE" pitchFamily="50" charset="-128"/>
                <a:ea typeface="HGPｺﾞｼｯｸE" pitchFamily="50" charset="-128"/>
              </a:rPr>
              <a:t>発災</a:t>
            </a:r>
            <a:r>
              <a:rPr lang="en-US" altLang="ja-JP" sz="2400">
                <a:latin typeface="HGPｺﾞｼｯｸE" pitchFamily="50" charset="-128"/>
                <a:ea typeface="HGPｺﾞｼｯｸE" pitchFamily="50" charset="-128"/>
              </a:rPr>
              <a:t>5</a:t>
            </a:r>
            <a:r>
              <a:rPr lang="ja-JP" altLang="en-US" sz="2400">
                <a:latin typeface="HGPｺﾞｼｯｸE" pitchFamily="50" charset="-128"/>
                <a:ea typeface="HGPｺﾞｼｯｸE" pitchFamily="50" charset="-128"/>
              </a:rPr>
              <a:t>日目より赤十字施設の助産師の応援を受ける</a:t>
            </a:r>
            <a:endParaRPr lang="ja-JP" altLang="en-US" sz="2800">
              <a:latin typeface="HGPｺﾞｼｯｸE" pitchFamily="50" charset="-128"/>
              <a:ea typeface="HGPｺﾞｼｯｸE" pitchFamily="50" charset="-128"/>
            </a:endParaRPr>
          </a:p>
        </p:txBody>
      </p:sp>
      <p:graphicFrame>
        <p:nvGraphicFramePr>
          <p:cNvPr id="231427" name="コンテンツ プレースホルダ 12"/>
          <p:cNvGraphicFramePr>
            <a:graphicFrameLocks noGrp="1"/>
          </p:cNvGraphicFramePr>
          <p:nvPr/>
        </p:nvGraphicFramePr>
        <p:xfrm>
          <a:off x="323850" y="2874963"/>
          <a:ext cx="8235950" cy="3867150"/>
        </p:xfrm>
        <a:graphic>
          <a:graphicData uri="http://schemas.openxmlformats.org/presentationml/2006/ole">
            <p:oleObj spid="_x0000_s231427" name="Worksheet" r:id="rId4" imgW="8210473" imgH="4686261" progId="Excel.Sheet.8">
              <p:embed/>
            </p:oleObj>
          </a:graphicData>
        </a:graphic>
      </p:graphicFrame>
      <p:cxnSp>
        <p:nvCxnSpPr>
          <p:cNvPr id="9" name="直線コネクタ 8"/>
          <p:cNvCxnSpPr/>
          <p:nvPr/>
        </p:nvCxnSpPr>
        <p:spPr>
          <a:xfrm>
            <a:off x="1331913" y="5516563"/>
            <a:ext cx="60483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1431" name="テキスト ボックス 10"/>
          <p:cNvSpPr txBox="1">
            <a:spLocks noChangeArrowheads="1"/>
          </p:cNvSpPr>
          <p:nvPr/>
        </p:nvSpPr>
        <p:spPr bwMode="auto">
          <a:xfrm>
            <a:off x="7451725" y="5300663"/>
            <a:ext cx="1223963" cy="369887"/>
          </a:xfrm>
          <a:prstGeom prst="rect">
            <a:avLst/>
          </a:prstGeom>
          <a:noFill/>
          <a:ln w="9525">
            <a:noFill/>
            <a:miter lim="800000"/>
            <a:headEnd/>
            <a:tailEnd/>
          </a:ln>
        </p:spPr>
        <p:txBody>
          <a:bodyPr>
            <a:spAutoFit/>
          </a:bodyPr>
          <a:lstStyle/>
          <a:p>
            <a:r>
              <a:rPr lang="ja-JP" altLang="en-US">
                <a:solidFill>
                  <a:schemeClr val="accent2"/>
                </a:solidFill>
                <a:latin typeface="HGPｺﾞｼｯｸE" pitchFamily="50" charset="-128"/>
                <a:ea typeface="HGPｺﾞｼｯｸE" pitchFamily="50" charset="-128"/>
              </a:rPr>
              <a:t>平時</a:t>
            </a:r>
            <a:r>
              <a:rPr lang="en-US" altLang="ja-JP">
                <a:solidFill>
                  <a:schemeClr val="accent2"/>
                </a:solidFill>
                <a:latin typeface="HGPｺﾞｼｯｸE" pitchFamily="50" charset="-128"/>
                <a:ea typeface="HGPｺﾞｼｯｸE" pitchFamily="50" charset="-128"/>
              </a:rPr>
              <a:t>1.6</a:t>
            </a:r>
            <a:r>
              <a:rPr lang="ja-JP" altLang="en-US">
                <a:solidFill>
                  <a:schemeClr val="accent2"/>
                </a:solidFill>
                <a:latin typeface="HGPｺﾞｼｯｸE" pitchFamily="50" charset="-128"/>
                <a:ea typeface="HGPｺﾞｼｯｸE" pitchFamily="50" charset="-128"/>
              </a:rPr>
              <a:t>人</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14810</TotalTime>
  <Words>2562</Words>
  <Application>Microsoft Office PowerPoint</Application>
  <PresentationFormat>画面に合わせる (4:3)</PresentationFormat>
  <Paragraphs>171</Paragraphs>
  <Slides>12</Slides>
  <Notes>12</Notes>
  <HiddenSlides>0</HiddenSlides>
  <MMClips>0</MMClips>
  <ScaleCrop>false</ScaleCrop>
  <HeadingPairs>
    <vt:vector size="8" baseType="variant">
      <vt:variant>
        <vt:lpstr>使用されているフォント</vt:lpstr>
      </vt:variant>
      <vt:variant>
        <vt:i4>7</vt:i4>
      </vt:variant>
      <vt:variant>
        <vt:lpstr>デザイン テンプレート</vt:lpstr>
      </vt:variant>
      <vt:variant>
        <vt:i4>1</vt:i4>
      </vt:variant>
      <vt:variant>
        <vt:lpstr>埋め込まれた OLE サーバー</vt:lpstr>
      </vt:variant>
      <vt:variant>
        <vt:i4>2</vt:i4>
      </vt:variant>
      <vt:variant>
        <vt:lpstr>スライド タイトル</vt:lpstr>
      </vt:variant>
      <vt:variant>
        <vt:i4>12</vt:i4>
      </vt:variant>
    </vt:vector>
  </HeadingPairs>
  <TitlesOfParts>
    <vt:vector size="22" baseType="lpstr">
      <vt:lpstr>Arial</vt:lpstr>
      <vt:lpstr>ＭＳ Ｐゴシック</vt:lpstr>
      <vt:lpstr>Calibri</vt:lpstr>
      <vt:lpstr>HGPｺﾞｼｯｸE</vt:lpstr>
      <vt:lpstr>HGS創英角ｺﾞｼｯｸUB</vt:lpstr>
      <vt:lpstr>HGP創英角ｺﾞｼｯｸUB</vt:lpstr>
      <vt:lpstr>Wingdings</vt:lpstr>
      <vt:lpstr>標準デザイン</vt:lpstr>
      <vt:lpstr>グラフ</vt:lpstr>
      <vt:lpstr>Worksheet</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IINUMA</dc:creator>
  <cp:lastModifiedBy>kunipom</cp:lastModifiedBy>
  <cp:revision>1105</cp:revision>
  <dcterms:created xsi:type="dcterms:W3CDTF">2011-04-11T06:28:49Z</dcterms:created>
  <dcterms:modified xsi:type="dcterms:W3CDTF">2011-10-15T13:25:42Z</dcterms:modified>
</cp:coreProperties>
</file>