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234" autoAdjust="0"/>
    <p:restoredTop sz="61531" autoAdjust="0"/>
  </p:normalViewPr>
  <p:slideViewPr>
    <p:cSldViewPr>
      <p:cViewPr>
        <p:scale>
          <a:sx n="75" d="100"/>
          <a:sy n="75" d="100"/>
        </p:scale>
        <p:origin x="-150"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2ABBE08B-4EEA-4814-83FD-5107916DB0D2}" type="datetimeFigureOut">
              <a:rPr lang="ja-JP" altLang="en-US"/>
              <a:pPr>
                <a:defRPr/>
              </a:pPr>
              <a:t>2011/10/15</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1329578A-5AC8-4D3A-A8DF-7B55FB1490B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grpSp>
        <p:nvGrpSpPr>
          <p:cNvPr id="5" name="グループ化 1"/>
          <p:cNvGrpSpPr>
            <a:grpSpLocks/>
          </p:cNvGrpSpPr>
          <p:nvPr/>
        </p:nvGrpSpPr>
        <p:grpSpPr bwMode="auto">
          <a:xfrm>
            <a:off x="-3175" y="4953000"/>
            <a:ext cx="9147175" cy="1911350"/>
            <a:chOff x="-3765" y="4832896"/>
            <a:chExt cx="9147765" cy="2032192"/>
          </a:xfrm>
        </p:grpSpPr>
        <p:sp>
          <p:nvSpPr>
            <p:cNvPr id="6" name="フリーフォーム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フリーフォーム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8"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10"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タイトル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ja-JP" altLang="en-US" smtClean="0"/>
              <a:t>マスタ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11" name="日付プレースホルダ 29"/>
          <p:cNvSpPr>
            <a:spLocks noGrp="1"/>
          </p:cNvSpPr>
          <p:nvPr>
            <p:ph type="dt" sz="half" idx="10"/>
          </p:nvPr>
        </p:nvSpPr>
        <p:spPr/>
        <p:txBody>
          <a:bodyPr/>
          <a:lstStyle>
            <a:lvl1pPr>
              <a:defRPr smtClean="0">
                <a:solidFill>
                  <a:srgbClr val="FFFFFF"/>
                </a:solidFill>
              </a:defRPr>
            </a:lvl1pPr>
            <a:extLst/>
          </a:lstStyle>
          <a:p>
            <a:pPr>
              <a:defRPr/>
            </a:pPr>
            <a:fld id="{770B2AD2-A591-444B-96CD-C5C543991F38}" type="datetimeFigureOut">
              <a:rPr lang="ja-JP" altLang="en-US"/>
              <a:pPr>
                <a:defRPr/>
              </a:pPr>
              <a:t>2011/10/15</a:t>
            </a:fld>
            <a:endParaRPr lang="ja-JP" altLang="en-US"/>
          </a:p>
        </p:txBody>
      </p:sp>
      <p:sp>
        <p:nvSpPr>
          <p:cNvPr id="12"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pPr>
              <a:defRPr/>
            </a:pPr>
            <a:endParaRPr lang="ja-JP" altLang="en-US"/>
          </a:p>
        </p:txBody>
      </p:sp>
      <p:sp>
        <p:nvSpPr>
          <p:cNvPr id="13" name="スライド番号プレースホルダ 26"/>
          <p:cNvSpPr>
            <a:spLocks noGrp="1"/>
          </p:cNvSpPr>
          <p:nvPr>
            <p:ph type="sldNum" sz="quarter" idx="12"/>
          </p:nvPr>
        </p:nvSpPr>
        <p:spPr/>
        <p:txBody>
          <a:bodyPr/>
          <a:lstStyle>
            <a:lvl1pPr>
              <a:defRPr smtClean="0">
                <a:solidFill>
                  <a:srgbClr val="FFFFFF"/>
                </a:solidFill>
              </a:defRPr>
            </a:lvl1pPr>
            <a:extLst/>
          </a:lstStyle>
          <a:p>
            <a:pPr>
              <a:defRPr/>
            </a:pPr>
            <a:fld id="{EF80C8D7-87AB-4AE7-8707-A498AB2FFC7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77609139-4B22-43FF-8D4E-71775CD730C4}" type="datetimeFigureOut">
              <a:rPr lang="ja-JP" altLang="en-US"/>
              <a:pPr>
                <a:defRPr/>
              </a:pPr>
              <a:t>2011/10/15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15B01CD7-5F22-41FA-849F-A15646643B7C}"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fld id="{E209E84A-2642-49D2-AE8D-D01CD20174E8}" type="datetimeFigureOut">
              <a:rPr lang="ja-JP" altLang="en-US"/>
              <a:pPr>
                <a:defRPr/>
              </a:pPr>
              <a:t>2011/10/15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85E163A9-00AF-4AD5-B096-D0CBBC080079}"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タイトル 6"/>
          <p:cNvSpPr>
            <a:spLocks noGrp="1"/>
          </p:cNvSpPr>
          <p:nvPr>
            <p:ph type="title"/>
          </p:nvPr>
        </p:nvSpPr>
        <p:spPr/>
        <p:txBody>
          <a:bodyPr rtlCol="0"/>
          <a:lstStyle>
            <a:extLst/>
          </a:lstStyle>
          <a:p>
            <a:r>
              <a:rPr lang="ja-JP" altLang="en-US" smtClean="0"/>
              <a:t>マスタ タイトルの書式設定</a:t>
            </a:r>
            <a:endParaRPr lang="en-US"/>
          </a:p>
        </p:txBody>
      </p:sp>
      <p:sp>
        <p:nvSpPr>
          <p:cNvPr id="4" name="日付プレースホルダ 9"/>
          <p:cNvSpPr>
            <a:spLocks noGrp="1"/>
          </p:cNvSpPr>
          <p:nvPr>
            <p:ph type="dt" sz="half" idx="10"/>
          </p:nvPr>
        </p:nvSpPr>
        <p:spPr/>
        <p:txBody>
          <a:bodyPr/>
          <a:lstStyle>
            <a:lvl1pPr>
              <a:defRPr/>
            </a:lvl1pPr>
          </a:lstStyle>
          <a:p>
            <a:pPr>
              <a:defRPr/>
            </a:pPr>
            <a:fld id="{3353B945-4C71-4DC7-B4EC-CB0B704F9113}" type="datetimeFigureOut">
              <a:rPr lang="ja-JP" altLang="en-US"/>
              <a:pPr>
                <a:defRPr/>
              </a:pPr>
              <a:t>2011/10/15</a:t>
            </a:fld>
            <a:endParaRPr lang="ja-JP" altLang="en-US"/>
          </a:p>
        </p:txBody>
      </p:sp>
      <p:sp>
        <p:nvSpPr>
          <p:cNvPr id="5"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17"/>
          <p:cNvSpPr>
            <a:spLocks noGrp="1"/>
          </p:cNvSpPr>
          <p:nvPr>
            <p:ph type="sldNum" sz="quarter" idx="12"/>
          </p:nvPr>
        </p:nvSpPr>
        <p:spPr/>
        <p:txBody>
          <a:bodyPr/>
          <a:lstStyle>
            <a:lvl1pPr>
              <a:defRPr/>
            </a:lvl1pPr>
          </a:lstStyle>
          <a:p>
            <a:pPr>
              <a:defRPr/>
            </a:pPr>
            <a:fld id="{7CD2BCA7-0AC2-46E4-BA7A-AD6141CEBE3E}"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4" name="山形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5" name="山形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6" name="日付プレースホルダ 3"/>
          <p:cNvSpPr>
            <a:spLocks noGrp="1"/>
          </p:cNvSpPr>
          <p:nvPr>
            <p:ph type="dt" sz="half" idx="10"/>
          </p:nvPr>
        </p:nvSpPr>
        <p:spPr/>
        <p:txBody>
          <a:bodyPr/>
          <a:lstStyle>
            <a:lvl1pPr>
              <a:defRPr/>
            </a:lvl1pPr>
            <a:extLst/>
          </a:lstStyle>
          <a:p>
            <a:pPr>
              <a:defRPr/>
            </a:pPr>
            <a:fld id="{DF220BE9-7004-4D60-85DA-6F879DD1A83F}" type="datetimeFigureOut">
              <a:rPr lang="ja-JP" altLang="en-US"/>
              <a:pPr>
                <a:defRPr/>
              </a:pPr>
              <a:t>2011/10/15</a:t>
            </a:fld>
            <a:endParaRPr lang="ja-JP" altLang="en-US"/>
          </a:p>
        </p:txBody>
      </p:sp>
      <p:sp>
        <p:nvSpPr>
          <p:cNvPr id="7" name="フッター プレースホルダ 4"/>
          <p:cNvSpPr>
            <a:spLocks noGrp="1"/>
          </p:cNvSpPr>
          <p:nvPr>
            <p:ph type="ftr" sz="quarter" idx="11"/>
          </p:nvPr>
        </p:nvSpPr>
        <p:spPr/>
        <p:txBody>
          <a:bodyPr/>
          <a:lstStyle>
            <a:lvl1pPr>
              <a:defRPr/>
            </a:lvl1pPr>
            <a:extLst/>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a:lvl1pPr>
            <a:extLst/>
          </a:lstStyle>
          <a:p>
            <a:pPr>
              <a:defRPr/>
            </a:pPr>
            <a:fld id="{E5C35E4C-59B5-42A3-9E86-D1F7EB87063C}"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タイトル 7"/>
          <p:cNvSpPr>
            <a:spLocks noGrp="1"/>
          </p:cNvSpPr>
          <p:nvPr>
            <p:ph type="title"/>
          </p:nvPr>
        </p:nvSpPr>
        <p:spPr/>
        <p:txBody>
          <a:bodyPr rtlCol="0"/>
          <a:lstStyle>
            <a:extLst/>
          </a:lstStyle>
          <a:p>
            <a:r>
              <a:rPr lang="ja-JP" altLang="en-US" smtClean="0"/>
              <a:t>マスタ タイトルの書式設定</a:t>
            </a:r>
            <a:endParaRPr lang="en-US"/>
          </a:p>
        </p:txBody>
      </p:sp>
      <p:sp>
        <p:nvSpPr>
          <p:cNvPr id="5" name="日付プレースホルダ 4"/>
          <p:cNvSpPr>
            <a:spLocks noGrp="1"/>
          </p:cNvSpPr>
          <p:nvPr>
            <p:ph type="dt" sz="half" idx="10"/>
          </p:nvPr>
        </p:nvSpPr>
        <p:spPr/>
        <p:txBody>
          <a:bodyPr/>
          <a:lstStyle>
            <a:lvl1pPr>
              <a:defRPr/>
            </a:lvl1pPr>
            <a:extLst/>
          </a:lstStyle>
          <a:p>
            <a:pPr>
              <a:defRPr/>
            </a:pPr>
            <a:fld id="{CED93A90-6269-4173-ABE1-C351D179044E}" type="datetimeFigureOut">
              <a:rPr lang="ja-JP" altLang="en-US"/>
              <a:pPr>
                <a:defRPr/>
              </a:pPr>
              <a:t>2011/10/15</a:t>
            </a:fld>
            <a:endParaRPr lang="ja-JP" altLang="en-US"/>
          </a:p>
        </p:txBody>
      </p:sp>
      <p:sp>
        <p:nvSpPr>
          <p:cNvPr id="6" name="フッター プレースホルダ 5"/>
          <p:cNvSpPr>
            <a:spLocks noGrp="1"/>
          </p:cNvSpPr>
          <p:nvPr>
            <p:ph type="ftr" sz="quarter" idx="11"/>
          </p:nvPr>
        </p:nvSpPr>
        <p:spPr/>
        <p:txBody>
          <a:bodyPr/>
          <a:lstStyle>
            <a:lvl1pPr>
              <a:defRPr/>
            </a:lvl1pPr>
            <a:extLst/>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extLst/>
          </a:lstStyle>
          <a:p>
            <a:pPr>
              <a:defRPr/>
            </a:pPr>
            <a:fld id="{469379F4-0EEB-43D8-96B0-EA907C8E4C93}"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defRPr/>
            </a:lvl1pPr>
            <a:extLst/>
          </a:lstStyle>
          <a:p>
            <a:pPr>
              <a:defRPr/>
            </a:pPr>
            <a:fld id="{3E235BA9-7887-4800-BF6D-930B23099A57}" type="datetimeFigureOut">
              <a:rPr lang="ja-JP" altLang="en-US"/>
              <a:pPr>
                <a:defRPr/>
              </a:pPr>
              <a:t>2011/10/15</a:t>
            </a:fld>
            <a:endParaRPr lang="ja-JP" altLang="en-US"/>
          </a:p>
        </p:txBody>
      </p:sp>
      <p:sp>
        <p:nvSpPr>
          <p:cNvPr id="8" name="フッター プレースホルダ 7"/>
          <p:cNvSpPr>
            <a:spLocks noGrp="1"/>
          </p:cNvSpPr>
          <p:nvPr>
            <p:ph type="ftr" sz="quarter" idx="11"/>
          </p:nvPr>
        </p:nvSpPr>
        <p:spPr/>
        <p:txBody>
          <a:bodyPr/>
          <a:lstStyle>
            <a:lvl1pPr>
              <a:defRPr/>
            </a:lvl1pPr>
            <a:extLst/>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vl1pPr>
            <a:extLst/>
          </a:lstStyle>
          <a:p>
            <a:pPr>
              <a:defRPr/>
            </a:pPr>
            <a:fld id="{2CA8712C-40D9-4402-8E20-F12C1FEE435B}"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extLst/>
          </a:lstStyle>
          <a:p>
            <a:r>
              <a:rPr lang="ja-JP" altLang="en-US" smtClean="0"/>
              <a:t>マスタ タイトルの書式設定</a:t>
            </a:r>
            <a:endParaRPr lang="en-US"/>
          </a:p>
        </p:txBody>
      </p:sp>
      <p:sp>
        <p:nvSpPr>
          <p:cNvPr id="3" name="日付プレースホルダ 2"/>
          <p:cNvSpPr>
            <a:spLocks noGrp="1"/>
          </p:cNvSpPr>
          <p:nvPr>
            <p:ph type="dt" sz="half" idx="10"/>
          </p:nvPr>
        </p:nvSpPr>
        <p:spPr/>
        <p:txBody>
          <a:bodyPr/>
          <a:lstStyle>
            <a:lvl1pPr>
              <a:defRPr/>
            </a:lvl1pPr>
            <a:extLst/>
          </a:lstStyle>
          <a:p>
            <a:pPr>
              <a:defRPr/>
            </a:pPr>
            <a:fld id="{C516BDBE-647C-4995-A5D4-E3BE9ABCDF16}" type="datetimeFigureOut">
              <a:rPr lang="ja-JP" altLang="en-US"/>
              <a:pPr>
                <a:defRPr/>
              </a:pPr>
              <a:t>2011/10/15</a:t>
            </a:fld>
            <a:endParaRPr lang="ja-JP" altLang="en-US"/>
          </a:p>
        </p:txBody>
      </p:sp>
      <p:sp>
        <p:nvSpPr>
          <p:cNvPr id="4" name="フッター プレースホルダ 3"/>
          <p:cNvSpPr>
            <a:spLocks noGrp="1"/>
          </p:cNvSpPr>
          <p:nvPr>
            <p:ph type="ftr" sz="quarter" idx="11"/>
          </p:nvPr>
        </p:nvSpPr>
        <p:spPr/>
        <p:txBody>
          <a:bodyPr/>
          <a:lstStyle>
            <a:lvl1pPr>
              <a:defRPr/>
            </a:lvl1pPr>
            <a:extLst/>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extLst/>
          </a:lstStyle>
          <a:p>
            <a:pPr>
              <a:defRPr/>
            </a:pPr>
            <a:fld id="{A3BA79FD-B2EB-44FB-BAC9-8CA7F08A0159}"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fld id="{3F467B6D-34EA-4A0A-B801-0016D36B1739}" type="datetimeFigureOut">
              <a:rPr lang="ja-JP" altLang="en-US"/>
              <a:pPr>
                <a:defRPr/>
              </a:pPr>
              <a:t>2011/10/15</a:t>
            </a:fld>
            <a:endParaRPr lang="ja-JP" altLang="en-US"/>
          </a:p>
        </p:txBody>
      </p:sp>
      <p:sp>
        <p:nvSpPr>
          <p:cNvPr id="3" name="フッター プレースホルダ 21"/>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17"/>
          <p:cNvSpPr>
            <a:spLocks noGrp="1"/>
          </p:cNvSpPr>
          <p:nvPr>
            <p:ph type="sldNum" sz="quarter" idx="12"/>
          </p:nvPr>
        </p:nvSpPr>
        <p:spPr/>
        <p:txBody>
          <a:bodyPr/>
          <a:lstStyle>
            <a:lvl1pPr>
              <a:defRPr/>
            </a:lvl1pPr>
          </a:lstStyle>
          <a:p>
            <a:pPr>
              <a:defRPr/>
            </a:pPr>
            <a:fld id="{B09ED176-CAC7-4314-A064-8FD81B60BFA6}"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extLst/>
          </a:lstStyle>
          <a:p>
            <a:pPr>
              <a:defRPr/>
            </a:pPr>
            <a:fld id="{F9E072F0-D82D-4DDC-A6C3-F9B2FD7F1FAF}" type="datetimeFigureOut">
              <a:rPr lang="ja-JP" altLang="en-US"/>
              <a:pPr>
                <a:defRPr/>
              </a:pPr>
              <a:t>2011/10/15</a:t>
            </a:fld>
            <a:endParaRPr lang="ja-JP" altLang="en-US"/>
          </a:p>
        </p:txBody>
      </p:sp>
      <p:sp>
        <p:nvSpPr>
          <p:cNvPr id="6" name="フッター プレースホルダ 5"/>
          <p:cNvSpPr>
            <a:spLocks noGrp="1"/>
          </p:cNvSpPr>
          <p:nvPr>
            <p:ph type="ftr" sz="quarter" idx="11"/>
          </p:nvPr>
        </p:nvSpPr>
        <p:spPr/>
        <p:txBody>
          <a:bodyPr/>
          <a:lstStyle>
            <a:lvl1pPr>
              <a:defRPr/>
            </a:lvl1pPr>
            <a:extLst/>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extLst/>
          </a:lstStyle>
          <a:p>
            <a:pPr>
              <a:defRPr/>
            </a:pPr>
            <a:fld id="{550722E3-5E6A-45E8-A736-6F6A6BD148D1}" type="slidenum">
              <a:rPr lang="ja-JP" altLang="en-US"/>
              <a:pPr>
                <a:defRPr/>
              </a:pPr>
              <a:t>&lt;#&gt;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5" name="フリーフォーム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6" name="フリーフォーム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直角三角形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8"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10" name="山形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kumimoji="0" lang="en-US"/>
          </a:p>
        </p:txBody>
      </p:sp>
      <p:sp>
        <p:nvSpPr>
          <p:cNvPr id="4" name="テキスト プレースホルダ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ja-JP" altLang="en-US" smtClean="0"/>
              <a:t>マスタ タイトルの書式設定</a:t>
            </a:r>
            <a:endParaRPr lang="en-US"/>
          </a:p>
        </p:txBody>
      </p:sp>
      <p:sp>
        <p:nvSpPr>
          <p:cNvPr id="11" name="日付プレースホルダ 4"/>
          <p:cNvSpPr>
            <a:spLocks noGrp="1"/>
          </p:cNvSpPr>
          <p:nvPr>
            <p:ph type="dt" sz="half" idx="10"/>
          </p:nvPr>
        </p:nvSpPr>
        <p:spPr/>
        <p:txBody>
          <a:bodyPr/>
          <a:lstStyle>
            <a:lvl1pPr>
              <a:defRPr smtClean="0">
                <a:solidFill>
                  <a:schemeClr val="tx1"/>
                </a:solidFill>
              </a:defRPr>
            </a:lvl1pPr>
            <a:extLst/>
          </a:lstStyle>
          <a:p>
            <a:pPr>
              <a:defRPr/>
            </a:pPr>
            <a:fld id="{779C719E-246F-4810-AE73-AB2CECACDD93}" type="datetimeFigureOut">
              <a:rPr lang="ja-JP" altLang="en-US"/>
              <a:pPr>
                <a:defRPr/>
              </a:pPr>
              <a:t>2011/10/15</a:t>
            </a:fld>
            <a:endParaRPr lang="ja-JP" altLang="en-US"/>
          </a:p>
        </p:txBody>
      </p:sp>
      <p:sp>
        <p:nvSpPr>
          <p:cNvPr id="12" name="フッター プレースホルダ 5"/>
          <p:cNvSpPr>
            <a:spLocks noGrp="1"/>
          </p:cNvSpPr>
          <p:nvPr>
            <p:ph type="ftr" sz="quarter" idx="11"/>
          </p:nvPr>
        </p:nvSpPr>
        <p:spPr/>
        <p:txBody>
          <a:bodyPr/>
          <a:lstStyle>
            <a:lvl1pPr>
              <a:defRPr>
                <a:solidFill>
                  <a:schemeClr val="tx1"/>
                </a:solidFill>
              </a:defRPr>
            </a:lvl1pPr>
            <a:extLst/>
          </a:lstStyle>
          <a:p>
            <a:pPr>
              <a:defRPr/>
            </a:pPr>
            <a:endParaRPr lang="ja-JP" altLang="en-US"/>
          </a:p>
        </p:txBody>
      </p:sp>
      <p:sp>
        <p:nvSpPr>
          <p:cNvPr id="13" name="スライド番号プレースホルダ 6"/>
          <p:cNvSpPr>
            <a:spLocks noGrp="1"/>
          </p:cNvSpPr>
          <p:nvPr>
            <p:ph type="sldNum" sz="quarter" idx="12"/>
          </p:nvPr>
        </p:nvSpPr>
        <p:spPr/>
        <p:txBody>
          <a:bodyPr/>
          <a:lstStyle>
            <a:lvl1pPr>
              <a:defRPr smtClean="0">
                <a:solidFill>
                  <a:schemeClr val="tx1"/>
                </a:solidFill>
              </a:defRPr>
            </a:lvl1pPr>
            <a:extLst/>
          </a:lstStyle>
          <a:p>
            <a:pPr>
              <a:defRPr/>
            </a:pPr>
            <a:fld id="{5FB6D611-290C-4F3D-BC1E-C503FCCE0C96}" type="slidenum">
              <a:rPr lang="ja-JP" altLang="en-US"/>
              <a:pPr>
                <a:defRPr/>
              </a:pPr>
              <a:t>&lt;#&gt;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2" name="フリーフォーム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ja-JP" altLang="en-US" smtClean="0"/>
              <a:t>マスタ タイトルの書式設定</a:t>
            </a:r>
            <a:endParaRPr lang="en-US"/>
          </a:p>
        </p:txBody>
      </p:sp>
      <p:sp>
        <p:nvSpPr>
          <p:cNvPr id="1033" name="テキスト プレースホルダ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0" name="日付プレースホルダ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1" sz="1000" smtClean="0">
                <a:solidFill>
                  <a:schemeClr val="tx1"/>
                </a:solidFill>
                <a:latin typeface="+mn-lt"/>
                <a:ea typeface="+mn-ea"/>
              </a:defRPr>
            </a:lvl1pPr>
            <a:extLst/>
          </a:lstStyle>
          <a:p>
            <a:pPr>
              <a:defRPr/>
            </a:pPr>
            <a:fld id="{92F7DC98-DDB6-4DE7-8F3F-583A279D8B52}" type="datetimeFigureOut">
              <a:rPr lang="ja-JP" altLang="en-US"/>
              <a:pPr>
                <a:defRPr/>
              </a:pPr>
              <a:t>2011/10/15</a:t>
            </a:fld>
            <a:endParaRPr lang="ja-JP" altLang="en-US"/>
          </a:p>
        </p:txBody>
      </p:sp>
      <p:sp>
        <p:nvSpPr>
          <p:cNvPr id="22" name="フッター プレースホルダ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1" sz="1000">
                <a:solidFill>
                  <a:schemeClr val="tx1"/>
                </a:solidFill>
                <a:latin typeface="+mn-lt"/>
                <a:ea typeface="+mn-ea"/>
              </a:defRPr>
            </a:lvl1pPr>
            <a:extLst/>
          </a:lstStyle>
          <a:p>
            <a:pPr>
              <a:defRPr/>
            </a:pPr>
            <a:endParaRPr lang="ja-JP" altLang="en-US"/>
          </a:p>
        </p:txBody>
      </p:sp>
      <p:sp>
        <p:nvSpPr>
          <p:cNvPr id="18" name="スライド番号プレースホルダ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1" sz="1000" b="0" smtClean="0">
                <a:solidFill>
                  <a:schemeClr val="tx1"/>
                </a:solidFill>
                <a:latin typeface="+mn-lt"/>
                <a:ea typeface="+mn-ea"/>
              </a:defRPr>
            </a:lvl1pPr>
            <a:extLst/>
          </a:lstStyle>
          <a:p>
            <a:pPr>
              <a:defRPr/>
            </a:pPr>
            <a:fld id="{99B7CC31-1A20-4073-BADD-E0DCCC28082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fontAlgn="base">
        <a:spcBef>
          <a:spcPct val="0"/>
        </a:spcBef>
        <a:spcAft>
          <a:spcPct val="0"/>
        </a:spcAft>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kumimoji="1" sz="4100" b="1">
          <a:solidFill>
            <a:schemeClr val="tx2"/>
          </a:solidFill>
          <a:latin typeface="Lucida Sans Unicode" pitchFamily="34" charset="0"/>
          <a:ea typeface="ＭＳ Ｐゴシック" charset="-128"/>
        </a:defRPr>
      </a:lvl2pPr>
      <a:lvl3pPr algn="l" rtl="0" fontAlgn="base">
        <a:spcBef>
          <a:spcPct val="0"/>
        </a:spcBef>
        <a:spcAft>
          <a:spcPct val="0"/>
        </a:spcAft>
        <a:defRPr kumimoji="1" sz="4100" b="1">
          <a:solidFill>
            <a:schemeClr val="tx2"/>
          </a:solidFill>
          <a:latin typeface="Lucida Sans Unicode" pitchFamily="34" charset="0"/>
          <a:ea typeface="ＭＳ Ｐゴシック" charset="-128"/>
        </a:defRPr>
      </a:lvl3pPr>
      <a:lvl4pPr algn="l" rtl="0" fontAlgn="base">
        <a:spcBef>
          <a:spcPct val="0"/>
        </a:spcBef>
        <a:spcAft>
          <a:spcPct val="0"/>
        </a:spcAft>
        <a:defRPr kumimoji="1" sz="4100" b="1">
          <a:solidFill>
            <a:schemeClr val="tx2"/>
          </a:solidFill>
          <a:latin typeface="Lucida Sans Unicode" pitchFamily="34" charset="0"/>
          <a:ea typeface="ＭＳ Ｐゴシック" charset="-128"/>
        </a:defRPr>
      </a:lvl4pPr>
      <a:lvl5pPr algn="l" rtl="0" fontAlgn="base">
        <a:spcBef>
          <a:spcPct val="0"/>
        </a:spcBef>
        <a:spcAft>
          <a:spcPct val="0"/>
        </a:spcAft>
        <a:defRPr kumimoji="1" sz="4100" b="1">
          <a:solidFill>
            <a:schemeClr val="tx2"/>
          </a:solidFill>
          <a:latin typeface="Lucida Sans Unicode" pitchFamily="34" charset="0"/>
          <a:ea typeface="ＭＳ Ｐゴシック"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charset="-128"/>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kumimoji="1"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umimoji="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80728"/>
            <a:ext cx="7772400" cy="1829761"/>
          </a:xfrm>
        </p:spPr>
        <p:txBody>
          <a:bodyPr/>
          <a:lstStyle/>
          <a:p>
            <a:pPr algn="l" fontAlgn="auto">
              <a:spcAft>
                <a:spcPts val="0"/>
              </a:spcAft>
              <a:defRPr/>
            </a:pPr>
            <a:r>
              <a:rPr lang="ja-JP" altLang="en-US" dirty="0" smtClean="0"/>
              <a:t>石巻赤十字病院における</a:t>
            </a:r>
            <a:r>
              <a:rPr lang="en-US" altLang="ja-JP" dirty="0" smtClean="0"/>
              <a:t/>
            </a:r>
            <a:br>
              <a:rPr lang="en-US" altLang="ja-JP" dirty="0" smtClean="0"/>
            </a:br>
            <a:r>
              <a:rPr lang="en-US" altLang="ja-JP" dirty="0" smtClean="0"/>
              <a:t>   </a:t>
            </a:r>
            <a:r>
              <a:rPr lang="ja-JP" altLang="en-US" dirty="0" smtClean="0"/>
              <a:t>こころのケア第</a:t>
            </a:r>
            <a:r>
              <a:rPr lang="en-US" altLang="ja-JP" dirty="0" smtClean="0"/>
              <a:t>1</a:t>
            </a:r>
            <a:r>
              <a:rPr lang="ja-JP" altLang="en-US" dirty="0" smtClean="0"/>
              <a:t>班の活動</a:t>
            </a:r>
            <a:endParaRPr lang="ja-JP" altLang="en-US" dirty="0"/>
          </a:p>
        </p:txBody>
      </p:sp>
      <p:sp>
        <p:nvSpPr>
          <p:cNvPr id="14338" name="サブタイトル 2"/>
          <p:cNvSpPr>
            <a:spLocks noGrp="1"/>
          </p:cNvSpPr>
          <p:nvPr>
            <p:ph type="subTitle" idx="1"/>
          </p:nvPr>
        </p:nvSpPr>
        <p:spPr>
          <a:xfrm>
            <a:off x="685800" y="3611563"/>
            <a:ext cx="7772400" cy="1200150"/>
          </a:xfrm>
        </p:spPr>
        <p:txBody>
          <a:bodyPr/>
          <a:lstStyle/>
          <a:p>
            <a:pPr marR="0"/>
            <a:r>
              <a:rPr lang="ja-JP" altLang="en-US" smtClean="0"/>
              <a:t>日本赤十字社東京都支部　大森赤十字病院</a:t>
            </a:r>
            <a:endParaRPr lang="en-US" altLang="ja-JP" smtClean="0"/>
          </a:p>
          <a:p>
            <a:pPr marR="0"/>
            <a:r>
              <a:rPr lang="ja-JP" altLang="en-US" smtClean="0"/>
              <a:t>武口真里花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620713"/>
            <a:ext cx="8229600" cy="5761037"/>
          </a:xfrm>
        </p:spPr>
        <p:txBody>
          <a:bodyPr>
            <a:normAutofit fontScale="92500" lnSpcReduction="20000"/>
          </a:bodyPr>
          <a:lstStyle/>
          <a:p>
            <a:pPr marL="365760" indent="-256032" fontAlgn="auto">
              <a:spcAft>
                <a:spcPts val="0"/>
              </a:spcAft>
              <a:buFont typeface="Wingdings 3"/>
              <a:buNone/>
              <a:defRPr/>
            </a:pPr>
            <a:r>
              <a:rPr lang="ja-JP" altLang="en-US" sz="3500" dirty="0" smtClean="0"/>
              <a:t>２）本社及び支部に対する支援要請</a:t>
            </a:r>
            <a:endParaRPr lang="en-US" altLang="ja-JP" sz="3500" dirty="0" smtClean="0"/>
          </a:p>
          <a:p>
            <a:pPr marL="365760" indent="-256032" fontAlgn="auto">
              <a:spcAft>
                <a:spcPts val="0"/>
              </a:spcAft>
              <a:buFont typeface="Wingdings 3"/>
              <a:buChar char=""/>
              <a:defRPr/>
            </a:pPr>
            <a:endParaRPr lang="en-US" altLang="ja-JP" dirty="0" smtClean="0"/>
          </a:p>
          <a:p>
            <a:pPr marL="365760" indent="-256032" fontAlgn="auto">
              <a:spcAft>
                <a:spcPts val="0"/>
              </a:spcAft>
              <a:buFont typeface="Wingdings 3"/>
              <a:buChar char=""/>
              <a:defRPr/>
            </a:pPr>
            <a:r>
              <a:rPr lang="ja-JP" altLang="en-US" dirty="0" smtClean="0"/>
              <a:t>職員の多くが様々な不便さを抱えながら勤務していたが，地域の被災者</a:t>
            </a:r>
            <a:r>
              <a:rPr lang="ja-JP" altLang="en-US" dirty="0"/>
              <a:t>のことを</a:t>
            </a:r>
            <a:r>
              <a:rPr lang="ja-JP" altLang="en-US" dirty="0" smtClean="0"/>
              <a:t>考えがまん</a:t>
            </a:r>
            <a:r>
              <a:rPr lang="ja-JP" altLang="en-US" dirty="0"/>
              <a:t>して</a:t>
            </a:r>
            <a:r>
              <a:rPr lang="ja-JP" altLang="en-US" dirty="0" smtClean="0"/>
              <a:t>いた．</a:t>
            </a:r>
            <a:endParaRPr lang="en-US" altLang="ja-JP" dirty="0" smtClean="0"/>
          </a:p>
          <a:p>
            <a:pPr marL="365760" indent="-256032" fontAlgn="auto">
              <a:spcAft>
                <a:spcPts val="0"/>
              </a:spcAft>
              <a:buFont typeface="Wingdings 3"/>
              <a:buChar char=""/>
              <a:defRPr/>
            </a:pPr>
            <a:r>
              <a:rPr lang="ja-JP" altLang="en-US" dirty="0" smtClean="0"/>
              <a:t>要望</a:t>
            </a:r>
            <a:r>
              <a:rPr lang="ja-JP" altLang="en-US" dirty="0"/>
              <a:t>を伝える</a:t>
            </a:r>
            <a:r>
              <a:rPr lang="ja-JP" altLang="en-US" dirty="0" smtClean="0"/>
              <a:t>手段も余裕</a:t>
            </a:r>
            <a:r>
              <a:rPr lang="ja-JP" altLang="en-US" dirty="0"/>
              <a:t>も</a:t>
            </a:r>
            <a:r>
              <a:rPr lang="ja-JP" altLang="en-US" dirty="0" smtClean="0"/>
              <a:t>なかった．</a:t>
            </a:r>
            <a:endParaRPr lang="en-US" altLang="ja-JP" dirty="0" smtClean="0"/>
          </a:p>
          <a:p>
            <a:pPr marL="365760" indent="-256032" fontAlgn="auto">
              <a:spcAft>
                <a:spcPts val="0"/>
              </a:spcAft>
              <a:buFont typeface="Wingdings 3"/>
              <a:buChar char=""/>
              <a:defRPr/>
            </a:pPr>
            <a:r>
              <a:rPr lang="ja-JP" altLang="en-US" dirty="0" smtClean="0"/>
              <a:t>医療救護班は傷病者の医療処置に手一杯であった．</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Char char=""/>
              <a:defRPr/>
            </a:pPr>
            <a:r>
              <a:rPr lang="ja-JP" altLang="en-US" dirty="0" smtClean="0"/>
              <a:t>着替え（下着や白衣），シャンプー等の物品や交代要員の要望を，衛星通信を通して本社と支部に伝達し支援を要請した．</a:t>
            </a:r>
            <a:endParaRPr lang="en-US" altLang="ja-JP" dirty="0" smtClean="0"/>
          </a:p>
          <a:p>
            <a:pPr marL="365760" indent="-256032" fontAlgn="auto">
              <a:spcAft>
                <a:spcPts val="0"/>
              </a:spcAft>
              <a:buFont typeface="Wingdings 3"/>
              <a:buChar char=""/>
              <a:defRPr/>
            </a:pPr>
            <a:r>
              <a:rPr lang="ja-JP" altLang="en-US" dirty="0" smtClean="0"/>
              <a:t>病院幹部に対しても，支援要請を遠慮することなく連絡していただくように伝えた．ケア要員からも情報を得て，職員からの要望がなくとも必要と思われる支援を要請した．　</a:t>
            </a:r>
            <a:endParaRPr lang="ja-JP" altLang="en-US" dirty="0"/>
          </a:p>
        </p:txBody>
      </p:sp>
      <p:sp>
        <p:nvSpPr>
          <p:cNvPr id="4" name="下矢印 3"/>
          <p:cNvSpPr/>
          <p:nvPr/>
        </p:nvSpPr>
        <p:spPr>
          <a:xfrm>
            <a:off x="4284663" y="2924175"/>
            <a:ext cx="431800"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コンテンツ プレースホルダ 2"/>
          <p:cNvSpPr>
            <a:spLocks noGrp="1"/>
          </p:cNvSpPr>
          <p:nvPr>
            <p:ph idx="1"/>
          </p:nvPr>
        </p:nvSpPr>
        <p:spPr>
          <a:xfrm>
            <a:off x="457200" y="1268413"/>
            <a:ext cx="8507413" cy="4738687"/>
          </a:xfrm>
        </p:spPr>
        <p:txBody>
          <a:bodyPr/>
          <a:lstStyle/>
          <a:p>
            <a:r>
              <a:rPr lang="ja-JP" altLang="en-US" smtClean="0"/>
              <a:t>全ての救護班が集まる２階会議室の一角に</a:t>
            </a:r>
            <a:endParaRPr lang="en-US" altLang="ja-JP" smtClean="0"/>
          </a:p>
          <a:p>
            <a:pPr>
              <a:buFont typeface="Wingdings 3" pitchFamily="18" charset="2"/>
              <a:buNone/>
            </a:pPr>
            <a:r>
              <a:rPr lang="ja-JP" altLang="en-US" smtClean="0"/>
              <a:t>　</a:t>
            </a:r>
            <a:r>
              <a:rPr lang="ja-JP" altLang="en-US" b="1" smtClean="0">
                <a:solidFill>
                  <a:srgbClr val="0070C0"/>
                </a:solidFill>
              </a:rPr>
              <a:t>　「こころのケアセンター」</a:t>
            </a:r>
            <a:r>
              <a:rPr lang="ja-JP" altLang="en-US" smtClean="0"/>
              <a:t>を設置し，リーダーが待機して</a:t>
            </a:r>
            <a:endParaRPr lang="en-US" altLang="ja-JP" smtClean="0"/>
          </a:p>
          <a:p>
            <a:pPr>
              <a:buFont typeface="Wingdings 3" pitchFamily="18" charset="2"/>
              <a:buNone/>
            </a:pPr>
            <a:r>
              <a:rPr lang="ja-JP" altLang="en-US" smtClean="0"/>
              <a:t>　直接訪れる職員に対応した．</a:t>
            </a:r>
            <a:endParaRPr lang="en-US" altLang="ja-JP" smtClean="0"/>
          </a:p>
          <a:p>
            <a:r>
              <a:rPr lang="ja-JP" altLang="en-US" smtClean="0"/>
              <a:t>ケア要員同士の情報共有と相談の場所でもあった．</a:t>
            </a:r>
            <a:endParaRPr lang="en-US" altLang="ja-JP" smtClean="0"/>
          </a:p>
          <a:p>
            <a:r>
              <a:rPr lang="ja-JP" altLang="en-US" smtClean="0"/>
              <a:t>定時に集合し、地域の</a:t>
            </a:r>
            <a:endParaRPr lang="en-US" altLang="ja-JP" smtClean="0"/>
          </a:p>
          <a:p>
            <a:pPr>
              <a:buFont typeface="Wingdings 3" pitchFamily="18" charset="2"/>
              <a:buNone/>
            </a:pPr>
            <a:r>
              <a:rPr lang="ja-JP" altLang="en-US" smtClean="0"/>
              <a:t>　保健師や精神科医師と</a:t>
            </a:r>
            <a:endParaRPr lang="en-US" altLang="ja-JP" smtClean="0"/>
          </a:p>
          <a:p>
            <a:pPr>
              <a:buFont typeface="Wingdings 3" pitchFamily="18" charset="2"/>
              <a:buNone/>
            </a:pPr>
            <a:r>
              <a:rPr lang="ja-JP" altLang="en-US" smtClean="0"/>
              <a:t>　ミーティングした．</a:t>
            </a:r>
            <a:endParaRPr lang="en-US" altLang="ja-JP" smtClean="0"/>
          </a:p>
          <a:p>
            <a:endParaRPr lang="en-US" altLang="ja-JP" smtClean="0"/>
          </a:p>
          <a:p>
            <a:endParaRPr lang="ja-JP" altLang="en-US" smtClean="0"/>
          </a:p>
        </p:txBody>
      </p:sp>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３．こころのケアセンターでの個別対応</a:t>
            </a:r>
            <a:endParaRPr lang="ja-JP" altLang="en-US" dirty="0"/>
          </a:p>
        </p:txBody>
      </p:sp>
      <p:pic>
        <p:nvPicPr>
          <p:cNvPr id="24579" name="図 6" descr="IMG_0567.JPG"/>
          <p:cNvPicPr>
            <a:picLocks noChangeAspect="1"/>
          </p:cNvPicPr>
          <p:nvPr/>
        </p:nvPicPr>
        <p:blipFill>
          <a:blip r:embed="rId2"/>
          <a:srcRect/>
          <a:stretch>
            <a:fillRect/>
          </a:stretch>
        </p:blipFill>
        <p:spPr bwMode="auto">
          <a:xfrm>
            <a:off x="4425950" y="3284538"/>
            <a:ext cx="4514850" cy="338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4213" y="908050"/>
            <a:ext cx="7991475" cy="5949950"/>
          </a:xfrm>
        </p:spPr>
        <p:txBody>
          <a:bodyPr>
            <a:normAutofit fontScale="62500" lnSpcReduction="20000"/>
          </a:bodyPr>
          <a:lstStyle/>
          <a:p>
            <a:pPr marL="365760" indent="-256032" fontAlgn="auto">
              <a:spcAft>
                <a:spcPts val="0"/>
              </a:spcAft>
              <a:buFont typeface="Wingdings 3"/>
              <a:buNone/>
              <a:defRPr/>
            </a:pPr>
            <a:r>
              <a:rPr lang="ja-JP" altLang="en-US" sz="4500" dirty="0" smtClean="0">
                <a:solidFill>
                  <a:srgbClr val="0070C0"/>
                </a:solidFill>
              </a:rPr>
              <a:t>１．現状の把握とケア優先度の決定</a:t>
            </a:r>
            <a:endParaRPr lang="en-US" altLang="ja-JP" sz="4500" dirty="0" smtClean="0">
              <a:solidFill>
                <a:srgbClr val="0070C0"/>
              </a:solidFill>
            </a:endParaRPr>
          </a:p>
          <a:p>
            <a:pPr marL="365760" indent="-256032" fontAlgn="auto">
              <a:spcAft>
                <a:spcPts val="0"/>
              </a:spcAft>
              <a:buFont typeface="Wingdings 3"/>
              <a:buChar char=""/>
              <a:defRPr/>
            </a:pPr>
            <a:r>
              <a:rPr lang="ja-JP" altLang="en-US" dirty="0" smtClean="0"/>
              <a:t>現地の状況をいち早く把握し，対策本部やメンバーと十分に協議し，ケア要員数とケア要員の経験等も考慮して活動方針・活動範囲・優先度を決定する．</a:t>
            </a:r>
            <a:endParaRPr lang="en-US" altLang="ja-JP" dirty="0" smtClean="0"/>
          </a:p>
          <a:p>
            <a:pPr marL="365760" indent="-256032" fontAlgn="auto">
              <a:spcAft>
                <a:spcPts val="0"/>
              </a:spcAft>
              <a:buFont typeface="Wingdings 3"/>
              <a:buChar char=""/>
              <a:defRPr/>
            </a:pPr>
            <a:r>
              <a:rPr lang="ja-JP" altLang="en-US" dirty="0" smtClean="0"/>
              <a:t>いかに急いでいてもこの段階に十分な時間をかける．活動開始を焦らない．</a:t>
            </a:r>
            <a:endParaRPr lang="en-US" altLang="ja-JP" dirty="0" smtClean="0"/>
          </a:p>
          <a:p>
            <a:pPr marL="365760" indent="-256032" fontAlgn="auto">
              <a:spcAft>
                <a:spcPts val="0"/>
              </a:spcAft>
              <a:buFont typeface="Wingdings 3"/>
              <a:buNone/>
              <a:defRPr/>
            </a:pPr>
            <a:endParaRPr lang="en-US" altLang="ja-JP" dirty="0"/>
          </a:p>
          <a:p>
            <a:pPr marL="365760" indent="-256032" fontAlgn="auto">
              <a:spcAft>
                <a:spcPts val="0"/>
              </a:spcAft>
              <a:buFont typeface="Wingdings 3"/>
              <a:buNone/>
              <a:defRPr/>
            </a:pPr>
            <a:r>
              <a:rPr lang="ja-JP" altLang="en-US" sz="4500" dirty="0" smtClean="0">
                <a:solidFill>
                  <a:srgbClr val="0070C0"/>
                </a:solidFill>
              </a:rPr>
              <a:t>２．想像力と交渉力を最大限に駆使する</a:t>
            </a:r>
            <a:endParaRPr lang="en-US" altLang="ja-JP" sz="4500" dirty="0" smtClean="0">
              <a:solidFill>
                <a:srgbClr val="0070C0"/>
              </a:solidFill>
            </a:endParaRPr>
          </a:p>
          <a:p>
            <a:pPr marL="365760" indent="-256032" fontAlgn="auto">
              <a:spcAft>
                <a:spcPts val="0"/>
              </a:spcAft>
              <a:buFont typeface="Wingdings 3"/>
              <a:buChar char=""/>
              <a:defRPr/>
            </a:pPr>
            <a:r>
              <a:rPr lang="ja-JP" altLang="en-US" dirty="0" smtClean="0"/>
              <a:t>災害急性期では情報がタイムリーに得られず，十分な準備ができないまま出動することもある．できることから考えていく．</a:t>
            </a:r>
            <a:endParaRPr lang="en-US" altLang="ja-JP" dirty="0" smtClean="0"/>
          </a:p>
          <a:p>
            <a:pPr marL="365760" indent="-256032" fontAlgn="auto">
              <a:spcAft>
                <a:spcPts val="0"/>
              </a:spcAft>
              <a:buFont typeface="Wingdings 3"/>
              <a:buChar char=""/>
              <a:defRPr/>
            </a:pPr>
            <a:r>
              <a:rPr lang="ja-JP" altLang="en-US" dirty="0" smtClean="0"/>
              <a:t>災害現場は同じ状況と</a:t>
            </a:r>
            <a:r>
              <a:rPr lang="ja-JP" altLang="en-US" smtClean="0"/>
              <a:t>は限らず，刻々</a:t>
            </a:r>
            <a:r>
              <a:rPr lang="ja-JP" altLang="en-US" dirty="0" smtClean="0"/>
              <a:t>と状況が変わる．先入観を持たずに現場の状況を受け止める．</a:t>
            </a:r>
            <a:endParaRPr lang="en-US" altLang="ja-JP" dirty="0" smtClean="0"/>
          </a:p>
          <a:p>
            <a:pPr marL="365760" indent="-256032" fontAlgn="auto">
              <a:spcAft>
                <a:spcPts val="0"/>
              </a:spcAft>
              <a:buFont typeface="Wingdings 3"/>
              <a:buChar char=""/>
              <a:defRPr/>
            </a:pPr>
            <a:r>
              <a:rPr lang="ja-JP" altLang="en-US" dirty="0" smtClean="0"/>
              <a:t>過去の活動経験だけでなく，直感や想像力も活かす．</a:t>
            </a:r>
            <a:endParaRPr lang="en-US" altLang="ja-JP" dirty="0" smtClean="0"/>
          </a:p>
          <a:p>
            <a:pPr marL="365760" indent="-256032" fontAlgn="auto">
              <a:spcAft>
                <a:spcPts val="0"/>
              </a:spcAft>
              <a:buFont typeface="Wingdings 3"/>
              <a:buChar char=""/>
              <a:defRPr/>
            </a:pPr>
            <a:r>
              <a:rPr lang="ja-JP" altLang="en-US" dirty="0" smtClean="0"/>
              <a:t>得られた情報を的確にタイムリーに発信し支援交渉する．交渉には普段からの連携が強みとなる．</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r>
              <a:rPr lang="ja-JP" altLang="en-US" sz="4500" dirty="0">
                <a:solidFill>
                  <a:srgbClr val="0070C0"/>
                </a:solidFill>
              </a:rPr>
              <a:t>３</a:t>
            </a:r>
            <a:r>
              <a:rPr lang="ja-JP" altLang="en-US" sz="4500" dirty="0" smtClean="0">
                <a:solidFill>
                  <a:srgbClr val="0070C0"/>
                </a:solidFill>
              </a:rPr>
              <a:t>．活動を安定的に継続させるには</a:t>
            </a:r>
            <a:endParaRPr lang="en-US" altLang="ja-JP" sz="4500" dirty="0" smtClean="0">
              <a:solidFill>
                <a:srgbClr val="0070C0"/>
              </a:solidFill>
            </a:endParaRPr>
          </a:p>
          <a:p>
            <a:pPr marL="365760" indent="-256032" fontAlgn="auto">
              <a:spcAft>
                <a:spcPts val="0"/>
              </a:spcAft>
              <a:buFont typeface="Wingdings 3"/>
              <a:buChar char=""/>
              <a:defRPr/>
            </a:pPr>
            <a:r>
              <a:rPr lang="ja-JP" altLang="en-US" dirty="0" smtClean="0"/>
              <a:t>初対面，かつ初めて派遣される要員でチームを組むことがある．ケア要員同士で支え合い疲弊しないようにする．体調不良時は遠慮せずチームメンバーに伝える．</a:t>
            </a:r>
            <a:endParaRPr lang="en-US" altLang="ja-JP" dirty="0" smtClean="0"/>
          </a:p>
          <a:p>
            <a:pPr marL="365760" indent="-256032" fontAlgn="auto">
              <a:spcAft>
                <a:spcPts val="0"/>
              </a:spcAft>
              <a:buFont typeface="Wingdings 3"/>
              <a:buChar char=""/>
              <a:defRPr/>
            </a:pPr>
            <a:r>
              <a:rPr lang="ja-JP" altLang="en-US" dirty="0" smtClean="0"/>
              <a:t>チームとして一致団結した活動をする．個人的な感情で安易に行動せず，チームで　相談，共有しながら継続的な支援に繋がるように活動する．デブリーフィングを行う．</a:t>
            </a:r>
            <a:endParaRPr lang="en-US" altLang="ja-JP" dirty="0" smtClean="0"/>
          </a:p>
        </p:txBody>
      </p:sp>
      <p:sp>
        <p:nvSpPr>
          <p:cNvPr id="2" name="タイトル 1"/>
          <p:cNvSpPr>
            <a:spLocks noGrp="1"/>
          </p:cNvSpPr>
          <p:nvPr>
            <p:ph type="title"/>
          </p:nvPr>
        </p:nvSpPr>
        <p:spPr>
          <a:xfrm>
            <a:off x="457200" y="274638"/>
            <a:ext cx="8229600" cy="562074"/>
          </a:xfrm>
        </p:spPr>
        <p:txBody>
          <a:bodyPr>
            <a:normAutofit fontScale="90000"/>
          </a:bodyPr>
          <a:lstStyle/>
          <a:p>
            <a:pPr fontAlgn="auto">
              <a:spcAft>
                <a:spcPts val="0"/>
              </a:spcAft>
              <a:defRPr/>
            </a:pPr>
            <a:r>
              <a:rPr lang="ja-JP" altLang="en-US" dirty="0" smtClean="0"/>
              <a:t>こころのケア班活動からの学び</a:t>
            </a: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8313" y="1268413"/>
            <a:ext cx="8229600" cy="5329237"/>
          </a:xfrm>
        </p:spPr>
        <p:txBody>
          <a:bodyPr>
            <a:normAutofit fontScale="70000" lnSpcReduction="20000"/>
          </a:bodyPr>
          <a:lstStyle/>
          <a:p>
            <a:pPr marL="365760" indent="-256032" fontAlgn="auto">
              <a:spcAft>
                <a:spcPts val="0"/>
              </a:spcAft>
              <a:buFont typeface="Wingdings 3"/>
              <a:buChar char=""/>
              <a:defRPr/>
            </a:pPr>
            <a:r>
              <a:rPr lang="ja-JP" altLang="en-US" dirty="0" smtClean="0"/>
              <a:t>石巻赤十字病院は，最新</a:t>
            </a:r>
            <a:r>
              <a:rPr lang="ja-JP" altLang="en-US" dirty="0"/>
              <a:t>の免震構造と災害を想定した</a:t>
            </a:r>
            <a:r>
              <a:rPr lang="ja-JP" altLang="en-US" dirty="0" smtClean="0"/>
              <a:t>備蓄</a:t>
            </a:r>
            <a:r>
              <a:rPr lang="ja-JP" altLang="en-US" dirty="0"/>
              <a:t>に</a:t>
            </a:r>
            <a:r>
              <a:rPr lang="ja-JP" altLang="en-US" dirty="0" smtClean="0"/>
              <a:t>より，石巻市内で唯一の医療機関として機能していた．病院内には多くの傷病者と行き場を失った被災者がいた．全国から到着した医療救護班と協力して医療処置にあたっていた．</a:t>
            </a:r>
            <a:endParaRPr lang="en-US" altLang="ja-JP" dirty="0" smtClean="0"/>
          </a:p>
          <a:p>
            <a:pPr marL="365760" indent="-256032" fontAlgn="auto">
              <a:spcAft>
                <a:spcPts val="0"/>
              </a:spcAft>
              <a:buFont typeface="Wingdings 3"/>
              <a:buChar char=""/>
              <a:defRPr/>
            </a:pPr>
            <a:r>
              <a:rPr lang="ja-JP" altLang="en-US" dirty="0" smtClean="0"/>
              <a:t>被災から４日目を迎え備蓄も底をつきはじめ，安定的な物資確保の目途が立たず，窮地に陥っていた．</a:t>
            </a:r>
            <a:endParaRPr lang="en-US" altLang="ja-JP" dirty="0" smtClean="0"/>
          </a:p>
          <a:p>
            <a:pPr marL="365760" indent="-256032" fontAlgn="auto">
              <a:spcAft>
                <a:spcPts val="0"/>
              </a:spcAft>
              <a:buFont typeface="Wingdings 3"/>
              <a:buChar char=""/>
              <a:defRPr/>
            </a:pPr>
            <a:r>
              <a:rPr lang="ja-JP" altLang="en-US" dirty="0" smtClean="0"/>
              <a:t>行政機関の大半が被災し機能が破綻．自衛隊，消防隊，警察は生存者の捜索に追われていた．本来は医療機関であるこの病院が，遺体の収容と安置，安否確認，物資供給等についても担わざるを得なかった．</a:t>
            </a:r>
            <a:endParaRPr lang="en-US" altLang="ja-JP" dirty="0" smtClean="0"/>
          </a:p>
          <a:p>
            <a:pPr marL="365760" indent="-256032" fontAlgn="auto">
              <a:spcAft>
                <a:spcPts val="0"/>
              </a:spcAft>
              <a:buFont typeface="Wingdings 3"/>
              <a:buChar char=""/>
              <a:defRPr/>
            </a:pPr>
            <a:r>
              <a:rPr lang="ja-JP" altLang="en-US" dirty="0" smtClean="0"/>
              <a:t>職員自身も被災者であったが，交通や通信が途絶え，家族の安否確認もままならないまま，ほとんどの職員が病院内にとどまり医療活動を継続していた．職員の疲労や負担は限界に近づいていた．</a:t>
            </a:r>
            <a:endParaRPr lang="en-US" altLang="ja-JP" dirty="0" smtClean="0"/>
          </a:p>
          <a:p>
            <a:pPr marL="365760" indent="-256032" fontAlgn="auto">
              <a:spcAft>
                <a:spcPts val="0"/>
              </a:spcAft>
              <a:buFont typeface="Wingdings 3"/>
              <a:buChar char=""/>
              <a:defRPr/>
            </a:pPr>
            <a:r>
              <a:rPr lang="ja-JP" altLang="en-US" dirty="0" smtClean="0"/>
              <a:t>石巻市で約</a:t>
            </a:r>
            <a:r>
              <a:rPr lang="en-US" altLang="ja-JP" dirty="0" smtClean="0"/>
              <a:t>200</a:t>
            </a:r>
            <a:r>
              <a:rPr lang="ja-JP" altLang="en-US" dirty="0" smtClean="0"/>
              <a:t>ヶ所，東松島市で約</a:t>
            </a:r>
            <a:r>
              <a:rPr lang="en-US" altLang="ja-JP" dirty="0" smtClean="0"/>
              <a:t>100</a:t>
            </a:r>
            <a:r>
              <a:rPr lang="ja-JP" altLang="en-US" dirty="0" smtClean="0"/>
              <a:t>ヶ所の避難所があり，約４万人が避難していたが，被災者には水も食糧も十分に届かない状況が続いていた．</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r>
              <a:rPr lang="ja-JP" altLang="en-US" dirty="0" smtClean="0"/>
              <a:t>　　　　</a:t>
            </a:r>
            <a:r>
              <a:rPr lang="ja-JP" altLang="en-US" b="1" dirty="0" smtClean="0">
                <a:solidFill>
                  <a:srgbClr val="FF0000"/>
                </a:solidFill>
              </a:rPr>
              <a:t>この病院の機能が停止することは地域住民の生命に直結していること</a:t>
            </a:r>
            <a:endParaRPr lang="en-US" altLang="ja-JP" b="1" dirty="0" smtClean="0">
              <a:solidFill>
                <a:srgbClr val="FF0000"/>
              </a:solidFill>
            </a:endParaRPr>
          </a:p>
          <a:p>
            <a:pPr marL="365760" indent="-256032" fontAlgn="auto">
              <a:spcAft>
                <a:spcPts val="0"/>
              </a:spcAft>
              <a:buFont typeface="Wingdings 3"/>
              <a:buNone/>
              <a:defRPr/>
            </a:pPr>
            <a:r>
              <a:rPr lang="ja-JP" altLang="en-US" b="1" dirty="0" smtClean="0">
                <a:solidFill>
                  <a:srgbClr val="FF0000"/>
                </a:solidFill>
              </a:rPr>
              <a:t>　　　　から，病院職員の支援はこころのケア班としても最優先課題であった</a:t>
            </a:r>
            <a:endParaRPr lang="en-US" altLang="ja-JP" b="1" dirty="0" smtClean="0">
              <a:solidFill>
                <a:srgbClr val="FF0000"/>
              </a:solidFill>
            </a:endParaRPr>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endParaRPr lang="ja-JP" altLang="en-US" dirty="0"/>
          </a:p>
        </p:txBody>
      </p:sp>
      <p:sp>
        <p:nvSpPr>
          <p:cNvPr id="2" name="タイトル 1"/>
          <p:cNvSpPr>
            <a:spLocks noGrp="1"/>
          </p:cNvSpPr>
          <p:nvPr>
            <p:ph type="title"/>
          </p:nvPr>
        </p:nvSpPr>
        <p:spPr/>
        <p:txBody>
          <a:bodyPr/>
          <a:lstStyle/>
          <a:p>
            <a:pPr fontAlgn="auto">
              <a:spcAft>
                <a:spcPts val="0"/>
              </a:spcAft>
              <a:defRPr/>
            </a:pPr>
            <a:r>
              <a:rPr lang="ja-JP" altLang="en-US" dirty="0" smtClean="0"/>
              <a:t>３月１４日～３月１８日の現地の状況</a:t>
            </a:r>
            <a:endParaRPr lang="ja-JP" altLang="en-US" dirty="0"/>
          </a:p>
        </p:txBody>
      </p:sp>
      <p:sp>
        <p:nvSpPr>
          <p:cNvPr id="4" name="下矢印 3"/>
          <p:cNvSpPr/>
          <p:nvPr/>
        </p:nvSpPr>
        <p:spPr>
          <a:xfrm>
            <a:off x="4427538" y="4868863"/>
            <a:ext cx="360362" cy="3603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850" y="1268413"/>
            <a:ext cx="8820150" cy="4897437"/>
          </a:xfrm>
        </p:spPr>
        <p:txBody>
          <a:bodyPr>
            <a:normAutofit fontScale="92500"/>
          </a:bodyPr>
          <a:lstStyle/>
          <a:p>
            <a:pPr marL="365760" indent="-256032" fontAlgn="auto">
              <a:spcAft>
                <a:spcPts val="0"/>
              </a:spcAft>
              <a:buFont typeface="Wingdings 3"/>
              <a:buChar char=""/>
              <a:defRPr/>
            </a:pPr>
            <a:r>
              <a:rPr lang="ja-JP" altLang="en-US" sz="3000" dirty="0"/>
              <a:t>日本</a:t>
            </a:r>
            <a:r>
              <a:rPr lang="ja-JP" altLang="en-US" sz="3000" dirty="0" smtClean="0"/>
              <a:t>赤十字社</a:t>
            </a:r>
            <a:endParaRPr lang="en-US" altLang="ja-JP" sz="3000" dirty="0" smtClean="0"/>
          </a:p>
          <a:p>
            <a:pPr marL="365760" indent="-256032" fontAlgn="auto">
              <a:spcAft>
                <a:spcPts val="0"/>
              </a:spcAft>
              <a:buFont typeface="Wingdings 3"/>
              <a:buNone/>
              <a:defRPr/>
            </a:pPr>
            <a:r>
              <a:rPr lang="ja-JP" altLang="en-US" dirty="0" smtClean="0"/>
              <a:t>　　　</a:t>
            </a:r>
            <a:r>
              <a:rPr lang="ja-JP" altLang="en-US" sz="3000" dirty="0" smtClean="0"/>
              <a:t>東京都支部と神奈川県支部の合同チーム</a:t>
            </a:r>
            <a:endParaRPr lang="en-US" altLang="ja-JP" u="sng" dirty="0" smtClean="0"/>
          </a:p>
          <a:p>
            <a:pPr marL="365760" indent="-256032" fontAlgn="auto">
              <a:spcAft>
                <a:spcPts val="0"/>
              </a:spcAft>
              <a:buFont typeface="Wingdings 3"/>
              <a:buNone/>
              <a:defRPr/>
            </a:pPr>
            <a:r>
              <a:rPr lang="ja-JP" altLang="en-US" dirty="0" smtClean="0"/>
              <a:t>　　　　　</a:t>
            </a:r>
            <a:r>
              <a:rPr lang="ja-JP" altLang="en-US" dirty="0" smtClean="0">
                <a:solidFill>
                  <a:srgbClr val="FF0000"/>
                </a:solidFill>
              </a:rPr>
              <a:t>全員が初対面で</a:t>
            </a:r>
            <a:endParaRPr lang="en-US" altLang="ja-JP" dirty="0" smtClean="0">
              <a:solidFill>
                <a:srgbClr val="FF0000"/>
              </a:solidFill>
            </a:endParaRPr>
          </a:p>
          <a:p>
            <a:pPr marL="365760" indent="-256032" fontAlgn="auto">
              <a:spcAft>
                <a:spcPts val="0"/>
              </a:spcAft>
              <a:buFont typeface="Wingdings 3"/>
              <a:buNone/>
              <a:defRPr/>
            </a:pPr>
            <a:r>
              <a:rPr lang="ja-JP" altLang="en-US" dirty="0" smtClean="0">
                <a:solidFill>
                  <a:srgbClr val="FF0000"/>
                </a:solidFill>
              </a:rPr>
              <a:t>　　　　　リーダー以外はこころのケア要員としての派遣は初めて</a:t>
            </a:r>
            <a:endParaRPr lang="en-US" altLang="ja-JP" dirty="0" smtClean="0">
              <a:solidFill>
                <a:srgbClr val="FF0000"/>
              </a:solidFill>
            </a:endParaRPr>
          </a:p>
          <a:p>
            <a:pPr marL="365760" indent="-256032" fontAlgn="auto">
              <a:spcAft>
                <a:spcPts val="0"/>
              </a:spcAft>
              <a:buFont typeface="Wingdings 3"/>
              <a:buChar char=""/>
              <a:defRPr/>
            </a:pPr>
            <a:r>
              <a:rPr lang="ja-JP" altLang="en-US" sz="3000" dirty="0" smtClean="0"/>
              <a:t>要員の内訳</a:t>
            </a:r>
            <a:endParaRPr lang="en-US" altLang="ja-JP" sz="3000" dirty="0" smtClean="0"/>
          </a:p>
          <a:p>
            <a:pPr marL="365760" indent="-256032" fontAlgn="auto">
              <a:spcAft>
                <a:spcPts val="0"/>
              </a:spcAft>
              <a:buFont typeface="Wingdings 3"/>
              <a:buNone/>
              <a:defRPr/>
            </a:pPr>
            <a:r>
              <a:rPr lang="ja-JP" altLang="en-US" dirty="0"/>
              <a:t>　</a:t>
            </a:r>
            <a:r>
              <a:rPr lang="ja-JP" altLang="en-US" dirty="0" smtClean="0"/>
              <a:t>　　　　看護師４名</a:t>
            </a:r>
            <a:endParaRPr lang="en-US" altLang="ja-JP" dirty="0" smtClean="0"/>
          </a:p>
          <a:p>
            <a:pPr marL="365760" indent="-256032" fontAlgn="auto">
              <a:spcAft>
                <a:spcPts val="0"/>
              </a:spcAft>
              <a:buFont typeface="Wingdings 3"/>
              <a:buNone/>
              <a:defRPr/>
            </a:pPr>
            <a:r>
              <a:rPr lang="ja-JP" altLang="en-US" dirty="0" smtClean="0"/>
              <a:t>　　　　　　（看護副部長１名，看護師長２名，看護係長１名），</a:t>
            </a:r>
            <a:endParaRPr lang="en-US" altLang="ja-JP" dirty="0" smtClean="0"/>
          </a:p>
          <a:p>
            <a:pPr marL="365760" indent="-256032" fontAlgn="auto">
              <a:spcAft>
                <a:spcPts val="0"/>
              </a:spcAft>
              <a:buFont typeface="Wingdings 3"/>
              <a:buNone/>
              <a:defRPr/>
            </a:pPr>
            <a:r>
              <a:rPr lang="ja-JP" altLang="en-US" dirty="0"/>
              <a:t>　</a:t>
            </a:r>
            <a:r>
              <a:rPr lang="ja-JP" altLang="en-US" dirty="0" smtClean="0"/>
              <a:t>　　　　主事３名，防災ボランティア１名</a:t>
            </a:r>
            <a:endParaRPr lang="en-US" altLang="ja-JP" dirty="0" smtClean="0"/>
          </a:p>
          <a:p>
            <a:pPr marL="365760" indent="-256032" fontAlgn="auto">
              <a:spcAft>
                <a:spcPts val="0"/>
              </a:spcAft>
              <a:buFont typeface="Wingdings 3"/>
              <a:buChar char=""/>
              <a:defRPr/>
            </a:pPr>
            <a:r>
              <a:rPr lang="ja-JP" altLang="en-US" sz="3000" dirty="0" smtClean="0"/>
              <a:t>装備</a:t>
            </a:r>
            <a:endParaRPr lang="en-US" altLang="ja-JP" sz="3000" dirty="0" smtClean="0"/>
          </a:p>
          <a:p>
            <a:pPr marL="365760" indent="-256032" fontAlgn="auto">
              <a:spcAft>
                <a:spcPts val="0"/>
              </a:spcAft>
              <a:buFont typeface="Wingdings 3"/>
              <a:buNone/>
              <a:defRPr/>
            </a:pPr>
            <a:r>
              <a:rPr lang="ja-JP" altLang="en-US" dirty="0"/>
              <a:t>　</a:t>
            </a:r>
            <a:r>
              <a:rPr lang="ja-JP" altLang="en-US" dirty="0" smtClean="0"/>
              <a:t>　　　　衛星通信機器，車両３台，ケア用品については任意</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Char char=""/>
              <a:defRPr/>
            </a:pPr>
            <a:endParaRPr lang="ja-JP" altLang="en-US" dirty="0"/>
          </a:p>
        </p:txBody>
      </p:sp>
      <p:sp>
        <p:nvSpPr>
          <p:cNvPr id="2" name="タイトル 1"/>
          <p:cNvSpPr>
            <a:spLocks noGrp="1"/>
          </p:cNvSpPr>
          <p:nvPr>
            <p:ph type="title"/>
          </p:nvPr>
        </p:nvSpPr>
        <p:spPr>
          <a:xfrm>
            <a:off x="467544" y="332656"/>
            <a:ext cx="8229600" cy="922114"/>
          </a:xfrm>
        </p:spPr>
        <p:txBody>
          <a:bodyPr/>
          <a:lstStyle/>
          <a:p>
            <a:pPr fontAlgn="auto">
              <a:spcAft>
                <a:spcPts val="0"/>
              </a:spcAft>
              <a:defRPr/>
            </a:pPr>
            <a:r>
              <a:rPr lang="ja-JP" altLang="en-US" dirty="0" smtClean="0"/>
              <a:t>第</a:t>
            </a:r>
            <a:r>
              <a:rPr lang="en-US" altLang="ja-JP" dirty="0"/>
              <a:t>1</a:t>
            </a:r>
            <a:r>
              <a:rPr lang="ja-JP" altLang="en-US" dirty="0" smtClean="0"/>
              <a:t>班のメンバー及び装備</a:t>
            </a:r>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341438"/>
            <a:ext cx="8686800" cy="5040312"/>
          </a:xfrm>
        </p:spPr>
        <p:txBody>
          <a:bodyPr>
            <a:normAutofit lnSpcReduction="10000"/>
          </a:bodyPr>
          <a:lstStyle/>
          <a:p>
            <a:pPr marL="365760" indent="-256032" fontAlgn="auto">
              <a:spcAft>
                <a:spcPts val="0"/>
              </a:spcAft>
              <a:buFont typeface="Wingdings 3"/>
              <a:buNone/>
              <a:defRPr/>
            </a:pPr>
            <a:r>
              <a:rPr lang="ja-JP" altLang="en-US" sz="2800" dirty="0" smtClean="0">
                <a:solidFill>
                  <a:srgbClr val="0070C0"/>
                </a:solidFill>
              </a:rPr>
              <a:t>１．「こころのケアセンター」の立ち上げ</a:t>
            </a:r>
            <a:endParaRPr lang="en-US" altLang="ja-JP" sz="2800" dirty="0" smtClean="0">
              <a:solidFill>
                <a:srgbClr val="0070C0"/>
              </a:solidFill>
            </a:endParaRPr>
          </a:p>
          <a:p>
            <a:pPr marL="365760" indent="-256032" fontAlgn="auto">
              <a:spcAft>
                <a:spcPts val="0"/>
              </a:spcAft>
              <a:buFont typeface="Wingdings 3"/>
              <a:buNone/>
              <a:defRPr/>
            </a:pPr>
            <a:r>
              <a:rPr lang="ja-JP" altLang="en-US" dirty="0"/>
              <a:t>　</a:t>
            </a:r>
            <a:r>
              <a:rPr lang="ja-JP" altLang="en-US" dirty="0" smtClean="0"/>
              <a:t>　　こころのケア要員の活動拠点となる「こころのケアセ　</a:t>
            </a:r>
            <a:endParaRPr lang="en-US" altLang="ja-JP" dirty="0" smtClean="0"/>
          </a:p>
          <a:p>
            <a:pPr marL="365760" indent="-256032" fontAlgn="auto">
              <a:spcAft>
                <a:spcPts val="0"/>
              </a:spcAft>
              <a:buFont typeface="Wingdings 3"/>
              <a:buNone/>
              <a:defRPr/>
            </a:pPr>
            <a:r>
              <a:rPr lang="ja-JP" altLang="en-US" dirty="0" smtClean="0"/>
              <a:t>　　　ンター」を立ち上げる</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r>
              <a:rPr lang="ja-JP" altLang="en-US" dirty="0">
                <a:solidFill>
                  <a:srgbClr val="0070C0"/>
                </a:solidFill>
              </a:rPr>
              <a:t>２</a:t>
            </a:r>
            <a:r>
              <a:rPr lang="ja-JP" altLang="en-US" dirty="0" smtClean="0">
                <a:solidFill>
                  <a:srgbClr val="0070C0"/>
                </a:solidFill>
              </a:rPr>
              <a:t>．衛星通信による電話とインターネット環境の立ち上げ</a:t>
            </a:r>
            <a:endParaRPr lang="en-US" altLang="ja-JP" dirty="0" smtClean="0">
              <a:solidFill>
                <a:srgbClr val="0070C0"/>
              </a:solidFill>
            </a:endParaRPr>
          </a:p>
          <a:p>
            <a:pPr marL="365760" indent="-256032" fontAlgn="auto">
              <a:spcAft>
                <a:spcPts val="0"/>
              </a:spcAft>
              <a:buFont typeface="Wingdings 3"/>
              <a:buNone/>
              <a:defRPr/>
            </a:pPr>
            <a:r>
              <a:rPr lang="ja-JP" altLang="en-US" dirty="0"/>
              <a:t>　</a:t>
            </a:r>
            <a:r>
              <a:rPr lang="ja-JP" altLang="en-US" dirty="0" smtClean="0"/>
              <a:t>　　通信環境の改善を図り，本社と支部にタイムリーな</a:t>
            </a:r>
            <a:endParaRPr lang="en-US" altLang="ja-JP" dirty="0" smtClean="0"/>
          </a:p>
          <a:p>
            <a:pPr marL="365760" indent="-256032" fontAlgn="auto">
              <a:spcAft>
                <a:spcPts val="0"/>
              </a:spcAft>
              <a:buFont typeface="Wingdings 3"/>
              <a:buNone/>
              <a:defRPr/>
            </a:pPr>
            <a:r>
              <a:rPr lang="ja-JP" altLang="en-US" dirty="0" smtClean="0"/>
              <a:t>　　　情報を伝達する</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r>
              <a:rPr lang="ja-JP" altLang="en-US" dirty="0">
                <a:solidFill>
                  <a:srgbClr val="0070C0"/>
                </a:solidFill>
              </a:rPr>
              <a:t>３</a:t>
            </a:r>
            <a:r>
              <a:rPr lang="ja-JP" altLang="en-US" dirty="0" smtClean="0">
                <a:solidFill>
                  <a:srgbClr val="0070C0"/>
                </a:solidFill>
              </a:rPr>
              <a:t>．こころのケアニーズの把握と活動システムの構築</a:t>
            </a:r>
            <a:endParaRPr lang="en-US" altLang="ja-JP" dirty="0" smtClean="0">
              <a:solidFill>
                <a:srgbClr val="0070C0"/>
              </a:solidFill>
            </a:endParaRPr>
          </a:p>
          <a:p>
            <a:pPr marL="365760" indent="-256032" fontAlgn="auto">
              <a:spcAft>
                <a:spcPts val="0"/>
              </a:spcAft>
              <a:buFont typeface="Wingdings 3"/>
              <a:buNone/>
              <a:defRPr/>
            </a:pPr>
            <a:r>
              <a:rPr lang="ja-JP" altLang="en-US" dirty="0"/>
              <a:t>　</a:t>
            </a:r>
            <a:r>
              <a:rPr lang="ja-JP" altLang="en-US" dirty="0" smtClean="0"/>
              <a:t>　　ケアニーズを把握し，現地スタッフを支援しながら</a:t>
            </a:r>
            <a:endParaRPr lang="en-US" altLang="ja-JP" dirty="0" smtClean="0"/>
          </a:p>
          <a:p>
            <a:pPr marL="365760" indent="-256032" fontAlgn="auto">
              <a:spcAft>
                <a:spcPts val="0"/>
              </a:spcAft>
              <a:buFont typeface="Wingdings 3"/>
              <a:buNone/>
              <a:defRPr/>
            </a:pPr>
            <a:r>
              <a:rPr lang="ja-JP" altLang="en-US" dirty="0" smtClean="0"/>
              <a:t>　　　今後の活動システムを構築する</a:t>
            </a:r>
            <a:endParaRPr lang="ja-JP" altLang="en-US" dirty="0"/>
          </a:p>
        </p:txBody>
      </p:sp>
      <p:sp>
        <p:nvSpPr>
          <p:cNvPr id="2" name="タイトル 1"/>
          <p:cNvSpPr>
            <a:spLocks noGrp="1"/>
          </p:cNvSpPr>
          <p:nvPr>
            <p:ph type="title"/>
          </p:nvPr>
        </p:nvSpPr>
        <p:spPr/>
        <p:txBody>
          <a:bodyPr/>
          <a:lstStyle/>
          <a:p>
            <a:pPr fontAlgn="auto">
              <a:spcAft>
                <a:spcPts val="0"/>
              </a:spcAft>
              <a:defRPr/>
            </a:pPr>
            <a:r>
              <a:rPr lang="ja-JP" altLang="en-US" dirty="0" smtClean="0"/>
              <a:t>こころのケア第</a:t>
            </a:r>
            <a:r>
              <a:rPr lang="en-US" altLang="ja-JP" dirty="0" smtClean="0"/>
              <a:t>1</a:t>
            </a:r>
            <a:r>
              <a:rPr lang="ja-JP" altLang="en-US" dirty="0" smtClean="0"/>
              <a:t>班のミッション</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8313" y="1268413"/>
            <a:ext cx="8999537" cy="4897437"/>
          </a:xfrm>
        </p:spPr>
        <p:txBody>
          <a:bodyPr>
            <a:normAutofit fontScale="92500" lnSpcReduction="20000"/>
          </a:bodyPr>
          <a:lstStyle/>
          <a:p>
            <a:pPr marL="95250" indent="14288" fontAlgn="auto">
              <a:spcAft>
                <a:spcPts val="0"/>
              </a:spcAft>
              <a:buFont typeface="Wingdings 3"/>
              <a:buNone/>
              <a:defRPr/>
            </a:pPr>
            <a:r>
              <a:rPr lang="ja-JP" altLang="en-US" dirty="0" smtClean="0"/>
              <a:t>　こころのケアアドバイザー２名，ケア要員全員，病院職員の</a:t>
            </a:r>
            <a:endParaRPr lang="en-US" altLang="ja-JP" dirty="0" smtClean="0"/>
          </a:p>
          <a:p>
            <a:pPr marL="95250" indent="14288" fontAlgn="auto">
              <a:spcAft>
                <a:spcPts val="0"/>
              </a:spcAft>
              <a:buFont typeface="Wingdings 3"/>
              <a:buNone/>
              <a:defRPr/>
            </a:pPr>
            <a:r>
              <a:rPr lang="ja-JP" altLang="en-US" dirty="0" smtClean="0"/>
              <a:t>臨床心理士２名で検討し，活動方針や活動範囲を決定した．</a:t>
            </a:r>
            <a:endParaRPr lang="en-US" altLang="ja-JP" dirty="0" smtClean="0"/>
          </a:p>
          <a:p>
            <a:pPr marL="95250" indent="14288" fontAlgn="auto">
              <a:spcAft>
                <a:spcPts val="0"/>
              </a:spcAft>
              <a:buFont typeface="Wingdings 3"/>
              <a:buNone/>
              <a:defRPr/>
            </a:pPr>
            <a:r>
              <a:rPr lang="ja-JP" altLang="en-US" dirty="0" smtClean="0"/>
              <a:t>現場の災害対策本部の了承を得た．</a:t>
            </a:r>
            <a:endParaRPr lang="en-US" altLang="ja-JP"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None/>
              <a:defRPr/>
            </a:pPr>
            <a:r>
              <a:rPr lang="ja-JP" altLang="en-US" dirty="0" smtClean="0"/>
              <a:t>①黒色エリア（遺体受け入れエリア）のスタッフ及び遺族のケア</a:t>
            </a:r>
            <a:endParaRPr lang="en-US" altLang="ja-JP" dirty="0" smtClean="0"/>
          </a:p>
          <a:p>
            <a:pPr marL="365760" indent="-256032" fontAlgn="auto">
              <a:spcAft>
                <a:spcPts val="0"/>
              </a:spcAft>
              <a:buFont typeface="Wingdings 3"/>
              <a:buNone/>
              <a:defRPr/>
            </a:pPr>
            <a:r>
              <a:rPr lang="ja-JP" altLang="en-US" dirty="0" smtClean="0"/>
              <a:t>②職員全員のケア・・・</a:t>
            </a:r>
            <a:r>
              <a:rPr lang="ja-JP" altLang="en-US" b="1" dirty="0" smtClean="0">
                <a:solidFill>
                  <a:srgbClr val="0070C0"/>
                </a:solidFill>
              </a:rPr>
              <a:t>「職員用リフレッシュルーム」</a:t>
            </a:r>
            <a:r>
              <a:rPr lang="ja-JP" altLang="en-US" dirty="0" smtClean="0"/>
              <a:t>の設置</a:t>
            </a:r>
            <a:endParaRPr lang="en-US" altLang="ja-JP" dirty="0" smtClean="0"/>
          </a:p>
          <a:p>
            <a:pPr marL="365760" indent="-256032" fontAlgn="auto">
              <a:spcAft>
                <a:spcPts val="0"/>
              </a:spcAft>
              <a:buFont typeface="Wingdings 3"/>
              <a:buNone/>
              <a:defRPr/>
            </a:pPr>
            <a:r>
              <a:rPr lang="ja-JP" altLang="en-US" dirty="0" smtClean="0"/>
              <a:t>③</a:t>
            </a:r>
            <a:r>
              <a:rPr lang="ja-JP" altLang="en-US" b="1" dirty="0" smtClean="0">
                <a:solidFill>
                  <a:srgbClr val="0070C0"/>
                </a:solidFill>
              </a:rPr>
              <a:t>「こころのケアセンター」</a:t>
            </a:r>
            <a:r>
              <a:rPr lang="ja-JP" altLang="en-US" dirty="0" smtClean="0"/>
              <a:t>での個別対応</a:t>
            </a:r>
            <a:endParaRPr lang="en-US" altLang="ja-JP" dirty="0" smtClean="0"/>
          </a:p>
          <a:p>
            <a:pPr marL="365760" indent="-256032" fontAlgn="auto">
              <a:spcAft>
                <a:spcPts val="0"/>
              </a:spcAft>
              <a:buFont typeface="Wingdings 3"/>
              <a:buNone/>
              <a:defRPr/>
            </a:pPr>
            <a:r>
              <a:rPr lang="ja-JP" altLang="en-US" dirty="0" smtClean="0"/>
              <a:t>④避難所の巡回</a:t>
            </a:r>
            <a:endParaRPr lang="en-US" altLang="ja-JP" dirty="0" smtClean="0"/>
          </a:p>
          <a:p>
            <a:pPr marL="365760" indent="-256032" fontAlgn="auto">
              <a:spcAft>
                <a:spcPts val="0"/>
              </a:spcAft>
              <a:buFont typeface="Wingdings 3"/>
              <a:buNone/>
              <a:defRPr/>
            </a:pPr>
            <a:r>
              <a:rPr lang="ja-JP" altLang="en-US" dirty="0" smtClean="0"/>
              <a:t>⑤職員の臨床心理士１名を「こころのケアゼネラルマネジャー」</a:t>
            </a:r>
            <a:endParaRPr lang="en-US" altLang="ja-JP" dirty="0" smtClean="0"/>
          </a:p>
          <a:p>
            <a:pPr marL="365760" indent="-256032" fontAlgn="auto">
              <a:spcAft>
                <a:spcPts val="0"/>
              </a:spcAft>
              <a:buFont typeface="Wingdings 3"/>
              <a:buNone/>
              <a:defRPr/>
            </a:pPr>
            <a:r>
              <a:rPr lang="ja-JP" altLang="en-US" dirty="0" smtClean="0"/>
              <a:t>　とした継続的支援システムの構築</a:t>
            </a:r>
            <a:endParaRPr lang="en-US" altLang="ja-JP" dirty="0" smtClean="0"/>
          </a:p>
          <a:p>
            <a:pPr marL="365760" indent="-256032" fontAlgn="auto">
              <a:spcAft>
                <a:spcPts val="0"/>
              </a:spcAft>
              <a:buFont typeface="Wingdings 3"/>
              <a:buNone/>
              <a:defRPr/>
            </a:pPr>
            <a:endParaRPr lang="en-US" altLang="ja-JP" sz="1900" dirty="0" smtClean="0"/>
          </a:p>
          <a:p>
            <a:pPr marL="365760" indent="-256032" fontAlgn="auto">
              <a:spcAft>
                <a:spcPts val="0"/>
              </a:spcAft>
              <a:buFont typeface="Wingdings 3"/>
              <a:buNone/>
              <a:defRPr/>
            </a:pPr>
            <a:r>
              <a:rPr lang="ja-JP" altLang="en-US" sz="2200" dirty="0" smtClean="0"/>
              <a:t>　＊　このうち，④については</a:t>
            </a:r>
            <a:r>
              <a:rPr lang="ja-JP" altLang="en-US" sz="2200" u="sng" dirty="0" smtClean="0"/>
              <a:t>人員不足とガソリン不足</a:t>
            </a:r>
            <a:r>
              <a:rPr lang="ja-JP" altLang="en-US" sz="2200" dirty="0" smtClean="0"/>
              <a:t>の問題から後続班に</a:t>
            </a:r>
            <a:endParaRPr lang="en-US" altLang="ja-JP" sz="2200" dirty="0" smtClean="0"/>
          </a:p>
          <a:p>
            <a:pPr marL="365760" indent="-256032" fontAlgn="auto">
              <a:spcAft>
                <a:spcPts val="0"/>
              </a:spcAft>
              <a:buFont typeface="Wingdings 3"/>
              <a:buNone/>
              <a:defRPr/>
            </a:pPr>
            <a:r>
              <a:rPr lang="ja-JP" altLang="en-US" sz="2200" dirty="0" smtClean="0"/>
              <a:t>　　　引き継いだ．⑤についても臨床心理士の休養を優先した．</a:t>
            </a:r>
            <a:endParaRPr lang="ja-JP" altLang="en-US" sz="2200" dirty="0"/>
          </a:p>
        </p:txBody>
      </p:sp>
      <p:sp>
        <p:nvSpPr>
          <p:cNvPr id="2" name="タイトル 1"/>
          <p:cNvSpPr>
            <a:spLocks noGrp="1"/>
          </p:cNvSpPr>
          <p:nvPr>
            <p:ph type="title"/>
          </p:nvPr>
        </p:nvSpPr>
        <p:spPr>
          <a:xfrm>
            <a:off x="395536" y="260648"/>
            <a:ext cx="8229600" cy="1066130"/>
          </a:xfrm>
        </p:spPr>
        <p:txBody>
          <a:bodyPr/>
          <a:lstStyle/>
          <a:p>
            <a:pPr fontAlgn="auto">
              <a:spcAft>
                <a:spcPts val="0"/>
              </a:spcAft>
              <a:defRPr/>
            </a:pPr>
            <a:r>
              <a:rPr lang="ja-JP" altLang="en-US" dirty="0" smtClean="0"/>
              <a:t>活動方針と活動範囲の決定</a:t>
            </a:r>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388" y="1125538"/>
            <a:ext cx="8785225" cy="4665662"/>
          </a:xfrm>
        </p:spPr>
        <p:txBody>
          <a:bodyPr>
            <a:normAutofit fontScale="85000" lnSpcReduction="10000"/>
          </a:bodyPr>
          <a:lstStyle/>
          <a:p>
            <a:pPr marL="365760" indent="-256032" fontAlgn="auto">
              <a:spcAft>
                <a:spcPts val="0"/>
              </a:spcAft>
              <a:buFont typeface="Wingdings 3"/>
              <a:buNone/>
              <a:defRPr/>
            </a:pPr>
            <a:r>
              <a:rPr lang="ja-JP" altLang="en-US" sz="3800" dirty="0"/>
              <a:t>１）</a:t>
            </a:r>
            <a:r>
              <a:rPr lang="ja-JP" altLang="en-US" sz="3800" dirty="0" smtClean="0"/>
              <a:t>黒色エリアの状況</a:t>
            </a:r>
            <a:endParaRPr lang="en-US" altLang="ja-JP" sz="3800" dirty="0" smtClean="0"/>
          </a:p>
          <a:p>
            <a:pPr marL="365760" indent="-256032" fontAlgn="auto">
              <a:spcAft>
                <a:spcPts val="0"/>
              </a:spcAft>
              <a:buFont typeface="Wingdings 3"/>
              <a:buNone/>
              <a:defRPr/>
            </a:pPr>
            <a:endParaRPr lang="en-US" altLang="ja-JP" dirty="0" smtClean="0"/>
          </a:p>
          <a:p>
            <a:pPr marL="365760" indent="-256032" fontAlgn="auto">
              <a:spcAft>
                <a:spcPts val="0"/>
              </a:spcAft>
              <a:buFont typeface="Wingdings 3"/>
              <a:buChar char=""/>
              <a:defRPr/>
            </a:pPr>
            <a:r>
              <a:rPr lang="ja-JP" altLang="en-US" dirty="0" smtClean="0"/>
              <a:t>緩和ケア科の医師２名，臨床心理士２名，看護師２～３名，事務対応３名（理学療法士を含む）が，２交替制で２４時間の対応していた．</a:t>
            </a:r>
            <a:endParaRPr lang="en-US" altLang="ja-JP" dirty="0" smtClean="0"/>
          </a:p>
          <a:p>
            <a:pPr marL="365760" indent="-256032" fontAlgn="auto">
              <a:spcAft>
                <a:spcPts val="0"/>
              </a:spcAft>
              <a:buFont typeface="Wingdings 3"/>
              <a:buChar char=""/>
              <a:defRPr/>
            </a:pPr>
            <a:r>
              <a:rPr lang="ja-JP" altLang="en-US" dirty="0" smtClean="0"/>
              <a:t>災害時の遺族ケアの経験があるスタッフはおらず，全員が初めての経験であった．</a:t>
            </a:r>
            <a:endParaRPr lang="en-US" altLang="ja-JP" dirty="0" smtClean="0"/>
          </a:p>
          <a:p>
            <a:pPr marL="365760" indent="-256032" fontAlgn="auto">
              <a:spcAft>
                <a:spcPts val="0"/>
              </a:spcAft>
              <a:buFont typeface="Wingdings 3"/>
              <a:buChar char=""/>
              <a:defRPr/>
            </a:pPr>
            <a:r>
              <a:rPr lang="ja-JP" altLang="en-US" dirty="0" smtClean="0"/>
              <a:t>安置所や火葬場の復旧の遅れから常時２０体以上安置されていた．当初はリハビリルームが安置場所であったが，安置しきれなくなり，地下の物品搬入エリアの一角に安置することとなった．</a:t>
            </a:r>
            <a:endParaRPr lang="en-US" altLang="ja-JP" dirty="0" smtClean="0"/>
          </a:p>
          <a:p>
            <a:pPr marL="365760" indent="-256032" fontAlgn="auto">
              <a:spcAft>
                <a:spcPts val="0"/>
              </a:spcAft>
              <a:buFont typeface="Wingdings 3"/>
              <a:buChar char=""/>
              <a:defRPr/>
            </a:pPr>
            <a:r>
              <a:rPr lang="ja-JP" altLang="en-US" dirty="0" smtClean="0"/>
              <a:t>震災前からの入院患者が亡くなった場合も，同じ場所に安置せざるを得なかった．</a:t>
            </a:r>
            <a:endParaRPr lang="en-US" altLang="ja-JP" dirty="0" smtClean="0"/>
          </a:p>
          <a:p>
            <a:pPr marL="365760" indent="-256032" fontAlgn="auto">
              <a:spcAft>
                <a:spcPts val="0"/>
              </a:spcAft>
              <a:buFont typeface="Wingdings 3"/>
              <a:buChar char=""/>
              <a:defRPr/>
            </a:pPr>
            <a:r>
              <a:rPr lang="ja-JP" altLang="en-US" dirty="0" smtClean="0"/>
              <a:t>震災前から担当が決められていた．他部署からの応援がなくスタッフの心労は多大であった．</a:t>
            </a:r>
            <a:endParaRPr lang="en-US" altLang="ja-JP" dirty="0" smtClean="0"/>
          </a:p>
          <a:p>
            <a:pPr marL="365760" indent="-256032" fontAlgn="auto">
              <a:spcAft>
                <a:spcPts val="0"/>
              </a:spcAft>
              <a:buFont typeface="Wingdings 3"/>
              <a:buChar char=""/>
              <a:defRPr/>
            </a:pPr>
            <a:endParaRPr lang="en-US" altLang="ja-JP" dirty="0" smtClean="0"/>
          </a:p>
          <a:p>
            <a:pPr marL="365760" indent="-256032" fontAlgn="auto">
              <a:spcAft>
                <a:spcPts val="0"/>
              </a:spcAft>
              <a:buFont typeface="Wingdings 3"/>
              <a:buNone/>
              <a:defRPr/>
            </a:pPr>
            <a:endParaRPr lang="ja-JP" altLang="en-US" dirty="0"/>
          </a:p>
        </p:txBody>
      </p:sp>
      <p:sp>
        <p:nvSpPr>
          <p:cNvPr id="2" name="タイトル 1"/>
          <p:cNvSpPr>
            <a:spLocks noGrp="1"/>
          </p:cNvSpPr>
          <p:nvPr>
            <p:ph type="title"/>
          </p:nvPr>
        </p:nvSpPr>
        <p:spPr>
          <a:xfrm>
            <a:off x="323528" y="260648"/>
            <a:ext cx="8820472" cy="922114"/>
          </a:xfrm>
        </p:spPr>
        <p:txBody>
          <a:bodyPr>
            <a:normAutofit fontScale="90000"/>
          </a:bodyPr>
          <a:lstStyle/>
          <a:p>
            <a:pPr fontAlgn="auto">
              <a:spcAft>
                <a:spcPts val="0"/>
              </a:spcAft>
              <a:defRPr/>
            </a:pPr>
            <a:r>
              <a:rPr lang="ja-JP" altLang="en-US" dirty="0" smtClean="0"/>
              <a:t>１．黒色エリア担当スタッフ及び遺族のケア</a:t>
            </a:r>
            <a:endParaRPr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76250"/>
            <a:ext cx="8362950" cy="5689600"/>
          </a:xfrm>
        </p:spPr>
        <p:txBody>
          <a:bodyPr>
            <a:normAutofit fontScale="77500" lnSpcReduction="20000"/>
          </a:bodyPr>
          <a:lstStyle/>
          <a:p>
            <a:pPr marL="365760" indent="-256032" fontAlgn="auto">
              <a:spcAft>
                <a:spcPts val="0"/>
              </a:spcAft>
              <a:buFont typeface="Wingdings 3"/>
              <a:buNone/>
              <a:defRPr/>
            </a:pPr>
            <a:r>
              <a:rPr lang="ja-JP" altLang="en-US" sz="4100" dirty="0" smtClean="0"/>
              <a:t>２）遺族及び担当スタッフの状況</a:t>
            </a:r>
            <a:endParaRPr lang="en-US" altLang="ja-JP" sz="4100" dirty="0" smtClean="0"/>
          </a:p>
          <a:p>
            <a:pPr marL="365760" indent="-256032" fontAlgn="auto">
              <a:spcAft>
                <a:spcPts val="0"/>
              </a:spcAft>
              <a:buFont typeface="Wingdings 3"/>
              <a:buNone/>
              <a:defRPr/>
            </a:pPr>
            <a:endParaRPr lang="en-US" altLang="ja-JP" sz="3600" dirty="0" smtClean="0"/>
          </a:p>
          <a:p>
            <a:pPr marL="365760" indent="-256032" fontAlgn="auto">
              <a:spcAft>
                <a:spcPts val="0"/>
              </a:spcAft>
              <a:buFont typeface="Wingdings 3"/>
              <a:buChar char=""/>
              <a:defRPr/>
            </a:pPr>
            <a:r>
              <a:rPr lang="ja-JP" altLang="en-US" dirty="0" smtClean="0"/>
              <a:t>遺族は家族の行方を方々を探した後，多くの遺体が安置されている中で変わり果てた家族との対面となった．そのため，抑えていた感情が爆発し，悲しみ，怒り，無念さをスタッフにぶつけていた．</a:t>
            </a:r>
            <a:endParaRPr lang="en-US" altLang="ja-JP" dirty="0" smtClean="0"/>
          </a:p>
          <a:p>
            <a:pPr marL="365760" indent="-256032" fontAlgn="auto">
              <a:spcAft>
                <a:spcPts val="0"/>
              </a:spcAft>
              <a:buFont typeface="Wingdings 3"/>
              <a:buChar char=""/>
              <a:defRPr/>
            </a:pPr>
            <a:r>
              <a:rPr lang="ja-JP" altLang="en-US" dirty="0" smtClean="0"/>
              <a:t>スタッフは自らも被災者であるにもかかわらず，遺族の思いに寄り添い丁寧に対応していた．しかし，過度の緊張と疲労が見られ，無表情になっている人もいた．</a:t>
            </a:r>
            <a:endParaRPr lang="en-US" altLang="ja-JP" dirty="0" smtClean="0"/>
          </a:p>
          <a:p>
            <a:pPr marL="365760" indent="-256032" fontAlgn="auto">
              <a:spcAft>
                <a:spcPts val="0"/>
              </a:spcAft>
              <a:buFont typeface="Wingdings 3"/>
              <a:buChar char=""/>
              <a:defRPr/>
            </a:pPr>
            <a:r>
              <a:rPr lang="ja-JP" altLang="en-US" dirty="0"/>
              <a:t>看護師</a:t>
            </a:r>
            <a:r>
              <a:rPr lang="ja-JP" altLang="en-US" dirty="0" smtClean="0"/>
              <a:t>は，泥だらけの遺体を前にして「せめてきれいにしてあげたい」と泣いていた．水や着替えがない状況ではどうすることもできず，胸が締め付けられるような思いを抱えていた．</a:t>
            </a:r>
            <a:endParaRPr lang="en-US" altLang="ja-JP" dirty="0" smtClean="0"/>
          </a:p>
          <a:p>
            <a:pPr marL="365760" indent="-256032" fontAlgn="auto">
              <a:spcAft>
                <a:spcPts val="0"/>
              </a:spcAft>
              <a:buFont typeface="Wingdings 3"/>
              <a:buChar char=""/>
              <a:defRPr/>
            </a:pPr>
            <a:r>
              <a:rPr lang="ja-JP" altLang="en-US" dirty="0"/>
              <a:t>事務職員</a:t>
            </a:r>
            <a:r>
              <a:rPr lang="ja-JP" altLang="en-US" dirty="0" smtClean="0"/>
              <a:t>は，同僚から「今日も黒エリアね」と無神経な言葉をかけられたことに傷つき，「同じ職員なのに，黒エリアのつらさが何もわかってない」と泣きながら何度も語っていた．</a:t>
            </a:r>
            <a:endParaRPr lang="en-US" altLang="ja-JP" dirty="0" smtClean="0"/>
          </a:p>
          <a:p>
            <a:pPr marL="365760" indent="-256032" fontAlgn="auto">
              <a:spcAft>
                <a:spcPts val="0"/>
              </a:spcAft>
              <a:buFont typeface="Wingdings 3"/>
              <a:buChar char=""/>
              <a:defRPr/>
            </a:pPr>
            <a:r>
              <a:rPr lang="ja-JP" altLang="en-US" dirty="0" smtClean="0"/>
              <a:t>スタッフ全員が発災から一日も休んでいなかった．自宅に帰れず着替えも無いため，同じ下着と着衣で勤務していた．</a:t>
            </a:r>
            <a:endParaRPr lang="en-US" altLang="ja-JP" dirty="0" smtClean="0"/>
          </a:p>
          <a:p>
            <a:pPr marL="365760" indent="-256032" fontAlgn="auto">
              <a:spcAft>
                <a:spcPts val="0"/>
              </a:spcAft>
              <a:buFont typeface="Wingdings 3"/>
              <a:buChar char=""/>
              <a:defRPr/>
            </a:pPr>
            <a:r>
              <a:rPr lang="ja-JP" altLang="en-US" dirty="0" smtClean="0"/>
              <a:t>同じ地域の住民として，できるかぎり遺族に関わってあげたいという気持ちから，スタッフ全員がその場を離れられずにいた．</a:t>
            </a: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コンテンツ プレースホルダ 2"/>
          <p:cNvSpPr>
            <a:spLocks noGrp="1"/>
          </p:cNvSpPr>
          <p:nvPr>
            <p:ph idx="1"/>
          </p:nvPr>
        </p:nvSpPr>
        <p:spPr>
          <a:xfrm>
            <a:off x="457200" y="692150"/>
            <a:ext cx="8229600" cy="5314950"/>
          </a:xfrm>
        </p:spPr>
        <p:txBody>
          <a:bodyPr/>
          <a:lstStyle/>
          <a:p>
            <a:pPr>
              <a:buFont typeface="Wingdings 3" pitchFamily="18" charset="2"/>
              <a:buNone/>
            </a:pPr>
            <a:r>
              <a:rPr lang="ja-JP" altLang="en-US" sz="3200" smtClean="0"/>
              <a:t>３）担当スタッフと遺族ケアの実際</a:t>
            </a:r>
            <a:endParaRPr lang="en-US" altLang="ja-JP" sz="3200" smtClean="0"/>
          </a:p>
          <a:p>
            <a:pPr>
              <a:buFont typeface="Wingdings 3" pitchFamily="18" charset="2"/>
              <a:buNone/>
            </a:pPr>
            <a:endParaRPr lang="en-US" altLang="ja-JP" smtClean="0"/>
          </a:p>
          <a:p>
            <a:r>
              <a:rPr lang="ja-JP" altLang="en-US" smtClean="0"/>
              <a:t>２名の臨床心理士が１日ずつ休めるように，ケア要員が２交替制（</a:t>
            </a:r>
            <a:r>
              <a:rPr lang="en-US" altLang="ja-JP" smtClean="0"/>
              <a:t>9:00</a:t>
            </a:r>
            <a:r>
              <a:rPr lang="ja-JP" altLang="en-US" smtClean="0"/>
              <a:t>～</a:t>
            </a:r>
            <a:r>
              <a:rPr lang="en-US" altLang="ja-JP" smtClean="0"/>
              <a:t>18:00</a:t>
            </a:r>
            <a:r>
              <a:rPr lang="ja-JP" altLang="en-US" smtClean="0"/>
              <a:t>，</a:t>
            </a:r>
            <a:r>
              <a:rPr lang="en-US" altLang="ja-JP" smtClean="0"/>
              <a:t>18:00</a:t>
            </a:r>
            <a:r>
              <a:rPr lang="ja-JP" altLang="en-US" smtClean="0"/>
              <a:t>～</a:t>
            </a:r>
            <a:r>
              <a:rPr lang="en-US" altLang="ja-JP" smtClean="0"/>
              <a:t>9:00</a:t>
            </a:r>
            <a:r>
              <a:rPr lang="ja-JP" altLang="en-US" smtClean="0"/>
              <a:t>）のシフトを組み，２４時間黒色エリアで待機した．</a:t>
            </a:r>
            <a:endParaRPr lang="en-US" altLang="ja-JP" smtClean="0"/>
          </a:p>
          <a:p>
            <a:r>
              <a:rPr lang="ja-JP" altLang="en-US" smtClean="0"/>
              <a:t>遺族への関わり方については，臨床心理士から事前に説明を受けた．担当スタッフだけでは対応が難しい場合に遺族対応をした．</a:t>
            </a:r>
            <a:endParaRPr lang="en-US" altLang="ja-JP" smtClean="0"/>
          </a:p>
          <a:p>
            <a:r>
              <a:rPr lang="ja-JP" altLang="en-US" smtClean="0"/>
              <a:t>待機している間に，時間をかけて慎重に関わりながら，スタッフが感情を吐露できるようにした．</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コンテンツ プレースホルダ 2"/>
          <p:cNvSpPr>
            <a:spLocks noGrp="1"/>
          </p:cNvSpPr>
          <p:nvPr>
            <p:ph idx="1"/>
          </p:nvPr>
        </p:nvSpPr>
        <p:spPr>
          <a:xfrm>
            <a:off x="250825" y="1196975"/>
            <a:ext cx="8424863" cy="5184775"/>
          </a:xfrm>
        </p:spPr>
        <p:txBody>
          <a:bodyPr/>
          <a:lstStyle/>
          <a:p>
            <a:pPr>
              <a:buFont typeface="Wingdings 3" pitchFamily="18" charset="2"/>
              <a:buNone/>
            </a:pPr>
            <a:r>
              <a:rPr lang="ja-JP" altLang="en-US" sz="3200" smtClean="0"/>
              <a:t>１）</a:t>
            </a:r>
            <a:r>
              <a:rPr lang="ja-JP" altLang="en-US" sz="3200" b="1" smtClean="0">
                <a:solidFill>
                  <a:srgbClr val="0070C0"/>
                </a:solidFill>
              </a:rPr>
              <a:t>「職員用リフレッシュルーム」</a:t>
            </a:r>
            <a:r>
              <a:rPr lang="ja-JP" altLang="en-US" sz="3200" smtClean="0"/>
              <a:t>の立ち上げ</a:t>
            </a:r>
            <a:endParaRPr lang="en-US" altLang="ja-JP" sz="3200" smtClean="0"/>
          </a:p>
          <a:p>
            <a:r>
              <a:rPr lang="ja-JP" altLang="en-US" sz="2500" smtClean="0"/>
              <a:t>言動が不安定になっている職員が目立つようになり，限界</a:t>
            </a:r>
            <a:endParaRPr lang="en-US" altLang="ja-JP" sz="2500" smtClean="0"/>
          </a:p>
          <a:p>
            <a:pPr>
              <a:buFont typeface="Wingdings 3" pitchFamily="18" charset="2"/>
              <a:buNone/>
            </a:pPr>
            <a:r>
              <a:rPr lang="ja-JP" altLang="en-US" sz="2500" smtClean="0"/>
              <a:t>  に達している様子が見えた．本部ＧＭ，院長，看護部長と</a:t>
            </a:r>
            <a:endParaRPr lang="en-US" altLang="ja-JP" sz="2500" smtClean="0"/>
          </a:p>
          <a:p>
            <a:pPr>
              <a:buFont typeface="Wingdings 3" pitchFamily="18" charset="2"/>
              <a:buNone/>
            </a:pPr>
            <a:r>
              <a:rPr lang="ja-JP" altLang="en-US" sz="2500" smtClean="0"/>
              <a:t>　話し合い，院長の応接室を職員用リフレッシュルームとして</a:t>
            </a:r>
            <a:endParaRPr lang="en-US" altLang="ja-JP" sz="2500" smtClean="0"/>
          </a:p>
          <a:p>
            <a:pPr>
              <a:buFont typeface="Wingdings 3" pitchFamily="18" charset="2"/>
              <a:buNone/>
            </a:pPr>
            <a:r>
              <a:rPr lang="en-US" altLang="ja-JP" sz="2500" smtClean="0"/>
              <a:t>  </a:t>
            </a:r>
            <a:r>
              <a:rPr lang="ja-JP" altLang="en-US" sz="2500" smtClean="0"/>
              <a:t>使用する許可を得た．</a:t>
            </a:r>
            <a:endParaRPr lang="en-US" altLang="ja-JP" sz="2500" smtClean="0"/>
          </a:p>
          <a:p>
            <a:r>
              <a:rPr lang="ja-JP" altLang="en-US" sz="2500" smtClean="0"/>
              <a:t> リフレッシュルームには，コーヒーや紅茶，</a:t>
            </a:r>
            <a:endParaRPr lang="en-US" altLang="ja-JP" sz="2500" smtClean="0"/>
          </a:p>
          <a:p>
            <a:pPr>
              <a:buFont typeface="Wingdings 3" pitchFamily="18" charset="2"/>
              <a:buNone/>
            </a:pPr>
            <a:r>
              <a:rPr lang="ja-JP" altLang="en-US" sz="2500" smtClean="0"/>
              <a:t>　お菓子を用意し，リラックス効果のある音楽を</a:t>
            </a:r>
            <a:endParaRPr lang="en-US" altLang="ja-JP" sz="2500" smtClean="0"/>
          </a:p>
          <a:p>
            <a:pPr>
              <a:buFont typeface="Wingdings 3" pitchFamily="18" charset="2"/>
              <a:buNone/>
            </a:pPr>
            <a:r>
              <a:rPr lang="ja-JP" altLang="en-US" sz="2500" smtClean="0"/>
              <a:t>　流した．</a:t>
            </a:r>
            <a:endParaRPr lang="en-US" altLang="ja-JP" sz="2500" smtClean="0"/>
          </a:p>
          <a:p>
            <a:r>
              <a:rPr lang="ja-JP" altLang="en-US" sz="2500" smtClean="0"/>
              <a:t>看護部長の協力を得て院内メールで案内し，</a:t>
            </a:r>
            <a:endParaRPr lang="en-US" altLang="ja-JP" sz="2500" smtClean="0"/>
          </a:p>
          <a:p>
            <a:pPr>
              <a:buFont typeface="Wingdings 3" pitchFamily="18" charset="2"/>
              <a:buNone/>
            </a:pPr>
            <a:r>
              <a:rPr lang="en-US" altLang="ja-JP" sz="2500" smtClean="0"/>
              <a:t>  </a:t>
            </a:r>
            <a:r>
              <a:rPr lang="ja-JP" altLang="en-US" sz="2500" smtClean="0"/>
              <a:t>ケア要員１名が待機し訪れる職員に対応した．</a:t>
            </a:r>
            <a:endParaRPr lang="en-US" altLang="ja-JP" sz="2500" smtClean="0"/>
          </a:p>
          <a:p>
            <a:pPr>
              <a:buFont typeface="Wingdings 3" pitchFamily="18" charset="2"/>
              <a:buNone/>
            </a:pPr>
            <a:endParaRPr lang="ja-JP" altLang="en-US" smtClean="0"/>
          </a:p>
        </p:txBody>
      </p:sp>
      <p:sp>
        <p:nvSpPr>
          <p:cNvPr id="2" name="タイトル 1"/>
          <p:cNvSpPr>
            <a:spLocks noGrp="1"/>
          </p:cNvSpPr>
          <p:nvPr>
            <p:ph type="title"/>
          </p:nvPr>
        </p:nvSpPr>
        <p:spPr>
          <a:xfrm>
            <a:off x="457200" y="274638"/>
            <a:ext cx="8229600" cy="922114"/>
          </a:xfrm>
        </p:spPr>
        <p:txBody>
          <a:bodyPr/>
          <a:lstStyle/>
          <a:p>
            <a:pPr fontAlgn="auto">
              <a:spcAft>
                <a:spcPts val="0"/>
              </a:spcAft>
              <a:defRPr/>
            </a:pPr>
            <a:r>
              <a:rPr lang="ja-JP" altLang="en-US" sz="3700" dirty="0" smtClean="0"/>
              <a:t>２．職員全員に対するケア</a:t>
            </a:r>
            <a:endParaRPr lang="ja-JP" altLang="en-US" sz="3700" dirty="0"/>
          </a:p>
        </p:txBody>
      </p:sp>
      <p:pic>
        <p:nvPicPr>
          <p:cNvPr id="22531" name="図 3" descr="IMG_0563.JPG"/>
          <p:cNvPicPr>
            <a:picLocks noChangeAspect="1"/>
          </p:cNvPicPr>
          <p:nvPr/>
        </p:nvPicPr>
        <p:blipFill>
          <a:blip r:embed="rId2"/>
          <a:srcRect/>
          <a:stretch>
            <a:fillRect/>
          </a:stretch>
        </p:blipFill>
        <p:spPr bwMode="auto">
          <a:xfrm>
            <a:off x="6715125" y="3617913"/>
            <a:ext cx="2428875" cy="3240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480</TotalTime>
  <Words>1384</Words>
  <Application>Microsoft Office PowerPoint</Application>
  <PresentationFormat>画面に合わせる (4:3)</PresentationFormat>
  <Paragraphs>105</Paragraphs>
  <Slides>12</Slides>
  <Notes>0</Notes>
  <HiddenSlides>0</HiddenSlides>
  <MMClips>0</MMClips>
  <ScaleCrop>false</ScaleCrop>
  <HeadingPairs>
    <vt:vector size="6" baseType="variant">
      <vt:variant>
        <vt:lpstr>使用されているフォント</vt:lpstr>
      </vt:variant>
      <vt:variant>
        <vt:i4>7</vt:i4>
      </vt:variant>
      <vt:variant>
        <vt:lpstr>デザイン テンプレート</vt:lpstr>
      </vt:variant>
      <vt:variant>
        <vt:i4>8</vt:i4>
      </vt:variant>
      <vt:variant>
        <vt:lpstr>スライド タイトル</vt:lpstr>
      </vt:variant>
      <vt:variant>
        <vt:i4>12</vt:i4>
      </vt:variant>
    </vt:vector>
  </HeadingPairs>
  <TitlesOfParts>
    <vt:vector size="27" baseType="lpstr">
      <vt:lpstr>Lucida Sans Unicode</vt:lpstr>
      <vt:lpstr>ＭＳ Ｐゴシック</vt:lpstr>
      <vt:lpstr>Arial</vt:lpstr>
      <vt:lpstr>Wingdings 3</vt:lpstr>
      <vt:lpstr>Verdana</vt:lpstr>
      <vt:lpstr>Wingdings 2</vt:lpstr>
      <vt:lpstr>Calibri</vt:lpstr>
      <vt:lpstr>ビジネス</vt:lpstr>
      <vt:lpstr>ビジネス</vt:lpstr>
      <vt:lpstr>ビジネス</vt:lpstr>
      <vt:lpstr>ビジネス</vt:lpstr>
      <vt:lpstr>ビジネス</vt:lpstr>
      <vt:lpstr>ビジネス</vt:lpstr>
      <vt:lpstr>ビジネス</vt:lpstr>
      <vt:lpstr>ビジネス</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石巻赤十字病院におけるこころのケア第1班の活動</dc:title>
  <dc:creator>Marika</dc:creator>
  <cp:lastModifiedBy>kunipom</cp:lastModifiedBy>
  <cp:revision>60</cp:revision>
  <dcterms:created xsi:type="dcterms:W3CDTF">2011-06-11T03:02:27Z</dcterms:created>
  <dcterms:modified xsi:type="dcterms:W3CDTF">2011-10-15T13:25:19Z</dcterms:modified>
</cp:coreProperties>
</file>