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56" r:id="rId2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4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1ケ月</c:v>
                </c:pt>
                <c:pt idx="1">
                  <c:v>3ヶ月</c:v>
                </c:pt>
                <c:pt idx="2">
                  <c:v>6ヶ月</c:v>
                </c:pt>
                <c:pt idx="3">
                  <c:v>1年以上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2376</c:v>
                </c:pt>
                <c:pt idx="1">
                  <c:v>4742</c:v>
                </c:pt>
                <c:pt idx="2">
                  <c:v>5714</c:v>
                </c:pt>
                <c:pt idx="3">
                  <c:v>1158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dirty="0"/>
              <a:t>どのような所見があれば分子標的薬を使用しようと思うか</a:t>
            </a:r>
            <a:r>
              <a:rPr lang="en-US" dirty="0"/>
              <a:t>?</a:t>
            </a:r>
            <a:endParaRPr lang="ja-JP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RAIの効果が期待できない転移がある</c:v>
                </c:pt>
                <c:pt idx="1">
                  <c:v>血中Tgが急速に上昇</c:v>
                </c:pt>
                <c:pt idx="2">
                  <c:v>画像で1年以内に明らかな増大あり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124</c:v>
                </c:pt>
                <c:pt idx="1">
                  <c:v>64</c:v>
                </c:pt>
                <c:pt idx="2">
                  <c:v>81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46448024"/>
        <c:axId val="446451552"/>
      </c:barChart>
      <c:catAx>
        <c:axId val="446448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46451552"/>
        <c:crosses val="autoZero"/>
        <c:auto val="1"/>
        <c:lblAlgn val="ctr"/>
        <c:lblOffset val="100"/>
        <c:noMultiLvlLbl val="0"/>
      </c:catAx>
      <c:valAx>
        <c:axId val="44645155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46448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分子標的薬の使用経験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あり</c:v>
                </c:pt>
                <c:pt idx="1">
                  <c:v>なし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100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未経験の有害事象発生のとき、コンサルトできる医師が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院内にいる</c:v>
                </c:pt>
                <c:pt idx="1">
                  <c:v>院外だが近い</c:v>
                </c:pt>
                <c:pt idx="2">
                  <c:v>いない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93</c:v>
                </c:pt>
                <c:pt idx="1">
                  <c:v>1</c:v>
                </c:pt>
                <c:pt idx="2">
                  <c:v>36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3"/>
                <c:pt idx="0">
                  <c:v>通常の診療圏</c:v>
                </c:pt>
                <c:pt idx="1">
                  <c:v>近隣県</c:v>
                </c:pt>
                <c:pt idx="2">
                  <c:v>遠隔地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9469</c:v>
                </c:pt>
                <c:pt idx="1">
                  <c:v>3746</c:v>
                </c:pt>
                <c:pt idx="2">
                  <c:v>610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24758454106280192"/>
                  <c:y val="6.71287774013418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6545893719806767"/>
                  <c:y val="2.04304974699736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6763285024154592E-2"/>
                  <c:y val="-1.45932124785525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9855072463768113E-2"/>
                  <c:y val="-1.75118549742630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425120772946859"/>
                  <c:y val="-8.755927487131543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乳頭癌</c:v>
                </c:pt>
                <c:pt idx="1">
                  <c:v>濾胞癌</c:v>
                </c:pt>
                <c:pt idx="2">
                  <c:v>低分化癌</c:v>
                </c:pt>
                <c:pt idx="3">
                  <c:v>未分化癌</c:v>
                </c:pt>
                <c:pt idx="4">
                  <c:v>髄様癌</c:v>
                </c:pt>
                <c:pt idx="5">
                  <c:v>その他/不明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12537</c:v>
                </c:pt>
                <c:pt idx="1">
                  <c:v>639</c:v>
                </c:pt>
                <c:pt idx="2">
                  <c:v>260</c:v>
                </c:pt>
                <c:pt idx="3">
                  <c:v>58</c:v>
                </c:pt>
                <c:pt idx="4">
                  <c:v>193</c:v>
                </c:pt>
                <c:pt idx="5">
                  <c:v>467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3"/>
                <c:pt idx="0">
                  <c:v>未分化癌以外</c:v>
                </c:pt>
                <c:pt idx="1">
                  <c:v>未分化癌</c:v>
                </c:pt>
                <c:pt idx="2">
                  <c:v>不明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169</c:v>
                </c:pt>
                <c:pt idx="1">
                  <c:v>160</c:v>
                </c:pt>
                <c:pt idx="2">
                  <c:v>3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アブレーション（外来のみを含む）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3235294117647059"/>
                  <c:y val="-1.0701565525540403E-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3"/>
                <c:pt idx="0">
                  <c:v>実施可能</c:v>
                </c:pt>
                <c:pt idx="1">
                  <c:v>近日可能</c:v>
                </c:pt>
                <c:pt idx="2">
                  <c:v>実施しない/できない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55</c:v>
                </c:pt>
                <c:pt idx="1">
                  <c:v>1</c:v>
                </c:pt>
                <c:pt idx="2">
                  <c:v>61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大量療法（入院）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2"/>
                <c:pt idx="0">
                  <c:v>実施可能</c:v>
                </c:pt>
                <c:pt idx="1">
                  <c:v>実施しない/できない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29</c:v>
                </c:pt>
                <c:pt idx="1">
                  <c:v>87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年齢</c:v>
                </c:pt>
                <c:pt idx="1">
                  <c:v>画像所見（転移部位）</c:v>
                </c:pt>
                <c:pt idx="2">
                  <c:v>画像所見（病変のサイズ）</c:v>
                </c:pt>
                <c:pt idx="3">
                  <c:v>画像所見（RAI取り込みのない病変の有無）</c:v>
                </c:pt>
                <c:pt idx="4">
                  <c:v>Tgの値/変化量</c:v>
                </c:pt>
                <c:pt idx="5">
                  <c:v>再発までの期間</c:v>
                </c:pt>
                <c:pt idx="6">
                  <c:v>RAI累積用量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44</c:v>
                </c:pt>
                <c:pt idx="1">
                  <c:v>43</c:v>
                </c:pt>
                <c:pt idx="2">
                  <c:v>54</c:v>
                </c:pt>
                <c:pt idx="3">
                  <c:v>127</c:v>
                </c:pt>
                <c:pt idx="4">
                  <c:v>66</c:v>
                </c:pt>
                <c:pt idx="5">
                  <c:v>12</c:v>
                </c:pt>
                <c:pt idx="6">
                  <c:v>32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03155152"/>
        <c:axId val="403153584"/>
      </c:barChart>
      <c:catAx>
        <c:axId val="403155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3153584"/>
        <c:crosses val="autoZero"/>
        <c:auto val="1"/>
        <c:lblAlgn val="ctr"/>
        <c:lblOffset val="100"/>
        <c:noMultiLvlLbl val="0"/>
      </c:catAx>
      <c:valAx>
        <c:axId val="403153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315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分子標的薬は治験で対象となったRAI不応症例に限定すべき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そう思う</c:v>
                </c:pt>
                <c:pt idx="1">
                  <c:v>そうは思わない</c:v>
                </c:pt>
                <c:pt idx="2">
                  <c:v>わからない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28</c:v>
                </c:pt>
                <c:pt idx="1">
                  <c:v>87</c:v>
                </c:pt>
                <c:pt idx="2">
                  <c:v>40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甲状腺全摘を受けていない患者にも適応してよい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そう思う</c:v>
                </c:pt>
                <c:pt idx="1">
                  <c:v>そうは思わない</c:v>
                </c:pt>
                <c:pt idx="2">
                  <c:v>わからない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81</c:v>
                </c:pt>
                <c:pt idx="1">
                  <c:v>30</c:v>
                </c:pt>
                <c:pt idx="2">
                  <c:v>44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0.01812</cdr:x>
      <cdr:y>0.07691</cdr:y>
    </cdr:from>
    <cdr:to>
      <cdr:x>0.10507</cdr:x>
      <cdr:y>0.28705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90500" y="33464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B3FB7-DD87-41B5-907D-9FD1A717E323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372-6B96-4B88-8F80-8DEBC7869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287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B3FB7-DD87-41B5-907D-9FD1A717E323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372-6B96-4B88-8F80-8DEBC7869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68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B3FB7-DD87-41B5-907D-9FD1A717E323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372-6B96-4B88-8F80-8DEBC7869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685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B3FB7-DD87-41B5-907D-9FD1A717E323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372-6B96-4B88-8F80-8DEBC7869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32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B3FB7-DD87-41B5-907D-9FD1A717E323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372-6B96-4B88-8F80-8DEBC7869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69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B3FB7-DD87-41B5-907D-9FD1A717E323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372-6B96-4B88-8F80-8DEBC7869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72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B3FB7-DD87-41B5-907D-9FD1A717E323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372-6B96-4B88-8F80-8DEBC7869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170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B3FB7-DD87-41B5-907D-9FD1A717E323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372-6B96-4B88-8F80-8DEBC7869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68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B3FB7-DD87-41B5-907D-9FD1A717E323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372-6B96-4B88-8F80-8DEBC7869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19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B3FB7-DD87-41B5-907D-9FD1A717E323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372-6B96-4B88-8F80-8DEBC7869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343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B3FB7-DD87-41B5-907D-9FD1A717E323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98372-6B96-4B88-8F80-8DEBC7869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48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B3FB7-DD87-41B5-907D-9FD1A717E323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98372-6B96-4B88-8F80-8DEBC7869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19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我が国における甲状腺癌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に対する現状調査：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アンケート調査結果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日本甲状腺外科学会</a:t>
            </a:r>
            <a:r>
              <a:rPr lang="en-US" altLang="ja-JP" dirty="0"/>
              <a:t>/</a:t>
            </a:r>
            <a:r>
              <a:rPr lang="ja-JP" altLang="en-US" dirty="0"/>
              <a:t>日本内分泌外科学会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81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/>
                </a:solidFill>
                <a:latin typeface="Calibri" panose="020F0502020204030204"/>
              </a:rPr>
              <a:t>Q9.RAI</a:t>
            </a:r>
            <a:r>
              <a:rPr lang="ja-JP" altLang="en-US" dirty="0">
                <a:solidFill>
                  <a:prstClr val="black"/>
                </a:solidFill>
                <a:latin typeface="Calibri" panose="020F0502020204030204"/>
              </a:rPr>
              <a:t>内用療法不応の判断基準は</a:t>
            </a:r>
            <a:r>
              <a:rPr lang="en-US" altLang="ja-JP" dirty="0">
                <a:solidFill>
                  <a:prstClr val="black"/>
                </a:solidFill>
                <a:latin typeface="Calibri" panose="020F0502020204030204"/>
              </a:rPr>
              <a:t>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その他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Tg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画像所見など総合的判断：</a:t>
            </a:r>
            <a:r>
              <a:rPr kumimoji="1" lang="en-US" altLang="ja-JP" dirty="0" smtClean="0"/>
              <a:t>1</a:t>
            </a:r>
          </a:p>
          <a:p>
            <a:pPr lvl="1"/>
            <a:r>
              <a:rPr lang="en-US" altLang="ja-JP" dirty="0" smtClean="0"/>
              <a:t>RAI</a:t>
            </a:r>
            <a:r>
              <a:rPr lang="ja-JP" altLang="en-US" dirty="0" smtClean="0"/>
              <a:t>治療の既往、</a:t>
            </a:r>
            <a:r>
              <a:rPr lang="en-US" altLang="ja-JP" dirty="0" smtClean="0"/>
              <a:t>RAI</a:t>
            </a:r>
            <a:r>
              <a:rPr lang="ja-JP" altLang="en-US" dirty="0" smtClean="0"/>
              <a:t>治療後の再発・増悪：</a:t>
            </a:r>
            <a:r>
              <a:rPr lang="en-US" altLang="ja-JP" dirty="0" smtClean="0"/>
              <a:t>2</a:t>
            </a:r>
          </a:p>
          <a:p>
            <a:pPr lvl="1"/>
            <a:r>
              <a:rPr kumimoji="1" lang="en-US" altLang="ja-JP" dirty="0" smtClean="0"/>
              <a:t>PS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5</a:t>
            </a:r>
          </a:p>
          <a:p>
            <a:pPr lvl="1"/>
            <a:r>
              <a:rPr lang="ja-JP" altLang="en-US" dirty="0" smtClean="0"/>
              <a:t>組織型・分化度：</a:t>
            </a:r>
            <a:r>
              <a:rPr lang="en-US" altLang="ja-JP" dirty="0" smtClean="0"/>
              <a:t>4</a:t>
            </a:r>
          </a:p>
          <a:p>
            <a:pPr lvl="1"/>
            <a:r>
              <a:rPr lang="ja-JP" altLang="en-US" dirty="0" smtClean="0"/>
              <a:t>内視鏡で見える部位ではその所見：</a:t>
            </a:r>
            <a:r>
              <a:rPr lang="en-US" altLang="ja-JP" dirty="0" smtClean="0"/>
              <a:t>1</a:t>
            </a:r>
          </a:p>
          <a:p>
            <a:pPr lvl="1"/>
            <a:r>
              <a:rPr lang="ja-JP" altLang="en-US" dirty="0" smtClean="0"/>
              <a:t>残存</a:t>
            </a:r>
            <a:r>
              <a:rPr lang="ja-JP" altLang="en-US" dirty="0"/>
              <a:t>甲状</a:t>
            </a:r>
            <a:r>
              <a:rPr lang="ja-JP" altLang="en-US" dirty="0" smtClean="0"/>
              <a:t>腺がある場合は適応外：</a:t>
            </a:r>
            <a:r>
              <a:rPr lang="en-US" altLang="ja-JP" dirty="0" smtClean="0"/>
              <a:t>1</a:t>
            </a:r>
          </a:p>
          <a:p>
            <a:pPr lvl="1"/>
            <a:r>
              <a:rPr kumimoji="1" lang="ja-JP" altLang="en-US" dirty="0" smtClean="0"/>
              <a:t>紹介先、核医学科医師の判断：</a:t>
            </a:r>
            <a:r>
              <a:rPr lang="en-US" altLang="ja-JP" dirty="0"/>
              <a:t>4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転移例はすべて適応：</a:t>
            </a:r>
            <a:r>
              <a:rPr lang="en-US" altLang="ja-JP" dirty="0" smtClean="0"/>
              <a:t>1</a:t>
            </a:r>
          </a:p>
          <a:p>
            <a:pPr lvl="1"/>
            <a:r>
              <a:rPr lang="ja-JP" altLang="en-US" dirty="0"/>
              <a:t>施設</a:t>
            </a:r>
            <a:r>
              <a:rPr lang="ja-JP" altLang="en-US" dirty="0" smtClean="0"/>
              <a:t>がないので行えない：</a:t>
            </a:r>
            <a:r>
              <a:rPr lang="en-US" altLang="ja-JP" dirty="0" smtClean="0"/>
              <a:t>1</a:t>
            </a:r>
          </a:p>
          <a:p>
            <a:pPr lvl="1"/>
            <a:r>
              <a:rPr kumimoji="1" lang="ja-JP" altLang="en-US" dirty="0" smtClean="0"/>
              <a:t>経験がないので判断基準もない：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253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+mn-lt"/>
              </a:rPr>
              <a:t>Q10.RAI</a:t>
            </a:r>
            <a:r>
              <a:rPr kumimoji="1" lang="ja-JP" altLang="en-US" dirty="0" smtClean="0">
                <a:latin typeface="+mn-lt"/>
              </a:rPr>
              <a:t>内用療法不応の具体的基準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kumimoji="1" lang="en-US" altLang="ja-JP" dirty="0" smtClean="0"/>
              <a:t>RAI</a:t>
            </a:r>
            <a:r>
              <a:rPr kumimoji="1" lang="ja-JP" altLang="en-US" dirty="0" smtClean="0"/>
              <a:t>累積用量（</a:t>
            </a:r>
            <a:r>
              <a:rPr kumimoji="1" lang="en-US" altLang="ja-JP" dirty="0" err="1" smtClean="0"/>
              <a:t>mCi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30-50</a:t>
            </a:r>
            <a:r>
              <a:rPr lang="ja-JP" altLang="en-US" dirty="0" smtClean="0"/>
              <a:t>：</a:t>
            </a:r>
            <a:r>
              <a:rPr lang="en-US" altLang="ja-JP" dirty="0" smtClean="0"/>
              <a:t>2</a:t>
            </a:r>
          </a:p>
          <a:p>
            <a:pPr marL="457200" lvl="1" indent="0">
              <a:buNone/>
            </a:pPr>
            <a:r>
              <a:rPr kumimoji="1" lang="en-US" altLang="ja-JP" dirty="0" smtClean="0"/>
              <a:t>-100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1</a:t>
            </a:r>
          </a:p>
          <a:p>
            <a:pPr marL="457200" lvl="1" indent="0">
              <a:buNone/>
            </a:pPr>
            <a:r>
              <a:rPr lang="en-US" altLang="ja-JP" dirty="0" smtClean="0"/>
              <a:t>100</a:t>
            </a:r>
            <a:r>
              <a:rPr lang="ja-JP" altLang="en-US" dirty="0" smtClean="0"/>
              <a:t>：</a:t>
            </a:r>
            <a:r>
              <a:rPr lang="en-US" altLang="ja-JP" dirty="0" smtClean="0"/>
              <a:t>2</a:t>
            </a:r>
          </a:p>
          <a:p>
            <a:pPr marL="457200" lvl="1" indent="0">
              <a:buNone/>
            </a:pPr>
            <a:r>
              <a:rPr kumimoji="1" lang="en-US" altLang="ja-JP" dirty="0" smtClean="0"/>
              <a:t>130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1</a:t>
            </a:r>
          </a:p>
          <a:p>
            <a:pPr marL="457200" lvl="1" indent="0">
              <a:buNone/>
            </a:pPr>
            <a:r>
              <a:rPr lang="en-US" altLang="ja-JP" dirty="0" smtClean="0"/>
              <a:t>200</a:t>
            </a:r>
            <a:r>
              <a:rPr lang="ja-JP" altLang="en-US" dirty="0" smtClean="0"/>
              <a:t>：</a:t>
            </a:r>
            <a:r>
              <a:rPr lang="en-US" altLang="ja-JP" dirty="0" smtClean="0"/>
              <a:t>4</a:t>
            </a:r>
          </a:p>
          <a:p>
            <a:pPr marL="457200" lvl="1" indent="0">
              <a:buNone/>
            </a:pPr>
            <a:r>
              <a:rPr kumimoji="1" lang="en-US" altLang="ja-JP" dirty="0" smtClean="0"/>
              <a:t>500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2</a:t>
            </a:r>
          </a:p>
          <a:p>
            <a:pPr marL="457200" lvl="1" indent="0">
              <a:buNone/>
            </a:pPr>
            <a:r>
              <a:rPr lang="en-US" altLang="ja-JP" dirty="0" smtClean="0"/>
              <a:t>600</a:t>
            </a:r>
            <a:r>
              <a:rPr lang="ja-JP" altLang="en-US" dirty="0" smtClean="0"/>
              <a:t>：</a:t>
            </a:r>
            <a:r>
              <a:rPr lang="en-US" altLang="ja-JP" dirty="0" smtClean="0"/>
              <a:t>1</a:t>
            </a:r>
          </a:p>
          <a:p>
            <a:pPr marL="457200" lvl="1" indent="0">
              <a:buNone/>
            </a:pPr>
            <a:r>
              <a:rPr kumimoji="1" lang="en-US" altLang="ja-JP" dirty="0" smtClean="0"/>
              <a:t>700-800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1</a:t>
            </a:r>
          </a:p>
          <a:p>
            <a:pPr marL="457200" lvl="1" indent="0">
              <a:buNone/>
            </a:pPr>
            <a:r>
              <a:rPr lang="en-US" altLang="ja-JP" dirty="0" smtClean="0"/>
              <a:t>800</a:t>
            </a:r>
            <a:r>
              <a:rPr lang="ja-JP" altLang="en-US" dirty="0" smtClean="0"/>
              <a:t>：</a:t>
            </a:r>
            <a:r>
              <a:rPr lang="en-US" altLang="ja-JP" dirty="0" smtClean="0"/>
              <a:t>2</a:t>
            </a:r>
          </a:p>
          <a:p>
            <a:pPr marL="457200" lvl="1" indent="0">
              <a:buNone/>
            </a:pPr>
            <a:r>
              <a:rPr kumimoji="1" lang="ja-JP" altLang="en-US" dirty="0"/>
              <a:t>決</a:t>
            </a:r>
            <a:r>
              <a:rPr kumimoji="1" lang="ja-JP" altLang="en-US" dirty="0" smtClean="0"/>
              <a:t>めていない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記載なし：</a:t>
            </a:r>
            <a:r>
              <a:rPr kumimoji="1" lang="en-US" altLang="ja-JP" dirty="0" smtClean="0"/>
              <a:t>144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905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/>
                </a:solidFill>
                <a:latin typeface="Calibri" panose="020F0502020204030204"/>
              </a:rPr>
              <a:t>Q10.RAI</a:t>
            </a:r>
            <a:r>
              <a:rPr lang="ja-JP" altLang="en-US" dirty="0">
                <a:solidFill>
                  <a:prstClr val="black"/>
                </a:solidFill>
                <a:latin typeface="Calibri" panose="020F0502020204030204"/>
              </a:rPr>
              <a:t>内用療法不応の具体的基準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2)</a:t>
            </a:r>
            <a:r>
              <a:rPr kumimoji="1" lang="ja-JP" altLang="en-US" dirty="0" smtClean="0"/>
              <a:t>　再発までの期間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3</a:t>
            </a:r>
            <a:r>
              <a:rPr lang="ja-JP" altLang="en-US" dirty="0"/>
              <a:t>ヶ</a:t>
            </a:r>
            <a:r>
              <a:rPr lang="ja-JP" altLang="en-US" dirty="0" smtClean="0"/>
              <a:t>月：</a:t>
            </a:r>
            <a:r>
              <a:rPr lang="en-US" altLang="ja-JP" dirty="0" smtClean="0"/>
              <a:t>2</a:t>
            </a:r>
          </a:p>
          <a:p>
            <a:pPr marL="457200" lvl="1" indent="0">
              <a:buNone/>
            </a:pPr>
            <a:r>
              <a:rPr kumimoji="1" lang="ja-JP" altLang="en-US" dirty="0" smtClean="0"/>
              <a:t>半年：</a:t>
            </a:r>
            <a:r>
              <a:rPr kumimoji="1" lang="en-US" altLang="ja-JP" dirty="0" smtClean="0"/>
              <a:t>3</a:t>
            </a:r>
          </a:p>
          <a:p>
            <a:pPr marL="457200" lvl="1" indent="0">
              <a:buNone/>
            </a:pPr>
            <a:r>
              <a:rPr lang="en-US" altLang="ja-JP" dirty="0" smtClean="0"/>
              <a:t>1</a:t>
            </a:r>
            <a:r>
              <a:rPr lang="ja-JP" altLang="en-US" dirty="0" smtClean="0"/>
              <a:t>年：</a:t>
            </a:r>
            <a:r>
              <a:rPr lang="en-US" altLang="ja-JP" dirty="0" smtClean="0"/>
              <a:t>1</a:t>
            </a:r>
          </a:p>
          <a:p>
            <a:pPr marL="457200" lvl="1" indent="0">
              <a:buNone/>
            </a:pPr>
            <a:r>
              <a:rPr lang="ja-JP" altLang="en-US" dirty="0"/>
              <a:t>決</a:t>
            </a:r>
            <a:r>
              <a:rPr lang="ja-JP" altLang="en-US" dirty="0" smtClean="0"/>
              <a:t>めていない</a:t>
            </a:r>
            <a:r>
              <a:rPr lang="en-US" altLang="ja-JP" dirty="0" smtClean="0"/>
              <a:t>/</a:t>
            </a:r>
            <a:r>
              <a:rPr lang="ja-JP" altLang="en-US" dirty="0" smtClean="0"/>
              <a:t>記載なし：</a:t>
            </a:r>
            <a:r>
              <a:rPr lang="en-US" altLang="ja-JP" dirty="0" smtClean="0"/>
              <a:t>157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366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/>
                </a:solidFill>
                <a:latin typeface="Calibri" panose="020F0502020204030204"/>
              </a:rPr>
              <a:t>Q10.RAI</a:t>
            </a:r>
            <a:r>
              <a:rPr lang="ja-JP" altLang="en-US" dirty="0">
                <a:solidFill>
                  <a:prstClr val="black"/>
                </a:solidFill>
                <a:latin typeface="Calibri" panose="020F0502020204030204"/>
              </a:rPr>
              <a:t>内用療法不応の具体的基準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/>
              <a:t>3)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Tg</a:t>
            </a:r>
            <a:r>
              <a:rPr kumimoji="1" lang="ja-JP" altLang="en-US" dirty="0" smtClean="0"/>
              <a:t>の値または変化量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kumimoji="1" lang="ja-JP" altLang="en-US" dirty="0" smtClean="0"/>
              <a:t>低値のもの（</a:t>
            </a: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以下、</a:t>
            </a:r>
            <a:r>
              <a:rPr kumimoji="1" lang="en-US" altLang="ja-JP" dirty="0" smtClean="0"/>
              <a:t>50</a:t>
            </a:r>
            <a:r>
              <a:rPr kumimoji="1" lang="ja-JP" altLang="en-US" dirty="0" smtClean="0"/>
              <a:t>以下、基準値内）：</a:t>
            </a:r>
            <a:r>
              <a:rPr lang="en-US" altLang="ja-JP" dirty="0" smtClean="0"/>
              <a:t>7</a:t>
            </a:r>
          </a:p>
          <a:p>
            <a:pPr marL="457200" lvl="1" indent="0">
              <a:buNone/>
            </a:pPr>
            <a:r>
              <a:rPr lang="ja-JP" altLang="en-US" dirty="0" smtClean="0"/>
              <a:t>高値：</a:t>
            </a:r>
            <a:r>
              <a:rPr lang="en-US" altLang="ja-JP" dirty="0" smtClean="0"/>
              <a:t>1</a:t>
            </a:r>
          </a:p>
          <a:p>
            <a:pPr marL="457200" lvl="1" indent="0">
              <a:buNone/>
            </a:pPr>
            <a:r>
              <a:rPr kumimoji="1" lang="en-US" altLang="ja-JP" dirty="0" smtClean="0"/>
              <a:t>TSH&gt;30</a:t>
            </a:r>
            <a:r>
              <a:rPr kumimoji="1" lang="ja-JP" altLang="en-US" dirty="0" smtClean="0"/>
              <a:t>で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以上：</a:t>
            </a:r>
            <a:r>
              <a:rPr kumimoji="1" lang="en-US" altLang="ja-JP" dirty="0" smtClean="0"/>
              <a:t>1</a:t>
            </a:r>
          </a:p>
          <a:p>
            <a:pPr marL="457200" lvl="1" indent="0">
              <a:buNone/>
            </a:pPr>
            <a:r>
              <a:rPr lang="en-US" altLang="ja-JP" dirty="0" smtClean="0"/>
              <a:t>10</a:t>
            </a:r>
            <a:r>
              <a:rPr lang="ja-JP" altLang="en-US" dirty="0" smtClean="0"/>
              <a:t>以上：</a:t>
            </a:r>
            <a:r>
              <a:rPr lang="en-US" altLang="ja-JP" dirty="0" smtClean="0"/>
              <a:t>1</a:t>
            </a:r>
          </a:p>
          <a:p>
            <a:pPr marL="457200" lvl="1" indent="0">
              <a:buNone/>
            </a:pPr>
            <a:r>
              <a:rPr lang="en-US" altLang="ja-JP" dirty="0" smtClean="0"/>
              <a:t>500</a:t>
            </a:r>
            <a:r>
              <a:rPr lang="ja-JP" altLang="en-US" dirty="0" smtClean="0"/>
              <a:t>：</a:t>
            </a:r>
            <a:r>
              <a:rPr lang="en-US" altLang="ja-JP" dirty="0" smtClean="0"/>
              <a:t>1</a:t>
            </a:r>
          </a:p>
          <a:p>
            <a:pPr marL="457200" lvl="1" indent="0">
              <a:buNone/>
            </a:pPr>
            <a:r>
              <a:rPr kumimoji="1" lang="en-US" altLang="ja-JP" dirty="0" smtClean="0"/>
              <a:t>RAI</a:t>
            </a:r>
            <a:r>
              <a:rPr kumimoji="1" lang="ja-JP" altLang="en-US" dirty="0" smtClean="0"/>
              <a:t>治療で低下しない：</a:t>
            </a:r>
            <a:r>
              <a:rPr lang="en-US" altLang="ja-JP" dirty="0"/>
              <a:t>4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Doubling</a:t>
            </a:r>
            <a:r>
              <a:rPr lang="ja-JP" altLang="en-US" dirty="0"/>
              <a:t> </a:t>
            </a:r>
            <a:r>
              <a:rPr lang="en-US" altLang="ja-JP" dirty="0" smtClean="0"/>
              <a:t>time</a:t>
            </a:r>
            <a:r>
              <a:rPr lang="ja-JP" altLang="en-US" dirty="0"/>
              <a:t> </a:t>
            </a:r>
            <a:r>
              <a:rPr lang="en-US" altLang="ja-JP" dirty="0" smtClean="0"/>
              <a:t>1</a:t>
            </a:r>
            <a:r>
              <a:rPr lang="ja-JP" altLang="en-US" dirty="0" smtClean="0"/>
              <a:t>年以内、明らかな増加、持続的増加：</a:t>
            </a:r>
            <a:r>
              <a:rPr lang="en-US" altLang="ja-JP" dirty="0" smtClean="0"/>
              <a:t>7</a:t>
            </a:r>
          </a:p>
          <a:p>
            <a:pPr marL="457200" lvl="1" indent="0">
              <a:buNone/>
            </a:pPr>
            <a:r>
              <a:rPr lang="ja-JP" altLang="en-US" dirty="0" smtClean="0"/>
              <a:t>基準なし</a:t>
            </a:r>
            <a:r>
              <a:rPr lang="en-US" altLang="ja-JP" dirty="0" smtClean="0"/>
              <a:t>/</a:t>
            </a:r>
            <a:r>
              <a:rPr lang="ja-JP" altLang="en-US" dirty="0" smtClean="0"/>
              <a:t>記載なし：</a:t>
            </a:r>
            <a:r>
              <a:rPr lang="en-US" altLang="ja-JP" dirty="0" smtClean="0"/>
              <a:t>141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123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/>
                </a:solidFill>
                <a:latin typeface="Calibri" panose="020F0502020204030204"/>
              </a:rPr>
              <a:t>Q10.RAI</a:t>
            </a:r>
            <a:r>
              <a:rPr lang="ja-JP" altLang="en-US" dirty="0">
                <a:solidFill>
                  <a:prstClr val="black"/>
                </a:solidFill>
                <a:latin typeface="Calibri" panose="020F0502020204030204"/>
              </a:rPr>
              <a:t>内用療法不応の具体的基準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dirty="0" smtClean="0"/>
              <a:t>4)</a:t>
            </a:r>
            <a:r>
              <a:rPr lang="ja-JP" altLang="en-US" dirty="0" smtClean="0"/>
              <a:t>　画像所見（</a:t>
            </a:r>
            <a:r>
              <a:rPr lang="en-US" altLang="ja-JP" dirty="0" smtClean="0"/>
              <a:t>RAI</a:t>
            </a:r>
            <a:r>
              <a:rPr lang="ja-JP" altLang="en-US" dirty="0" smtClean="0"/>
              <a:t>取り込みのない病変個数）</a:t>
            </a:r>
            <a:endParaRPr lang="en-US" altLang="ja-JP" dirty="0" smtClean="0"/>
          </a:p>
          <a:p>
            <a:pPr marL="457200" lvl="1" indent="0">
              <a:buNone/>
            </a:pP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14</a:t>
            </a:r>
          </a:p>
          <a:p>
            <a:pPr marL="457200" lvl="1" indent="0">
              <a:buNone/>
            </a:pPr>
            <a:r>
              <a:rPr lang="en-US" altLang="ja-JP" dirty="0" smtClean="0"/>
              <a:t>2</a:t>
            </a:r>
            <a:r>
              <a:rPr lang="ja-JP" altLang="en-US" dirty="0" smtClean="0"/>
              <a:t>：</a:t>
            </a:r>
            <a:r>
              <a:rPr lang="en-US" altLang="ja-JP" dirty="0" smtClean="0"/>
              <a:t>4</a:t>
            </a:r>
          </a:p>
          <a:p>
            <a:pPr marL="457200" lvl="1" indent="0">
              <a:buNone/>
            </a:pPr>
            <a:r>
              <a:rPr kumimoji="1" lang="en-US" altLang="ja-JP" dirty="0" smtClean="0"/>
              <a:t>2-3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1</a:t>
            </a:r>
          </a:p>
          <a:p>
            <a:pPr marL="457200" lvl="1" indent="0">
              <a:buNone/>
            </a:pPr>
            <a:r>
              <a:rPr lang="en-US" altLang="ja-JP" dirty="0" smtClean="0"/>
              <a:t>3</a:t>
            </a:r>
            <a:r>
              <a:rPr lang="ja-JP" altLang="en-US" dirty="0" smtClean="0"/>
              <a:t>：</a:t>
            </a:r>
            <a:r>
              <a:rPr lang="en-US" altLang="ja-JP" dirty="0" smtClean="0"/>
              <a:t>4</a:t>
            </a:r>
          </a:p>
          <a:p>
            <a:pPr marL="457200" lvl="1" indent="0">
              <a:buNone/>
            </a:pP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2</a:t>
            </a:r>
          </a:p>
          <a:p>
            <a:pPr marL="457200" lvl="1" indent="0">
              <a:buNone/>
            </a:pPr>
            <a:r>
              <a:rPr lang="en-US" altLang="ja-JP" dirty="0" smtClean="0"/>
              <a:t>10</a:t>
            </a:r>
            <a:r>
              <a:rPr lang="ja-JP" altLang="en-US" dirty="0" smtClean="0"/>
              <a:t>：</a:t>
            </a:r>
            <a:r>
              <a:rPr lang="en-US" altLang="ja-JP" dirty="0" smtClean="0"/>
              <a:t>1</a:t>
            </a:r>
          </a:p>
          <a:p>
            <a:pPr marL="457200" lvl="1" indent="0">
              <a:buNone/>
            </a:pPr>
            <a:r>
              <a:rPr lang="ja-JP" altLang="en-US" dirty="0" smtClean="0"/>
              <a:t>数個：</a:t>
            </a:r>
            <a:r>
              <a:rPr lang="en-US" altLang="ja-JP" dirty="0" smtClean="0"/>
              <a:t>2</a:t>
            </a:r>
          </a:p>
          <a:p>
            <a:pPr marL="457200" lvl="1" indent="0">
              <a:buNone/>
            </a:pPr>
            <a:r>
              <a:rPr lang="ja-JP" altLang="en-US" dirty="0" smtClean="0"/>
              <a:t>集積が全くない場合：</a:t>
            </a:r>
            <a:r>
              <a:rPr lang="en-US" altLang="ja-JP" dirty="0"/>
              <a:t>4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sz="2500" dirty="0"/>
              <a:t>全体</a:t>
            </a:r>
            <a:r>
              <a:rPr lang="ja-JP" altLang="en-US" sz="2500" dirty="0" smtClean="0"/>
              <a:t>の病変数による：</a:t>
            </a:r>
            <a:r>
              <a:rPr lang="en-US" altLang="ja-JP" sz="2500" dirty="0" smtClean="0"/>
              <a:t>1</a:t>
            </a:r>
          </a:p>
          <a:p>
            <a:pPr marL="457200" lvl="1" indent="0">
              <a:buNone/>
            </a:pPr>
            <a:r>
              <a:rPr lang="en-US" altLang="ja-JP" sz="2500" dirty="0">
                <a:solidFill>
                  <a:prstClr val="black"/>
                </a:solidFill>
              </a:rPr>
              <a:t>1</a:t>
            </a:r>
            <a:r>
              <a:rPr lang="ja-JP" altLang="en-US" sz="2500" dirty="0">
                <a:solidFill>
                  <a:prstClr val="black"/>
                </a:solidFill>
              </a:rPr>
              <a:t>個でも集積あれば適応：</a:t>
            </a:r>
            <a:r>
              <a:rPr lang="en-US" altLang="ja-JP" sz="2500" dirty="0" smtClean="0">
                <a:solidFill>
                  <a:prstClr val="black"/>
                </a:solidFill>
              </a:rPr>
              <a:t>1</a:t>
            </a:r>
          </a:p>
          <a:p>
            <a:pPr marL="457200" lvl="1" indent="0">
              <a:buNone/>
            </a:pPr>
            <a:r>
              <a:rPr lang="ja-JP" altLang="en-US" sz="2500" dirty="0">
                <a:solidFill>
                  <a:prstClr val="black"/>
                </a:solidFill>
              </a:rPr>
              <a:t>特</a:t>
            </a:r>
            <a:r>
              <a:rPr lang="ja-JP" altLang="en-US" sz="2500" dirty="0" smtClean="0">
                <a:solidFill>
                  <a:prstClr val="black"/>
                </a:solidFill>
              </a:rPr>
              <a:t>に基準はない</a:t>
            </a:r>
            <a:r>
              <a:rPr lang="en-US" altLang="ja-JP" sz="2500" dirty="0" smtClean="0">
                <a:solidFill>
                  <a:prstClr val="black"/>
                </a:solidFill>
              </a:rPr>
              <a:t>/</a:t>
            </a:r>
            <a:r>
              <a:rPr lang="ja-JP" altLang="en-US" sz="2500" dirty="0" smtClean="0">
                <a:solidFill>
                  <a:prstClr val="black"/>
                </a:solidFill>
              </a:rPr>
              <a:t>記載なし：</a:t>
            </a:r>
            <a:r>
              <a:rPr lang="en-US" altLang="ja-JP" sz="2500" dirty="0" smtClean="0">
                <a:solidFill>
                  <a:prstClr val="black"/>
                </a:solidFill>
              </a:rPr>
              <a:t>128</a:t>
            </a:r>
            <a:endParaRPr lang="en-US" altLang="ja-JP" sz="25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036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/>
                </a:solidFill>
                <a:latin typeface="Calibri" panose="020F0502020204030204"/>
              </a:rPr>
              <a:t>Q10.RAI</a:t>
            </a:r>
            <a:r>
              <a:rPr lang="ja-JP" altLang="en-US" dirty="0">
                <a:solidFill>
                  <a:prstClr val="black"/>
                </a:solidFill>
                <a:latin typeface="Calibri" panose="020F0502020204030204"/>
              </a:rPr>
              <a:t>内用療法不応の具体的基準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5)</a:t>
            </a:r>
            <a:r>
              <a:rPr kumimoji="1" lang="ja-JP" altLang="en-US" dirty="0" smtClean="0"/>
              <a:t>　画像所見（病変のサイズ：</a:t>
            </a:r>
            <a:r>
              <a:rPr kumimoji="1" lang="en-US" altLang="ja-JP" dirty="0" smtClean="0"/>
              <a:t>mm</a:t>
            </a:r>
            <a:r>
              <a:rPr kumimoji="1" lang="ja-JP" altLang="en-US" dirty="0" smtClean="0"/>
              <a:t>以上）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1.5</a:t>
            </a:r>
            <a:r>
              <a:rPr lang="ja-JP" altLang="en-US" dirty="0" smtClean="0"/>
              <a:t>：</a:t>
            </a:r>
            <a:r>
              <a:rPr lang="en-US" altLang="ja-JP" dirty="0" smtClean="0"/>
              <a:t>1</a:t>
            </a:r>
          </a:p>
          <a:p>
            <a:pPr marL="457200" lvl="1" indent="0">
              <a:buNone/>
            </a:pPr>
            <a:r>
              <a:rPr lang="en-US" altLang="ja-JP" dirty="0" smtClean="0"/>
              <a:t>5</a:t>
            </a:r>
            <a:r>
              <a:rPr lang="ja-JP" altLang="en-US" dirty="0" smtClean="0"/>
              <a:t>：</a:t>
            </a:r>
            <a:r>
              <a:rPr lang="en-US" altLang="ja-JP" dirty="0" smtClean="0"/>
              <a:t>1</a:t>
            </a:r>
          </a:p>
          <a:p>
            <a:pPr marL="457200" lvl="1" indent="0">
              <a:buNone/>
            </a:pP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6</a:t>
            </a:r>
          </a:p>
          <a:p>
            <a:pPr marL="457200" lvl="1" indent="0">
              <a:buNone/>
            </a:pPr>
            <a:r>
              <a:rPr lang="en-US" altLang="ja-JP" dirty="0" smtClean="0"/>
              <a:t>10-20</a:t>
            </a:r>
            <a:r>
              <a:rPr lang="ja-JP" altLang="en-US" dirty="0" smtClean="0"/>
              <a:t>：</a:t>
            </a:r>
            <a:r>
              <a:rPr lang="en-US" altLang="ja-JP" dirty="0" smtClean="0"/>
              <a:t>2</a:t>
            </a:r>
          </a:p>
          <a:p>
            <a:pPr marL="457200" lvl="1" indent="0">
              <a:buNone/>
            </a:pPr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：</a:t>
            </a:r>
            <a:r>
              <a:rPr lang="en-US" altLang="ja-JP" dirty="0"/>
              <a:t>5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30</a:t>
            </a:r>
            <a:r>
              <a:rPr lang="ja-JP" altLang="en-US" dirty="0" smtClean="0"/>
              <a:t>：</a:t>
            </a:r>
            <a:r>
              <a:rPr lang="en-US" altLang="ja-JP" dirty="0" smtClean="0"/>
              <a:t>2</a:t>
            </a:r>
          </a:p>
          <a:p>
            <a:pPr marL="457200" lvl="1" indent="0">
              <a:buNone/>
            </a:pPr>
            <a:r>
              <a:rPr kumimoji="1" lang="en-US" altLang="ja-JP" dirty="0" smtClean="0"/>
              <a:t>50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1</a:t>
            </a:r>
          </a:p>
          <a:p>
            <a:pPr marL="457200" lvl="1" indent="0">
              <a:buNone/>
            </a:pPr>
            <a:r>
              <a:rPr kumimoji="1" lang="ja-JP" altLang="en-US" dirty="0" smtClean="0"/>
              <a:t>リンパ節</a:t>
            </a:r>
            <a:r>
              <a:rPr kumimoji="1" lang="en-US" altLang="ja-JP" dirty="0" smtClean="0"/>
              <a:t>10-20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肺</a:t>
            </a:r>
            <a:r>
              <a:rPr kumimoji="1" lang="en-US" altLang="ja-JP" dirty="0" smtClean="0"/>
              <a:t>20-30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1</a:t>
            </a:r>
          </a:p>
          <a:p>
            <a:pPr marL="457200" lvl="1" indent="0">
              <a:buNone/>
            </a:pPr>
            <a:r>
              <a:rPr lang="ja-JP" altLang="en-US" dirty="0" smtClean="0"/>
              <a:t>肺転移の場合、多発・</a:t>
            </a:r>
            <a:r>
              <a:rPr lang="en-US" altLang="ja-JP" dirty="0" smtClean="0"/>
              <a:t>30</a:t>
            </a:r>
            <a:r>
              <a:rPr lang="ja-JP" altLang="en-US" dirty="0" smtClean="0"/>
              <a:t>：</a:t>
            </a:r>
            <a:r>
              <a:rPr lang="en-US" altLang="ja-JP" dirty="0" smtClean="0"/>
              <a:t>1</a:t>
            </a:r>
          </a:p>
          <a:p>
            <a:pPr marL="457200" lvl="1" indent="0">
              <a:buNone/>
            </a:pPr>
            <a:r>
              <a:rPr lang="en-US" altLang="ja-JP" dirty="0"/>
              <a:t>PD</a:t>
            </a:r>
            <a:r>
              <a:rPr lang="ja-JP" altLang="en-US" dirty="0"/>
              <a:t>：</a:t>
            </a:r>
            <a:r>
              <a:rPr lang="en-US" altLang="ja-JP" dirty="0" smtClean="0"/>
              <a:t>2</a:t>
            </a:r>
          </a:p>
          <a:p>
            <a:pPr marL="457200" lvl="1" indent="0">
              <a:buNone/>
            </a:pPr>
            <a:r>
              <a:rPr kumimoji="1" lang="ja-JP" altLang="en-US" dirty="0"/>
              <a:t>決</a:t>
            </a:r>
            <a:r>
              <a:rPr kumimoji="1" lang="ja-JP" altLang="en-US" dirty="0" smtClean="0"/>
              <a:t>めていない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記載なし：</a:t>
            </a:r>
            <a:r>
              <a:rPr kumimoji="1" lang="en-US" altLang="ja-JP" dirty="0" smtClean="0"/>
              <a:t>140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290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/>
                </a:solidFill>
                <a:latin typeface="Calibri" panose="020F0502020204030204"/>
              </a:rPr>
              <a:t>Q10.RAI</a:t>
            </a:r>
            <a:r>
              <a:rPr lang="ja-JP" altLang="en-US" dirty="0">
                <a:solidFill>
                  <a:prstClr val="black"/>
                </a:solidFill>
                <a:latin typeface="Calibri" panose="020F0502020204030204"/>
              </a:rPr>
              <a:t>内用療法不応の具体的基準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6)</a:t>
            </a:r>
            <a:r>
              <a:rPr kumimoji="1" lang="ja-JP" altLang="en-US" dirty="0" smtClean="0"/>
              <a:t>　画像所見（転移部位）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肺：</a:t>
            </a:r>
            <a:r>
              <a:rPr lang="en-US" altLang="ja-JP" dirty="0" smtClean="0"/>
              <a:t>10</a:t>
            </a:r>
          </a:p>
          <a:p>
            <a:pPr marL="914400" lvl="2" indent="0">
              <a:buNone/>
            </a:pPr>
            <a:r>
              <a:rPr lang="ja-JP" altLang="en-US" dirty="0"/>
              <a:t>径</a:t>
            </a:r>
            <a:r>
              <a:rPr lang="ja-JP" altLang="en-US" dirty="0" smtClean="0"/>
              <a:t>の</a:t>
            </a:r>
            <a:r>
              <a:rPr lang="ja-JP" altLang="en-US" dirty="0"/>
              <a:t>大</a:t>
            </a:r>
            <a:r>
              <a:rPr lang="ja-JP" altLang="en-US" dirty="0" smtClean="0"/>
              <a:t>きなもの：</a:t>
            </a:r>
            <a:r>
              <a:rPr lang="en-US" altLang="ja-JP" dirty="0" smtClean="0"/>
              <a:t>1</a:t>
            </a:r>
          </a:p>
          <a:p>
            <a:pPr marL="457200" lvl="1" indent="0">
              <a:buNone/>
            </a:pPr>
            <a:r>
              <a:rPr kumimoji="1" lang="ja-JP" altLang="en-US" dirty="0" smtClean="0"/>
              <a:t>骨：</a:t>
            </a:r>
            <a:r>
              <a:rPr kumimoji="1" lang="en-US" altLang="ja-JP" dirty="0" smtClean="0"/>
              <a:t>31</a:t>
            </a:r>
          </a:p>
          <a:p>
            <a:pPr marL="914400" lvl="2" indent="0">
              <a:buNone/>
            </a:pPr>
            <a:r>
              <a:rPr lang="ja-JP" altLang="en-US" dirty="0" smtClean="0"/>
              <a:t>径の大きなもの：</a:t>
            </a:r>
            <a:r>
              <a:rPr lang="en-US" altLang="ja-JP" dirty="0" smtClean="0"/>
              <a:t>1</a:t>
            </a:r>
          </a:p>
          <a:p>
            <a:pPr marL="914400" lvl="2" indent="0">
              <a:buNone/>
            </a:pPr>
            <a:r>
              <a:rPr kumimoji="1" lang="ja-JP" altLang="en-US" dirty="0" smtClean="0"/>
              <a:t>骨折</a:t>
            </a:r>
            <a:r>
              <a:rPr lang="ja-JP" altLang="en-US" dirty="0" smtClean="0"/>
              <a:t>・脊髄圧迫をともなうもの：</a:t>
            </a:r>
            <a:r>
              <a:rPr lang="en-US" altLang="ja-JP" dirty="0" smtClean="0"/>
              <a:t>1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ja-JP" altLang="en-US" dirty="0"/>
              <a:t>リンパ</a:t>
            </a:r>
            <a:r>
              <a:rPr lang="ja-JP" altLang="en-US" dirty="0" smtClean="0"/>
              <a:t>節：</a:t>
            </a:r>
            <a:r>
              <a:rPr lang="en-US" altLang="ja-JP" dirty="0" smtClean="0"/>
              <a:t>14</a:t>
            </a:r>
          </a:p>
          <a:p>
            <a:pPr marL="914400" lvl="2" indent="0">
              <a:buNone/>
            </a:pPr>
            <a:r>
              <a:rPr lang="ja-JP" altLang="en-US" dirty="0" smtClean="0"/>
              <a:t>径の大きなもの：</a:t>
            </a:r>
            <a:r>
              <a:rPr lang="en-US" altLang="ja-JP" dirty="0" smtClean="0"/>
              <a:t>2</a:t>
            </a:r>
          </a:p>
          <a:p>
            <a:pPr marL="914400" lvl="2" indent="0">
              <a:buNone/>
            </a:pPr>
            <a:r>
              <a:rPr lang="ja-JP" altLang="en-US" dirty="0" smtClean="0"/>
              <a:t>多発累々：</a:t>
            </a:r>
            <a:r>
              <a:rPr lang="en-US" altLang="ja-JP" dirty="0" smtClean="0"/>
              <a:t>1</a:t>
            </a:r>
          </a:p>
          <a:p>
            <a:pPr marL="457200" lvl="1" indent="0">
              <a:buNone/>
            </a:pPr>
            <a:r>
              <a:rPr kumimoji="1" lang="ja-JP" altLang="en-US" dirty="0" smtClean="0"/>
              <a:t>その他：</a:t>
            </a:r>
            <a:endParaRPr kumimoji="1" lang="en-US" altLang="ja-JP" dirty="0" smtClean="0"/>
          </a:p>
          <a:p>
            <a:pPr marL="914400" lvl="2" indent="0">
              <a:buNone/>
            </a:pPr>
            <a:r>
              <a:rPr lang="ja-JP" altLang="en-US" dirty="0" smtClean="0"/>
              <a:t>脳：</a:t>
            </a:r>
            <a:r>
              <a:rPr lang="en-US" altLang="ja-JP" dirty="0"/>
              <a:t>6</a:t>
            </a:r>
            <a:endParaRPr lang="en-US" altLang="ja-JP" dirty="0" smtClean="0"/>
          </a:p>
          <a:p>
            <a:pPr marL="914400" lvl="2" indent="0">
              <a:buNone/>
            </a:pPr>
            <a:r>
              <a:rPr kumimoji="1" lang="ja-JP" altLang="en-US" dirty="0" smtClean="0"/>
              <a:t>肝：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632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/>
                </a:solidFill>
                <a:latin typeface="Calibri" panose="020F0502020204030204"/>
              </a:rPr>
              <a:t>Q10.RAI</a:t>
            </a:r>
            <a:r>
              <a:rPr lang="ja-JP" altLang="en-US" dirty="0">
                <a:solidFill>
                  <a:prstClr val="black"/>
                </a:solidFill>
                <a:latin typeface="Calibri" panose="020F0502020204030204"/>
              </a:rPr>
              <a:t>内用療法不応の具体的基準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7)</a:t>
            </a:r>
            <a:r>
              <a:rPr kumimoji="1" lang="ja-JP" altLang="en-US" dirty="0" smtClean="0"/>
              <a:t>　年齢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18</a:t>
            </a:r>
            <a:r>
              <a:rPr lang="ja-JP" altLang="en-US" dirty="0" smtClean="0"/>
              <a:t>歳以上：</a:t>
            </a:r>
            <a:r>
              <a:rPr lang="en-US" altLang="ja-JP" dirty="0" smtClean="0"/>
              <a:t>1</a:t>
            </a:r>
          </a:p>
          <a:p>
            <a:pPr marL="457200" lvl="1" indent="0">
              <a:buNone/>
            </a:pPr>
            <a:r>
              <a:rPr lang="en-US" altLang="ja-JP" dirty="0" smtClean="0"/>
              <a:t>45</a:t>
            </a:r>
            <a:r>
              <a:rPr lang="ja-JP" altLang="en-US" dirty="0" smtClean="0"/>
              <a:t>歳：</a:t>
            </a:r>
            <a:r>
              <a:rPr lang="en-US" altLang="ja-JP" dirty="0" smtClean="0"/>
              <a:t>1</a:t>
            </a:r>
          </a:p>
          <a:p>
            <a:pPr marL="457200" lvl="1" indent="0">
              <a:buNone/>
            </a:pPr>
            <a:r>
              <a:rPr lang="en-US" altLang="ja-JP" dirty="0" smtClean="0"/>
              <a:t>55</a:t>
            </a:r>
            <a:r>
              <a:rPr lang="ja-JP" altLang="en-US" dirty="0" smtClean="0"/>
              <a:t>歳：</a:t>
            </a:r>
            <a:r>
              <a:rPr lang="en-US" altLang="ja-JP" dirty="0" smtClean="0"/>
              <a:t>1</a:t>
            </a:r>
          </a:p>
          <a:p>
            <a:pPr marL="457200" lvl="1" indent="0">
              <a:buNone/>
            </a:pPr>
            <a:r>
              <a:rPr lang="en-US" altLang="ja-JP" dirty="0" smtClean="0"/>
              <a:t>60</a:t>
            </a:r>
            <a:r>
              <a:rPr lang="ja-JP" altLang="en-US" dirty="0" smtClean="0"/>
              <a:t>歳：</a:t>
            </a:r>
            <a:r>
              <a:rPr lang="en-US" altLang="ja-JP" dirty="0" smtClean="0"/>
              <a:t>1</a:t>
            </a:r>
          </a:p>
          <a:p>
            <a:pPr marL="457200" lvl="1" indent="0">
              <a:buNone/>
            </a:pPr>
            <a:r>
              <a:rPr lang="en-US" altLang="ja-JP" dirty="0" smtClean="0"/>
              <a:t>70</a:t>
            </a:r>
            <a:r>
              <a:rPr lang="ja-JP" altLang="en-US" dirty="0" smtClean="0"/>
              <a:t>歳：</a:t>
            </a:r>
            <a:r>
              <a:rPr lang="en-US" altLang="ja-JP" dirty="0" smtClean="0"/>
              <a:t>3</a:t>
            </a:r>
          </a:p>
          <a:p>
            <a:pPr marL="457200" lvl="1" indent="0">
              <a:buNone/>
            </a:pPr>
            <a:r>
              <a:rPr lang="en-US" altLang="ja-JP" dirty="0" smtClean="0"/>
              <a:t>75</a:t>
            </a:r>
            <a:r>
              <a:rPr lang="ja-JP" altLang="en-US" dirty="0" smtClean="0"/>
              <a:t>歳：</a:t>
            </a:r>
            <a:r>
              <a:rPr lang="en-US" altLang="ja-JP" dirty="0" smtClean="0"/>
              <a:t>13</a:t>
            </a:r>
          </a:p>
          <a:p>
            <a:pPr marL="457200" lvl="1" indent="0">
              <a:buNone/>
            </a:pPr>
            <a:r>
              <a:rPr lang="en-US" altLang="ja-JP" dirty="0" smtClean="0"/>
              <a:t>75-80</a:t>
            </a:r>
            <a:r>
              <a:rPr lang="ja-JP" altLang="en-US" dirty="0" smtClean="0"/>
              <a:t>歳：</a:t>
            </a:r>
            <a:r>
              <a:rPr lang="en-US" altLang="ja-JP" dirty="0" smtClean="0"/>
              <a:t>1</a:t>
            </a:r>
          </a:p>
          <a:p>
            <a:pPr marL="457200" lvl="1" indent="0">
              <a:buNone/>
            </a:pPr>
            <a:r>
              <a:rPr lang="en-US" altLang="ja-JP" dirty="0" smtClean="0"/>
              <a:t>80</a:t>
            </a:r>
            <a:r>
              <a:rPr lang="ja-JP" altLang="en-US" dirty="0" smtClean="0"/>
              <a:t>歳：</a:t>
            </a:r>
            <a:r>
              <a:rPr lang="en-US" altLang="ja-JP" dirty="0" smtClean="0"/>
              <a:t>12</a:t>
            </a:r>
          </a:p>
          <a:p>
            <a:pPr marL="457200" lvl="1" indent="0">
              <a:buNone/>
            </a:pPr>
            <a:r>
              <a:rPr kumimoji="1" lang="en-US" altLang="ja-JP" dirty="0" smtClean="0"/>
              <a:t>85</a:t>
            </a:r>
            <a:r>
              <a:rPr kumimoji="1" lang="ja-JP" altLang="en-US" dirty="0" smtClean="0"/>
              <a:t>歳：</a:t>
            </a:r>
            <a:r>
              <a:rPr kumimoji="1" lang="en-US" altLang="ja-JP" dirty="0" smtClean="0"/>
              <a:t>5</a:t>
            </a:r>
          </a:p>
          <a:p>
            <a:pPr marL="457200" lvl="1" indent="0">
              <a:buNone/>
            </a:pPr>
            <a:r>
              <a:rPr lang="ja-JP" altLang="en-US" dirty="0"/>
              <a:t>決</a:t>
            </a:r>
            <a:r>
              <a:rPr lang="ja-JP" altLang="en-US" dirty="0" smtClean="0"/>
              <a:t>めていない</a:t>
            </a:r>
            <a:r>
              <a:rPr lang="en-US" altLang="ja-JP" dirty="0" smtClean="0"/>
              <a:t>/</a:t>
            </a:r>
            <a:r>
              <a:rPr lang="ja-JP" altLang="en-US" dirty="0" smtClean="0"/>
              <a:t>記載なし</a:t>
            </a:r>
            <a:r>
              <a:rPr lang="en-US" altLang="ja-JP" dirty="0" smtClean="0"/>
              <a:t>/</a:t>
            </a:r>
            <a:r>
              <a:rPr lang="ja-JP" altLang="en-US" dirty="0" smtClean="0"/>
              <a:t>その他：</a:t>
            </a:r>
            <a:r>
              <a:rPr lang="en-US" altLang="ja-JP" dirty="0" smtClean="0"/>
              <a:t>125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266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/>
                </a:solidFill>
                <a:latin typeface="Calibri" panose="020F0502020204030204"/>
              </a:rPr>
              <a:t>Q10.RAI</a:t>
            </a:r>
            <a:r>
              <a:rPr lang="ja-JP" altLang="en-US" dirty="0">
                <a:solidFill>
                  <a:prstClr val="black"/>
                </a:solidFill>
                <a:latin typeface="Calibri" panose="020F0502020204030204"/>
              </a:rPr>
              <a:t>内用療法不応の具体的基準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その他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集積性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PS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QOL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合併症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他科（他院）医師の判断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骨転移には整形外科的切除を優先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病理組織</a:t>
            </a:r>
            <a:r>
              <a:rPr lang="ja-JP" altLang="en-US" dirty="0"/>
              <a:t>型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869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>
                <a:latin typeface="+mn-lt"/>
              </a:rPr>
              <a:t>Q11.</a:t>
            </a:r>
            <a:r>
              <a:rPr kumimoji="1" lang="ja-JP" altLang="en-US" dirty="0" smtClean="0">
                <a:latin typeface="+mn-lt"/>
              </a:rPr>
              <a:t>遠隔再発の患者が甲状腺全摘を受けていない場合、残存甲状腺全摘を行って</a:t>
            </a:r>
            <a:r>
              <a:rPr kumimoji="1" lang="en-US" altLang="ja-JP" dirty="0" smtClean="0">
                <a:latin typeface="+mn-lt"/>
              </a:rPr>
              <a:t>RAI</a:t>
            </a:r>
            <a:r>
              <a:rPr kumimoji="1" lang="ja-JP" altLang="en-US" dirty="0" smtClean="0">
                <a:latin typeface="+mn-lt"/>
              </a:rPr>
              <a:t>療法を行う基準は？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kumimoji="1" lang="ja-JP" altLang="en-US" dirty="0" smtClean="0"/>
              <a:t>年齢（歳以上は行わない）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65</a:t>
            </a:r>
            <a:r>
              <a:rPr lang="ja-JP" altLang="en-US" dirty="0" smtClean="0"/>
              <a:t>：</a:t>
            </a:r>
            <a:r>
              <a:rPr lang="en-US" altLang="ja-JP" dirty="0" smtClean="0"/>
              <a:t>1</a:t>
            </a:r>
          </a:p>
          <a:p>
            <a:pPr marL="457200" lvl="1" indent="0">
              <a:buNone/>
            </a:pPr>
            <a:r>
              <a:rPr kumimoji="1" lang="en-US" altLang="ja-JP" dirty="0" smtClean="0"/>
              <a:t>65-70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1</a:t>
            </a:r>
          </a:p>
          <a:p>
            <a:pPr marL="457200" lvl="1" indent="0">
              <a:buNone/>
            </a:pPr>
            <a:r>
              <a:rPr lang="en-US" altLang="ja-JP" dirty="0" smtClean="0"/>
              <a:t>70</a:t>
            </a:r>
            <a:r>
              <a:rPr lang="ja-JP" altLang="en-US" dirty="0" smtClean="0"/>
              <a:t>：</a:t>
            </a:r>
            <a:r>
              <a:rPr lang="en-US" altLang="ja-JP" dirty="0" smtClean="0"/>
              <a:t>17</a:t>
            </a:r>
          </a:p>
          <a:p>
            <a:pPr marL="457200" lvl="1" indent="0">
              <a:buNone/>
            </a:pPr>
            <a:r>
              <a:rPr kumimoji="1" lang="en-US" altLang="ja-JP" dirty="0" smtClean="0"/>
              <a:t>75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19</a:t>
            </a:r>
          </a:p>
          <a:p>
            <a:pPr marL="457200" lvl="1" indent="0">
              <a:buNone/>
            </a:pPr>
            <a:r>
              <a:rPr lang="en-US" altLang="ja-JP" dirty="0" smtClean="0"/>
              <a:t>80</a:t>
            </a:r>
            <a:r>
              <a:rPr lang="ja-JP" altLang="en-US" dirty="0" smtClean="0"/>
              <a:t>：</a:t>
            </a:r>
            <a:r>
              <a:rPr lang="en-US" altLang="ja-JP" dirty="0" smtClean="0"/>
              <a:t>58</a:t>
            </a:r>
          </a:p>
          <a:p>
            <a:pPr marL="457200" lvl="1" indent="0">
              <a:buNone/>
            </a:pPr>
            <a:r>
              <a:rPr kumimoji="1" lang="en-US" altLang="ja-JP" dirty="0" smtClean="0"/>
              <a:t>85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8</a:t>
            </a:r>
          </a:p>
          <a:p>
            <a:pPr marL="457200" lvl="1" indent="0">
              <a:buNone/>
            </a:pPr>
            <a:r>
              <a:rPr lang="en-US" altLang="ja-JP" dirty="0" smtClean="0"/>
              <a:t>90</a:t>
            </a:r>
            <a:r>
              <a:rPr lang="ja-JP" altLang="en-US" dirty="0" smtClean="0"/>
              <a:t>：</a:t>
            </a:r>
            <a:r>
              <a:rPr lang="en-US" altLang="ja-JP" dirty="0" smtClean="0"/>
              <a:t>4</a:t>
            </a:r>
          </a:p>
          <a:p>
            <a:pPr marL="457200" lvl="1" indent="0">
              <a:buNone/>
            </a:pPr>
            <a:r>
              <a:rPr lang="ja-JP" altLang="en-US" dirty="0" smtClean="0"/>
              <a:t>制限なし：</a:t>
            </a:r>
            <a:r>
              <a:rPr lang="en-US" altLang="ja-JP" dirty="0" smtClean="0"/>
              <a:t>2</a:t>
            </a:r>
          </a:p>
          <a:p>
            <a:pPr marL="457200" lvl="1" indent="0">
              <a:buNone/>
            </a:pPr>
            <a:r>
              <a:rPr kumimoji="1" lang="ja-JP" altLang="en-US" dirty="0" smtClean="0"/>
              <a:t>ケースバイケース、</a:t>
            </a:r>
            <a:r>
              <a:rPr kumimoji="1" lang="en-US" altLang="ja-JP" dirty="0" smtClean="0"/>
              <a:t>PS</a:t>
            </a:r>
            <a:r>
              <a:rPr kumimoji="1" lang="ja-JP" altLang="en-US" dirty="0" smtClean="0"/>
              <a:t>や合併症による、放射線</a:t>
            </a:r>
            <a:r>
              <a:rPr lang="ja-JP" altLang="en-US" dirty="0" smtClean="0"/>
              <a:t>科に相談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7</a:t>
            </a:r>
          </a:p>
          <a:p>
            <a:pPr marL="457200" lvl="1" indent="0">
              <a:buNone/>
            </a:pPr>
            <a:r>
              <a:rPr lang="ja-JP" altLang="en-US" dirty="0"/>
              <a:t>回答</a:t>
            </a:r>
            <a:r>
              <a:rPr lang="ja-JP" altLang="en-US" dirty="0" smtClean="0"/>
              <a:t>なし：</a:t>
            </a:r>
            <a:r>
              <a:rPr lang="en-US" altLang="ja-JP" dirty="0" smtClean="0"/>
              <a:t>46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147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+mn-lt"/>
              </a:rPr>
              <a:t>Q1</a:t>
            </a:r>
            <a:r>
              <a:rPr kumimoji="1" lang="ja-JP" altLang="en-US" dirty="0" smtClean="0">
                <a:latin typeface="+mn-lt"/>
              </a:rPr>
              <a:t>：</a:t>
            </a:r>
            <a:r>
              <a:rPr kumimoji="1" lang="en-US" altLang="ja-JP" dirty="0" smtClean="0">
                <a:latin typeface="+mn-lt"/>
              </a:rPr>
              <a:t>2013</a:t>
            </a:r>
            <a:r>
              <a:rPr kumimoji="1" lang="ja-JP" altLang="en-US" dirty="0" smtClean="0">
                <a:latin typeface="+mn-lt"/>
              </a:rPr>
              <a:t>年</a:t>
            </a:r>
            <a:r>
              <a:rPr kumimoji="1" lang="en-US" altLang="ja-JP" dirty="0" smtClean="0">
                <a:latin typeface="+mn-lt"/>
              </a:rPr>
              <a:t>11</a:t>
            </a:r>
            <a:r>
              <a:rPr kumimoji="1" lang="ja-JP" altLang="en-US" dirty="0" smtClean="0">
                <a:latin typeface="+mn-lt"/>
              </a:rPr>
              <a:t>月の</a:t>
            </a:r>
            <a:r>
              <a:rPr kumimoji="1" lang="en-US" altLang="ja-JP" dirty="0" smtClean="0">
                <a:latin typeface="+mn-lt"/>
              </a:rPr>
              <a:t>1</a:t>
            </a:r>
            <a:r>
              <a:rPr kumimoji="1" lang="ja-JP" altLang="en-US" dirty="0" smtClean="0">
                <a:latin typeface="+mn-lt"/>
              </a:rPr>
              <a:t>か月間に診療を行った甲状腺癌の患者数は</a:t>
            </a:r>
            <a:r>
              <a:rPr kumimoji="1" lang="en-US" altLang="ja-JP" dirty="0" smtClean="0">
                <a:latin typeface="+mn-lt"/>
              </a:rPr>
              <a:t>?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全国</a:t>
            </a:r>
            <a:r>
              <a:rPr kumimoji="1" lang="en-US" altLang="ja-JP" dirty="0" smtClean="0"/>
              <a:t>121</a:t>
            </a:r>
            <a:r>
              <a:rPr kumimoji="1" lang="ja-JP" altLang="en-US" dirty="0" smtClean="0"/>
              <a:t>施設</a:t>
            </a:r>
            <a:endParaRPr kumimoji="1" lang="en-US" altLang="ja-JP" dirty="0" smtClean="0"/>
          </a:p>
          <a:p>
            <a:r>
              <a:rPr lang="en-US" altLang="ja-JP" dirty="0" smtClean="0">
                <a:solidFill>
                  <a:srgbClr val="FF0000"/>
                </a:solidFill>
              </a:rPr>
              <a:t>14,126</a:t>
            </a:r>
            <a:r>
              <a:rPr lang="ja-JP" altLang="en-US" dirty="0" smtClean="0">
                <a:solidFill>
                  <a:srgbClr val="FF0000"/>
                </a:solidFill>
              </a:rPr>
              <a:t>例</a:t>
            </a:r>
            <a:r>
              <a:rPr lang="ja-JP" altLang="en-US" dirty="0" smtClean="0"/>
              <a:t>（</a:t>
            </a:r>
            <a:r>
              <a:rPr lang="en-US" altLang="ja-JP" dirty="0" smtClean="0"/>
              <a:t>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3,098</a:t>
            </a:r>
            <a:r>
              <a:rPr lang="ja-JP" altLang="en-US" dirty="0" smtClean="0"/>
              <a:t>例）</a:t>
            </a:r>
            <a:r>
              <a:rPr lang="en-US" altLang="ja-JP" dirty="0" smtClean="0"/>
              <a:t>/1</a:t>
            </a:r>
            <a:r>
              <a:rPr lang="ja-JP" altLang="en-US" dirty="0" smtClean="0"/>
              <a:t>ケ月</a:t>
            </a:r>
            <a:endParaRPr lang="en-US" altLang="ja-JP" dirty="0" smtClean="0"/>
          </a:p>
          <a:p>
            <a:pPr lvl="1"/>
            <a:r>
              <a:rPr lang="ja-JP" altLang="en-US" dirty="0" smtClean="0">
                <a:solidFill>
                  <a:srgbClr val="0070C0"/>
                </a:solidFill>
              </a:rPr>
              <a:t>調査期間により数値調整（例：調査期間</a:t>
            </a:r>
            <a:r>
              <a:rPr lang="en-US" altLang="ja-JP" dirty="0" smtClean="0">
                <a:solidFill>
                  <a:srgbClr val="0070C0"/>
                </a:solidFill>
              </a:rPr>
              <a:t>2</a:t>
            </a:r>
            <a:r>
              <a:rPr lang="ja-JP" altLang="en-US" dirty="0" smtClean="0">
                <a:solidFill>
                  <a:srgbClr val="0070C0"/>
                </a:solidFill>
              </a:rPr>
              <a:t>週間の場合、報告例数を</a:t>
            </a:r>
            <a:r>
              <a:rPr lang="en-US" altLang="ja-JP" dirty="0" smtClean="0">
                <a:solidFill>
                  <a:srgbClr val="0070C0"/>
                </a:solidFill>
              </a:rPr>
              <a:t>2</a:t>
            </a:r>
            <a:r>
              <a:rPr lang="ja-JP" altLang="en-US" dirty="0" smtClean="0">
                <a:solidFill>
                  <a:srgbClr val="0070C0"/>
                </a:solidFill>
              </a:rPr>
              <a:t>倍、など）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pPr lvl="1"/>
            <a:r>
              <a:rPr lang="ja-JP" altLang="en-US" dirty="0">
                <a:solidFill>
                  <a:srgbClr val="0070C0"/>
                </a:solidFill>
              </a:rPr>
              <a:t>以下</a:t>
            </a:r>
            <a:r>
              <a:rPr lang="ja-JP" altLang="en-US" dirty="0" smtClean="0">
                <a:solidFill>
                  <a:srgbClr val="0070C0"/>
                </a:solidFill>
              </a:rPr>
              <a:t>の解析も同様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pPr lvl="1"/>
            <a:endParaRPr lang="en-US" altLang="ja-JP" dirty="0">
              <a:solidFill>
                <a:srgbClr val="0070C0"/>
              </a:solidFill>
            </a:endParaRPr>
          </a:p>
          <a:p>
            <a:pPr lvl="1"/>
            <a:r>
              <a:rPr lang="en-US" altLang="ja-JP" dirty="0" smtClean="0">
                <a:solidFill>
                  <a:srgbClr val="0070C0"/>
                </a:solidFill>
              </a:rPr>
              <a:t>Q9</a:t>
            </a:r>
            <a:r>
              <a:rPr lang="ja-JP" altLang="en-US" dirty="0" smtClean="0">
                <a:solidFill>
                  <a:srgbClr val="0070C0"/>
                </a:solidFill>
              </a:rPr>
              <a:t>以降の個人的意見については、計</a:t>
            </a:r>
            <a:r>
              <a:rPr lang="en-US" altLang="ja-JP" dirty="0" smtClean="0">
                <a:solidFill>
                  <a:srgbClr val="0070C0"/>
                </a:solidFill>
              </a:rPr>
              <a:t>163</a:t>
            </a:r>
            <a:r>
              <a:rPr lang="ja-JP" altLang="en-US" dirty="0" smtClean="0">
                <a:solidFill>
                  <a:srgbClr val="0070C0"/>
                </a:solidFill>
              </a:rPr>
              <a:t>名より回答あり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849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>
                <a:latin typeface="+mn-lt"/>
              </a:rPr>
              <a:t>Q11.</a:t>
            </a:r>
            <a:r>
              <a:rPr kumimoji="1" lang="ja-JP" altLang="en-US" dirty="0" smtClean="0">
                <a:latin typeface="+mn-lt"/>
              </a:rPr>
              <a:t>遠隔再発の患者が甲状腺全摘を受けていない場合、残存甲状腺全摘を行って</a:t>
            </a:r>
            <a:r>
              <a:rPr kumimoji="1" lang="en-US" altLang="ja-JP" dirty="0" smtClean="0">
                <a:latin typeface="+mn-lt"/>
              </a:rPr>
              <a:t>RAI</a:t>
            </a:r>
            <a:r>
              <a:rPr kumimoji="1" lang="ja-JP" altLang="en-US" dirty="0" smtClean="0">
                <a:latin typeface="+mn-lt"/>
              </a:rPr>
              <a:t>療法を行う基準は？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/>
              <a:t>2)</a:t>
            </a:r>
            <a:r>
              <a:rPr kumimoji="1" lang="ja-JP" altLang="en-US" dirty="0" smtClean="0"/>
              <a:t>　合併症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ja-JP" altLang="en-US" dirty="0"/>
              <a:t>重篤</a:t>
            </a:r>
            <a:r>
              <a:rPr lang="ja-JP" altLang="en-US" dirty="0" smtClean="0"/>
              <a:t>な全身合併症がない</a:t>
            </a:r>
            <a:endParaRPr lang="en-US" altLang="ja-JP" dirty="0" smtClean="0"/>
          </a:p>
          <a:p>
            <a:pPr marL="457200" lvl="1" indent="0">
              <a:buNone/>
            </a:pPr>
            <a:r>
              <a:rPr kumimoji="1" lang="en-US" altLang="ja-JP" dirty="0" smtClean="0"/>
              <a:t>ADL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PS</a:t>
            </a:r>
            <a:r>
              <a:rPr lang="ja-JP" altLang="en-US" dirty="0"/>
              <a:t>良好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全身麻酔が安全に行える、</a:t>
            </a:r>
            <a:r>
              <a:rPr lang="en-US" altLang="ja-JP" dirty="0" smtClean="0"/>
              <a:t>RAI</a:t>
            </a:r>
            <a:r>
              <a:rPr lang="ja-JP" altLang="en-US" dirty="0" smtClean="0"/>
              <a:t>病棟に入院可能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認知症がない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他の悪性疾患がない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/>
              <a:t>反回</a:t>
            </a:r>
            <a:r>
              <a:rPr lang="ja-JP" altLang="en-US" dirty="0" smtClean="0"/>
              <a:t>神経麻痺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キャンサーボードで決める、ケースバイケース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巨大</a:t>
            </a:r>
            <a:r>
              <a:rPr lang="ja-JP" altLang="en-US" dirty="0"/>
              <a:t>腫</a:t>
            </a:r>
            <a:r>
              <a:rPr lang="ja-JP" altLang="en-US" dirty="0" smtClean="0"/>
              <a:t>瘤が制御不能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基本全例に行う　など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293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>
                <a:latin typeface="+mn-lt"/>
              </a:rPr>
              <a:t>Q11.</a:t>
            </a:r>
            <a:r>
              <a:rPr kumimoji="1" lang="ja-JP" altLang="en-US" dirty="0" smtClean="0">
                <a:latin typeface="+mn-lt"/>
              </a:rPr>
              <a:t>遠隔再発の患者が甲状腺全摘を受けていない場合、残存甲状腺全摘を行って</a:t>
            </a:r>
            <a:r>
              <a:rPr kumimoji="1" lang="en-US" altLang="ja-JP" dirty="0" smtClean="0">
                <a:latin typeface="+mn-lt"/>
              </a:rPr>
              <a:t>RAI</a:t>
            </a:r>
            <a:r>
              <a:rPr kumimoji="1" lang="ja-JP" altLang="en-US" dirty="0" smtClean="0">
                <a:latin typeface="+mn-lt"/>
              </a:rPr>
              <a:t>療法を行う基準は？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/>
              <a:t>3)</a:t>
            </a:r>
            <a:r>
              <a:rPr kumimoji="1" lang="ja-JP" altLang="en-US" dirty="0" smtClean="0"/>
              <a:t>　転移部位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kumimoji="1" lang="ja-JP" altLang="en-US" dirty="0" smtClean="0"/>
              <a:t>リンパ節以外の遠隔転移に行う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骨転移には行わない</a:t>
            </a:r>
            <a:endParaRPr lang="en-US" altLang="ja-JP" dirty="0" smtClean="0"/>
          </a:p>
          <a:p>
            <a:pPr marL="457200" lvl="1" indent="0">
              <a:buNone/>
            </a:pPr>
            <a:r>
              <a:rPr kumimoji="1" lang="ja-JP" altLang="en-US" dirty="0" smtClean="0"/>
              <a:t>脳転移には行わない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腫瘍</a:t>
            </a:r>
            <a:r>
              <a:rPr lang="ja-JP" altLang="en-US" dirty="0"/>
              <a:t>径</a:t>
            </a:r>
            <a:r>
              <a:rPr lang="ja-JP" altLang="en-US" dirty="0" smtClean="0"/>
              <a:t>の大きな多発病変には行わない</a:t>
            </a:r>
            <a:endParaRPr lang="en-US" altLang="ja-JP" dirty="0" smtClean="0"/>
          </a:p>
          <a:p>
            <a:pPr marL="457200" lvl="1" indent="0">
              <a:buNone/>
            </a:pPr>
            <a:r>
              <a:rPr kumimoji="1" lang="ja-JP" altLang="en-US" dirty="0" smtClean="0"/>
              <a:t>小さい肺転移のみなら行わない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ja-JP" altLang="en-US" dirty="0" err="1"/>
              <a:t>びまん</a:t>
            </a:r>
            <a:r>
              <a:rPr lang="ja-JP" altLang="en-US" dirty="0"/>
              <a:t>性肺転移には慎重</a:t>
            </a:r>
            <a:r>
              <a:rPr lang="ja-JP" altLang="en-US" dirty="0" smtClean="0"/>
              <a:t>適応　など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298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+mn-lt"/>
              </a:rPr>
              <a:t>Q12.</a:t>
            </a:r>
            <a:r>
              <a:rPr kumimoji="1" lang="ja-JP" altLang="en-US" dirty="0" smtClean="0">
                <a:latin typeface="+mn-lt"/>
              </a:rPr>
              <a:t>甲状腺分化癌に対する分子標的薬の適応について</a:t>
            </a:r>
            <a:endParaRPr kumimoji="1" lang="ja-JP" altLang="en-US" dirty="0">
              <a:latin typeface="+mn-lt"/>
            </a:endParaRPr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9288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996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/>
                </a:solidFill>
                <a:latin typeface="Calibri" panose="020F0502020204030204"/>
              </a:rPr>
              <a:t>Q12.</a:t>
            </a:r>
            <a:r>
              <a:rPr lang="ja-JP" altLang="en-US" dirty="0">
                <a:solidFill>
                  <a:prstClr val="black"/>
                </a:solidFill>
                <a:latin typeface="Calibri" panose="020F0502020204030204"/>
              </a:rPr>
              <a:t>甲状腺分化癌に対する分子標的薬の適応について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8167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710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/>
                </a:solidFill>
                <a:latin typeface="Calibri" panose="020F0502020204030204"/>
              </a:rPr>
              <a:t>Q12.</a:t>
            </a:r>
            <a:r>
              <a:rPr lang="ja-JP" altLang="en-US" dirty="0">
                <a:solidFill>
                  <a:prstClr val="black"/>
                </a:solidFill>
                <a:latin typeface="Calibri" panose="020F0502020204030204"/>
              </a:rPr>
              <a:t>甲状腺分化癌に対する分子標的薬の適応について</a:t>
            </a:r>
            <a:endParaRPr kumimoji="1" lang="ja-JP" altLang="en-US" dirty="0"/>
          </a:p>
        </p:txBody>
      </p:sp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0221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251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/>
                </a:solidFill>
                <a:latin typeface="Calibri" panose="020F0502020204030204"/>
              </a:rPr>
              <a:t>Q12.</a:t>
            </a:r>
            <a:r>
              <a:rPr lang="ja-JP" altLang="en-US" dirty="0">
                <a:solidFill>
                  <a:prstClr val="black"/>
                </a:solidFill>
                <a:latin typeface="Calibri" panose="020F0502020204030204"/>
              </a:rPr>
              <a:t>甲状腺分化癌に対する分子標的薬の適応について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どのような所見があれば分子標的薬を使用しようと思うか</a:t>
            </a:r>
            <a:r>
              <a:rPr kumimoji="1" lang="en-US" altLang="ja-JP" dirty="0" smtClean="0"/>
              <a:t>?</a:t>
            </a:r>
          </a:p>
          <a:p>
            <a:pPr lvl="1"/>
            <a:r>
              <a:rPr lang="ja-JP" altLang="en-US" dirty="0"/>
              <a:t>甲状腺全摘や</a:t>
            </a:r>
            <a:r>
              <a:rPr lang="en-US" altLang="ja-JP" dirty="0"/>
              <a:t>RAI</a:t>
            </a:r>
            <a:r>
              <a:rPr lang="ja-JP" altLang="en-US" dirty="0"/>
              <a:t>療法が困難な</a:t>
            </a:r>
            <a:r>
              <a:rPr lang="ja-JP" altLang="en-US" dirty="0" smtClean="0"/>
              <a:t>場合、同意が得られない場合</a:t>
            </a:r>
            <a:endParaRPr lang="ja-JP" altLang="en-US" dirty="0"/>
          </a:p>
          <a:p>
            <a:pPr lvl="1"/>
            <a:r>
              <a:rPr lang="ja-JP" altLang="en-US" dirty="0"/>
              <a:t>根治手術ができない</a:t>
            </a:r>
            <a:r>
              <a:rPr lang="ja-JP" altLang="en-US" dirty="0" smtClean="0"/>
              <a:t>場合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根治切除により</a:t>
            </a:r>
            <a:r>
              <a:rPr lang="en-US" altLang="ja-JP" dirty="0" smtClean="0"/>
              <a:t>QOL</a:t>
            </a:r>
            <a:r>
              <a:rPr lang="ja-JP" altLang="en-US" dirty="0" smtClean="0"/>
              <a:t>が低下する場合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若年</a:t>
            </a:r>
            <a:r>
              <a:rPr lang="ja-JP" altLang="en-US" dirty="0"/>
              <a:t>者</a:t>
            </a:r>
            <a:endParaRPr lang="en-US" altLang="ja-JP" dirty="0"/>
          </a:p>
          <a:p>
            <a:pPr lvl="1"/>
            <a:r>
              <a:rPr lang="ja-JP" altLang="en-US" dirty="0" smtClean="0"/>
              <a:t>患者の生活に大きく影響する病変がある場合</a:t>
            </a:r>
            <a:endParaRPr lang="en-US" altLang="ja-JP" dirty="0" smtClean="0"/>
          </a:p>
          <a:p>
            <a:pPr lvl="1"/>
            <a:r>
              <a:rPr lang="ja-JP" altLang="en-US" dirty="0"/>
              <a:t>予後</a:t>
            </a:r>
            <a:r>
              <a:rPr lang="ja-JP" altLang="en-US" dirty="0" smtClean="0"/>
              <a:t>が限定された高悪性度の癌で患者が強く希望する場合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癌があることが明白な場合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再発確認時の初回治療として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再発高リスク群に対する予防的投与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なるべく早期からの導入が望ましい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副作用</a:t>
            </a:r>
            <a:r>
              <a:rPr lang="ja-JP" altLang="en-US" dirty="0" smtClean="0"/>
              <a:t>の頻度や程度による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補完全摘</a:t>
            </a:r>
            <a:r>
              <a:rPr kumimoji="1" lang="en-US" altLang="ja-JP" dirty="0" smtClean="0"/>
              <a:t>+RAI</a:t>
            </a:r>
            <a:r>
              <a:rPr lang="ja-JP" altLang="en-US" dirty="0" smtClean="0"/>
              <a:t>と分子標的薬の比較エビデンスが必要　など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6808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>
                <a:latin typeface="+mn-lt"/>
              </a:rPr>
              <a:t>Q13.</a:t>
            </a:r>
            <a:r>
              <a:rPr kumimoji="1" lang="ja-JP" altLang="en-US" dirty="0" smtClean="0">
                <a:latin typeface="+mn-lt"/>
              </a:rPr>
              <a:t>　再発甲状腺癌の薬物療法を実施する場合、経験したことのない有害事象マネージメントについて</a:t>
            </a:r>
            <a:endParaRPr kumimoji="1" lang="ja-JP" altLang="en-US" dirty="0">
              <a:latin typeface="+mn-lt"/>
            </a:endParaRPr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1033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358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>
                <a:latin typeface="+mn-lt"/>
              </a:rPr>
              <a:t>Q13.</a:t>
            </a:r>
            <a:r>
              <a:rPr kumimoji="1" lang="ja-JP" altLang="en-US" dirty="0" smtClean="0">
                <a:latin typeface="+mn-lt"/>
              </a:rPr>
              <a:t>　再発甲状腺癌の薬物療法を実施する場合、経験したことのない有害事象マネージメントについて</a:t>
            </a:r>
            <a:endParaRPr kumimoji="1" lang="ja-JP" altLang="en-US" dirty="0">
              <a:latin typeface="+mn-lt"/>
            </a:endParaRPr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8384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76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69069" y="1088358"/>
            <a:ext cx="11831594" cy="22436911"/>
          </a:xfrm>
          <a:prstGeom prst="rect">
            <a:avLst/>
          </a:prstGeom>
        </p:spPr>
        <p:txBody>
          <a:bodyPr wrap="square" numCol="4">
            <a:spAutoFit/>
          </a:bodyPr>
          <a:lstStyle/>
          <a:p>
            <a:r>
              <a:rPr lang="ja-JP" altLang="en-US" sz="1200" dirty="0" smtClean="0"/>
              <a:t>ＪＡ北海道厚生連札幌厚生病院</a:t>
            </a:r>
          </a:p>
          <a:p>
            <a:r>
              <a:rPr lang="ja-JP" altLang="en-US" sz="1200" dirty="0" smtClean="0"/>
              <a:t>相澤病院</a:t>
            </a:r>
          </a:p>
          <a:p>
            <a:r>
              <a:rPr lang="ja-JP" altLang="en-US" sz="1200" dirty="0" smtClean="0"/>
              <a:t>愛知医科大学</a:t>
            </a:r>
          </a:p>
          <a:p>
            <a:r>
              <a:rPr lang="ja-JP" altLang="en-US" sz="1200" dirty="0" smtClean="0"/>
              <a:t>あかね会土谷総合病院</a:t>
            </a:r>
          </a:p>
          <a:p>
            <a:r>
              <a:rPr lang="ja-JP" altLang="en-US" sz="1200" dirty="0" smtClean="0"/>
              <a:t>秋田社会保険病院</a:t>
            </a:r>
          </a:p>
          <a:p>
            <a:r>
              <a:rPr lang="ja-JP" altLang="en-US" sz="1200" dirty="0" smtClean="0"/>
              <a:t>赤穂中央病院</a:t>
            </a:r>
          </a:p>
          <a:p>
            <a:r>
              <a:rPr lang="ja-JP" altLang="en-US" sz="1200" dirty="0" smtClean="0"/>
              <a:t>旭川医科大学病院</a:t>
            </a:r>
          </a:p>
          <a:p>
            <a:r>
              <a:rPr lang="ja-JP" altLang="en-US" sz="1200" dirty="0" smtClean="0"/>
              <a:t>旭労災病院</a:t>
            </a:r>
          </a:p>
          <a:p>
            <a:r>
              <a:rPr lang="ja-JP" altLang="en-US" sz="1200" dirty="0" smtClean="0"/>
              <a:t>安城厚生病院</a:t>
            </a:r>
          </a:p>
          <a:p>
            <a:r>
              <a:rPr lang="ja-JP" altLang="en-US" sz="1200" dirty="0" smtClean="0"/>
              <a:t>飯田市立病院</a:t>
            </a:r>
          </a:p>
          <a:p>
            <a:r>
              <a:rPr lang="ja-JP" altLang="en-US" sz="1200" dirty="0" smtClean="0"/>
              <a:t>伊勢崎市民病院</a:t>
            </a:r>
          </a:p>
          <a:p>
            <a:r>
              <a:rPr lang="ja-JP" altLang="en-US" sz="1200" dirty="0" smtClean="0"/>
              <a:t>伊勢赤十字病院</a:t>
            </a:r>
          </a:p>
          <a:p>
            <a:r>
              <a:rPr lang="ja-JP" altLang="en-US" sz="1200" dirty="0" smtClean="0"/>
              <a:t>伊藤病院</a:t>
            </a:r>
          </a:p>
          <a:p>
            <a:r>
              <a:rPr lang="ja-JP" altLang="en-US" sz="1200" dirty="0" smtClean="0"/>
              <a:t>稲沢市民病院</a:t>
            </a:r>
          </a:p>
          <a:p>
            <a:r>
              <a:rPr lang="ja-JP" altLang="en-US" sz="1200" dirty="0" smtClean="0"/>
              <a:t>茨城県立中央病院地域がんセンター</a:t>
            </a:r>
          </a:p>
          <a:p>
            <a:r>
              <a:rPr lang="ja-JP" altLang="en-US" sz="1200" dirty="0" smtClean="0"/>
              <a:t>医療法人野口記念会　野口病院</a:t>
            </a:r>
          </a:p>
          <a:p>
            <a:r>
              <a:rPr lang="ja-JP" altLang="en-US" sz="1200" dirty="0" smtClean="0"/>
              <a:t>岩手県立中央病院</a:t>
            </a:r>
          </a:p>
          <a:p>
            <a:r>
              <a:rPr lang="ja-JP" altLang="en-US" sz="1200" dirty="0" smtClean="0"/>
              <a:t>牛尾病院</a:t>
            </a:r>
          </a:p>
          <a:p>
            <a:r>
              <a:rPr lang="ja-JP" altLang="en-US" sz="1200" dirty="0" smtClean="0"/>
              <a:t>大阪医科大学</a:t>
            </a:r>
          </a:p>
          <a:p>
            <a:r>
              <a:rPr lang="ja-JP" altLang="en-US" sz="1200" dirty="0" smtClean="0"/>
              <a:t>大阪大学医学部附属病院</a:t>
            </a:r>
          </a:p>
          <a:p>
            <a:r>
              <a:rPr lang="ja-JP" altLang="en-US" sz="1200" dirty="0" smtClean="0"/>
              <a:t>大阪市立大学医学部附属病院</a:t>
            </a:r>
          </a:p>
          <a:p>
            <a:r>
              <a:rPr lang="ja-JP" altLang="en-US" sz="1200" dirty="0" smtClean="0"/>
              <a:t>大阪赤十字病院</a:t>
            </a:r>
          </a:p>
          <a:p>
            <a:r>
              <a:rPr lang="ja-JP" altLang="en-US" sz="1200" dirty="0" smtClean="0"/>
              <a:t>岡崎市民病院</a:t>
            </a:r>
          </a:p>
          <a:p>
            <a:r>
              <a:rPr lang="ja-JP" altLang="en-US" sz="1200" dirty="0" smtClean="0"/>
              <a:t>小野木クリニック</a:t>
            </a:r>
          </a:p>
          <a:p>
            <a:r>
              <a:rPr lang="ja-JP" altLang="en-US" sz="1200" dirty="0" smtClean="0"/>
              <a:t>神奈川県立がんセンター</a:t>
            </a:r>
          </a:p>
          <a:p>
            <a:r>
              <a:rPr lang="ja-JP" altLang="en-US" sz="1200" dirty="0" smtClean="0"/>
              <a:t>金沢医科大学病院</a:t>
            </a:r>
          </a:p>
          <a:p>
            <a:r>
              <a:rPr lang="ja-JP" altLang="en-US" sz="1200" dirty="0" smtClean="0"/>
              <a:t>金沢大学附属病院</a:t>
            </a:r>
          </a:p>
          <a:p>
            <a:r>
              <a:rPr lang="ja-JP" altLang="en-US" sz="1200" dirty="0" smtClean="0"/>
              <a:t>川崎医科大学</a:t>
            </a:r>
          </a:p>
          <a:p>
            <a:r>
              <a:rPr lang="ja-JP" altLang="en-US" sz="1200" dirty="0" smtClean="0"/>
              <a:t>がん研究会有明病院</a:t>
            </a:r>
          </a:p>
          <a:p>
            <a:r>
              <a:rPr lang="ja-JP" altLang="en-US" sz="1200" dirty="0" smtClean="0"/>
              <a:t>北九州市立医療センター</a:t>
            </a:r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r>
              <a:rPr lang="ja-JP" altLang="en-US" sz="1200" dirty="0" smtClean="0"/>
              <a:t>京都大学医学部耳鼻咽喉科</a:t>
            </a:r>
          </a:p>
          <a:p>
            <a:r>
              <a:rPr lang="ja-JP" altLang="en-US" sz="1200" dirty="0" smtClean="0"/>
              <a:t>京都大学医学部乳腺外科</a:t>
            </a:r>
          </a:p>
          <a:p>
            <a:r>
              <a:rPr lang="ja-JP" altLang="en-US" sz="1200" dirty="0" smtClean="0"/>
              <a:t>京都第二赤十字病院</a:t>
            </a:r>
          </a:p>
          <a:p>
            <a:r>
              <a:rPr lang="ja-JP" altLang="en-US" sz="1200" dirty="0" smtClean="0"/>
              <a:t>郡上市民病院</a:t>
            </a:r>
          </a:p>
          <a:p>
            <a:r>
              <a:rPr lang="ja-JP" altLang="en-US" sz="1200" dirty="0" smtClean="0"/>
              <a:t>隈病院</a:t>
            </a:r>
          </a:p>
          <a:p>
            <a:r>
              <a:rPr lang="ja-JP" altLang="en-US" sz="1200" dirty="0" smtClean="0"/>
              <a:t>熊本大学医学部附属病院</a:t>
            </a:r>
          </a:p>
          <a:p>
            <a:r>
              <a:rPr lang="ja-JP" altLang="en-US" sz="1200" dirty="0" smtClean="0"/>
              <a:t>栗原甲状腺クリニック</a:t>
            </a:r>
          </a:p>
          <a:p>
            <a:r>
              <a:rPr lang="ja-JP" altLang="en-US" sz="1200" dirty="0" smtClean="0"/>
              <a:t>黒木クリニック</a:t>
            </a:r>
          </a:p>
          <a:p>
            <a:r>
              <a:rPr lang="ja-JP" altLang="en-US" sz="1200" dirty="0" smtClean="0"/>
              <a:t>群馬県立がんセンター</a:t>
            </a:r>
          </a:p>
          <a:p>
            <a:r>
              <a:rPr lang="ja-JP" altLang="en-US" sz="1200" dirty="0" smtClean="0"/>
              <a:t>群馬大学附属病院</a:t>
            </a:r>
          </a:p>
          <a:p>
            <a:r>
              <a:rPr lang="ja-JP" altLang="en-US" sz="1200" dirty="0" smtClean="0"/>
              <a:t>敬愛会　中頭病院</a:t>
            </a:r>
          </a:p>
          <a:p>
            <a:r>
              <a:rPr lang="ja-JP" altLang="en-US" sz="1200" dirty="0" smtClean="0"/>
              <a:t>慶応大学病院</a:t>
            </a:r>
          </a:p>
          <a:p>
            <a:r>
              <a:rPr lang="ja-JP" altLang="en-US" sz="1200" dirty="0" smtClean="0"/>
              <a:t>健康保険人吉総合病院</a:t>
            </a:r>
          </a:p>
          <a:p>
            <a:r>
              <a:rPr lang="ja-JP" altLang="en-US" sz="1200" dirty="0" smtClean="0"/>
              <a:t>県立尼崎病院</a:t>
            </a:r>
          </a:p>
          <a:p>
            <a:r>
              <a:rPr lang="ja-JP" altLang="en-US" sz="1200" dirty="0" smtClean="0"/>
              <a:t>県立広島病院</a:t>
            </a:r>
          </a:p>
          <a:p>
            <a:r>
              <a:rPr lang="ja-JP" altLang="en-US" sz="1200" dirty="0" smtClean="0"/>
              <a:t>神戸大学附属病院</a:t>
            </a:r>
          </a:p>
          <a:p>
            <a:r>
              <a:rPr lang="ja-JP" altLang="en-US" sz="1200" dirty="0" smtClean="0"/>
              <a:t>公立松任石川中央病院</a:t>
            </a:r>
          </a:p>
          <a:p>
            <a:r>
              <a:rPr lang="ja-JP" altLang="en-US" sz="1200" dirty="0" smtClean="0"/>
              <a:t>国立がん研究センター東病院</a:t>
            </a:r>
          </a:p>
          <a:p>
            <a:r>
              <a:rPr lang="ja-JP" altLang="en-US" sz="1200" dirty="0" smtClean="0"/>
              <a:t>国立病院機構　東長野病院</a:t>
            </a:r>
          </a:p>
          <a:p>
            <a:r>
              <a:rPr lang="ja-JP" altLang="en-US" sz="1200" dirty="0" smtClean="0"/>
              <a:t>国立病院機構水戸医療センター</a:t>
            </a:r>
          </a:p>
          <a:p>
            <a:r>
              <a:rPr lang="ja-JP" altLang="en-US" sz="1200" dirty="0" smtClean="0"/>
              <a:t>埼玉石心会病院</a:t>
            </a:r>
          </a:p>
          <a:p>
            <a:r>
              <a:rPr lang="ja-JP" altLang="en-US" sz="1200" dirty="0" smtClean="0"/>
              <a:t>埼玉県立がんセンター</a:t>
            </a:r>
          </a:p>
          <a:p>
            <a:r>
              <a:rPr lang="ja-JP" altLang="en-US" sz="1200" dirty="0" smtClean="0"/>
              <a:t>佐賀大学医学部附属病院</a:t>
            </a:r>
          </a:p>
          <a:p>
            <a:r>
              <a:rPr lang="ja-JP" altLang="en-US" sz="1200" dirty="0" smtClean="0"/>
              <a:t>慈恵医大</a:t>
            </a:r>
          </a:p>
          <a:p>
            <a:r>
              <a:rPr lang="ja-JP" altLang="en-US" sz="1200" dirty="0" smtClean="0"/>
              <a:t>自治医科大学附属さいたま医療センター</a:t>
            </a:r>
          </a:p>
          <a:p>
            <a:r>
              <a:rPr lang="ja-JP" altLang="en-US" sz="1200" dirty="0" smtClean="0"/>
              <a:t>社会保険桜ヶ丘総合病院</a:t>
            </a:r>
          </a:p>
          <a:p>
            <a:r>
              <a:rPr lang="ja-JP" altLang="en-US" sz="1200" dirty="0" smtClean="0"/>
              <a:t>昭和大学横浜市北部病院</a:t>
            </a:r>
          </a:p>
          <a:p>
            <a:r>
              <a:rPr lang="ja-JP" altLang="en-US" sz="1200" dirty="0" smtClean="0"/>
              <a:t>市立三次中央病院</a:t>
            </a:r>
          </a:p>
          <a:p>
            <a:r>
              <a:rPr lang="ja-JP" altLang="en-US" sz="1200" dirty="0" smtClean="0"/>
              <a:t>仁愛会　浦添総合病院</a:t>
            </a:r>
          </a:p>
          <a:p>
            <a:r>
              <a:rPr lang="ja-JP" altLang="en-US" sz="1200" dirty="0" smtClean="0"/>
              <a:t>信州大学医学部附属病院</a:t>
            </a:r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r>
              <a:rPr lang="ja-JP" altLang="en-US" sz="1200" dirty="0" smtClean="0"/>
              <a:t>新風会　丸山病院</a:t>
            </a:r>
          </a:p>
          <a:p>
            <a:r>
              <a:rPr lang="ja-JP" altLang="en-US" sz="1200" dirty="0" smtClean="0"/>
              <a:t>住友別子病院</a:t>
            </a:r>
          </a:p>
          <a:p>
            <a:r>
              <a:rPr lang="ja-JP" altLang="en-US" sz="1200" dirty="0" smtClean="0"/>
              <a:t>聖マリアンナ医科大学</a:t>
            </a:r>
          </a:p>
          <a:p>
            <a:r>
              <a:rPr lang="ja-JP" altLang="en-US" sz="1200" dirty="0" smtClean="0"/>
              <a:t>仙台市立病院</a:t>
            </a:r>
          </a:p>
          <a:p>
            <a:r>
              <a:rPr lang="ja-JP" altLang="en-US" sz="1200" dirty="0" smtClean="0"/>
              <a:t>セントラル病院</a:t>
            </a:r>
          </a:p>
          <a:p>
            <a:r>
              <a:rPr lang="ja-JP" altLang="en-US" sz="1200" dirty="0" smtClean="0"/>
              <a:t>総合上飯田第一病院</a:t>
            </a:r>
          </a:p>
          <a:p>
            <a:r>
              <a:rPr lang="ja-JP" altLang="en-US" sz="1200" dirty="0" smtClean="0"/>
              <a:t>高崎総合医療センター</a:t>
            </a:r>
          </a:p>
          <a:p>
            <a:r>
              <a:rPr lang="ja-JP" altLang="en-US" sz="1200" dirty="0" smtClean="0"/>
              <a:t>高村クリニック</a:t>
            </a:r>
          </a:p>
          <a:p>
            <a:r>
              <a:rPr lang="ja-JP" altLang="en-US" sz="1200" dirty="0" smtClean="0"/>
              <a:t>田尻クリニック</a:t>
            </a:r>
          </a:p>
          <a:p>
            <a:r>
              <a:rPr lang="ja-JP" altLang="en-US" sz="1200" dirty="0" smtClean="0"/>
              <a:t>たんぽぽクリニック</a:t>
            </a:r>
          </a:p>
          <a:p>
            <a:r>
              <a:rPr lang="ja-JP" altLang="en-US" sz="1200" dirty="0" smtClean="0"/>
              <a:t>調布東山病院</a:t>
            </a:r>
          </a:p>
          <a:p>
            <a:r>
              <a:rPr lang="ja-JP" altLang="en-US" sz="1200" dirty="0" smtClean="0"/>
              <a:t>筑波学園病院</a:t>
            </a:r>
          </a:p>
          <a:p>
            <a:r>
              <a:rPr lang="ja-JP" altLang="en-US" sz="1200" dirty="0" smtClean="0"/>
              <a:t>筑波大学</a:t>
            </a:r>
          </a:p>
          <a:p>
            <a:r>
              <a:rPr lang="ja-JP" altLang="en-US" sz="1200" dirty="0" smtClean="0"/>
              <a:t>手稲渓仁会病院</a:t>
            </a:r>
          </a:p>
          <a:p>
            <a:r>
              <a:rPr lang="ja-JP" altLang="en-US" sz="1200" dirty="0" smtClean="0"/>
              <a:t>東京医科歯科大学</a:t>
            </a:r>
          </a:p>
          <a:p>
            <a:r>
              <a:rPr lang="ja-JP" altLang="en-US" sz="1200" dirty="0" smtClean="0"/>
              <a:t>東京医科大学茨城医療センター</a:t>
            </a:r>
          </a:p>
          <a:p>
            <a:r>
              <a:rPr lang="ja-JP" altLang="en-US" sz="1200" dirty="0" smtClean="0"/>
              <a:t>東京大学</a:t>
            </a:r>
          </a:p>
          <a:p>
            <a:r>
              <a:rPr lang="ja-JP" altLang="en-US" sz="1200" dirty="0" smtClean="0"/>
              <a:t>東京労災病院</a:t>
            </a:r>
          </a:p>
          <a:p>
            <a:r>
              <a:rPr lang="ja-JP" altLang="en-US" sz="1200" dirty="0" smtClean="0"/>
              <a:t>東邦大学大森病院</a:t>
            </a:r>
          </a:p>
          <a:p>
            <a:r>
              <a:rPr lang="ja-JP" altLang="en-US" sz="1200" dirty="0" smtClean="0"/>
              <a:t>東北大学病院</a:t>
            </a:r>
          </a:p>
          <a:p>
            <a:r>
              <a:rPr lang="ja-JP" altLang="en-US" sz="1200" dirty="0" smtClean="0"/>
              <a:t>徳島市民病院</a:t>
            </a:r>
          </a:p>
          <a:p>
            <a:r>
              <a:rPr lang="ja-JP" altLang="en-US" sz="1200" dirty="0" smtClean="0"/>
              <a:t>独立行政法人りんくう総合医療センター</a:t>
            </a:r>
          </a:p>
          <a:p>
            <a:r>
              <a:rPr lang="ja-JP" altLang="en-US" sz="1200" dirty="0" smtClean="0"/>
              <a:t>鳥取大学</a:t>
            </a:r>
          </a:p>
          <a:p>
            <a:r>
              <a:rPr lang="ja-JP" altLang="en-US" sz="1200" dirty="0" smtClean="0"/>
              <a:t>豊川市民病院</a:t>
            </a:r>
          </a:p>
          <a:p>
            <a:r>
              <a:rPr lang="ja-JP" altLang="en-US" sz="1200" dirty="0" smtClean="0"/>
              <a:t>豊橋医療センター</a:t>
            </a:r>
          </a:p>
          <a:p>
            <a:r>
              <a:rPr lang="ja-JP" altLang="en-US" sz="1200" dirty="0" smtClean="0"/>
              <a:t>虎ノ門病院</a:t>
            </a:r>
          </a:p>
          <a:p>
            <a:r>
              <a:rPr lang="ja-JP" altLang="en-US" sz="1200" dirty="0" smtClean="0"/>
              <a:t>中濃厚生病院</a:t>
            </a:r>
          </a:p>
          <a:p>
            <a:r>
              <a:rPr lang="ja-JP" altLang="en-US" sz="1200" dirty="0" smtClean="0"/>
              <a:t>長崎大学病院</a:t>
            </a:r>
          </a:p>
          <a:p>
            <a:r>
              <a:rPr lang="ja-JP" altLang="en-US" sz="1200" dirty="0" smtClean="0"/>
              <a:t>名古屋市立大学</a:t>
            </a:r>
          </a:p>
          <a:p>
            <a:r>
              <a:rPr lang="ja-JP" altLang="en-US" sz="1200" dirty="0" smtClean="0"/>
              <a:t>名古屋セントラル病院</a:t>
            </a:r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endParaRPr lang="en-US" altLang="ja-JP" sz="1200" dirty="0"/>
          </a:p>
          <a:p>
            <a:endParaRPr lang="en-US" altLang="ja-JP" sz="1200" dirty="0" smtClean="0"/>
          </a:p>
          <a:p>
            <a:r>
              <a:rPr lang="ja-JP" altLang="en-US" sz="1200" dirty="0" smtClean="0"/>
              <a:t>名古屋第一赤十字病院</a:t>
            </a:r>
          </a:p>
          <a:p>
            <a:r>
              <a:rPr lang="ja-JP" altLang="en-US" sz="1200" dirty="0" smtClean="0"/>
              <a:t>名古屋第二赤十字病院</a:t>
            </a:r>
          </a:p>
          <a:p>
            <a:r>
              <a:rPr lang="ja-JP" altLang="en-US" sz="1200" dirty="0" smtClean="0"/>
              <a:t>那覇市立病院</a:t>
            </a:r>
          </a:p>
          <a:p>
            <a:r>
              <a:rPr lang="ja-JP" altLang="en-US" sz="1200" dirty="0" smtClean="0"/>
              <a:t>成田赤十字病院</a:t>
            </a:r>
          </a:p>
          <a:p>
            <a:r>
              <a:rPr lang="ja-JP" altLang="en-US" sz="1200" dirty="0" smtClean="0"/>
              <a:t>新潟大学医歯学総合病院</a:t>
            </a:r>
          </a:p>
          <a:p>
            <a:r>
              <a:rPr lang="ja-JP" altLang="en-US" sz="1200" dirty="0" smtClean="0"/>
              <a:t>新潟大学医歯学総合病院</a:t>
            </a:r>
          </a:p>
          <a:p>
            <a:r>
              <a:rPr lang="ja-JP" altLang="en-US" sz="1200" dirty="0" smtClean="0"/>
              <a:t>日本医科大学付属病院</a:t>
            </a:r>
          </a:p>
          <a:p>
            <a:r>
              <a:rPr lang="ja-JP" altLang="en-US" sz="1200" dirty="0" smtClean="0"/>
              <a:t>日本医科大学武蔵小杉病院</a:t>
            </a:r>
          </a:p>
          <a:p>
            <a:r>
              <a:rPr lang="ja-JP" altLang="en-US" sz="1200" dirty="0" smtClean="0"/>
              <a:t>日本生命済生会付属日生病院</a:t>
            </a:r>
          </a:p>
          <a:p>
            <a:r>
              <a:rPr lang="ja-JP" altLang="en-US" sz="1200" dirty="0" smtClean="0"/>
              <a:t>日本大学板橋病院</a:t>
            </a:r>
          </a:p>
          <a:p>
            <a:r>
              <a:rPr lang="ja-JP" altLang="en-US" sz="1200" dirty="0" smtClean="0"/>
              <a:t>野村病院</a:t>
            </a:r>
          </a:p>
          <a:p>
            <a:r>
              <a:rPr lang="ja-JP" altLang="en-US" sz="1200" dirty="0" smtClean="0"/>
              <a:t>浜松医科大学医学部附属病院</a:t>
            </a:r>
          </a:p>
          <a:p>
            <a:r>
              <a:rPr lang="ja-JP" altLang="en-US" sz="1200" dirty="0" smtClean="0"/>
              <a:t>原三信病院</a:t>
            </a:r>
          </a:p>
          <a:p>
            <a:r>
              <a:rPr lang="ja-JP" altLang="en-US" sz="1200" dirty="0" smtClean="0"/>
              <a:t>東泉クリニック</a:t>
            </a:r>
          </a:p>
          <a:p>
            <a:r>
              <a:rPr lang="ja-JP" altLang="en-US" sz="1200" dirty="0" smtClean="0"/>
              <a:t>弘前大学附属病院</a:t>
            </a:r>
          </a:p>
          <a:p>
            <a:r>
              <a:rPr lang="ja-JP" altLang="en-US" sz="1200" dirty="0" smtClean="0"/>
              <a:t>福島県立医科大学</a:t>
            </a:r>
          </a:p>
          <a:p>
            <a:r>
              <a:rPr lang="ja-JP" altLang="en-US" sz="1200" dirty="0" smtClean="0"/>
              <a:t>福山医療センター</a:t>
            </a:r>
          </a:p>
          <a:p>
            <a:r>
              <a:rPr lang="ja-JP" altLang="en-US" sz="1200" dirty="0" smtClean="0"/>
              <a:t>北斗病院</a:t>
            </a:r>
          </a:p>
          <a:p>
            <a:r>
              <a:rPr lang="ja-JP" altLang="en-US" sz="1200" dirty="0" smtClean="0"/>
              <a:t>北海道がんセンター</a:t>
            </a:r>
          </a:p>
          <a:p>
            <a:r>
              <a:rPr lang="ja-JP" altLang="en-US" sz="1200" dirty="0" smtClean="0"/>
              <a:t>北海道大学</a:t>
            </a:r>
          </a:p>
          <a:p>
            <a:r>
              <a:rPr lang="ja-JP" altLang="en-US" sz="1200" dirty="0" smtClean="0"/>
              <a:t>松村総合病院</a:t>
            </a:r>
          </a:p>
          <a:p>
            <a:r>
              <a:rPr lang="ja-JP" altLang="en-US" sz="1200" dirty="0" smtClean="0"/>
              <a:t>南池袋パークサイドクリニック</a:t>
            </a:r>
          </a:p>
          <a:p>
            <a:r>
              <a:rPr lang="ja-JP" altLang="en-US" sz="1200" dirty="0" smtClean="0"/>
              <a:t>みやうちクリニック</a:t>
            </a:r>
          </a:p>
          <a:p>
            <a:r>
              <a:rPr lang="ja-JP" altLang="en-US" sz="1200" dirty="0" smtClean="0"/>
              <a:t>宮城県立がんセンター</a:t>
            </a:r>
          </a:p>
          <a:p>
            <a:r>
              <a:rPr lang="ja-JP" altLang="en-US" sz="1200" dirty="0" smtClean="0"/>
              <a:t>宮崎大学医学部</a:t>
            </a:r>
          </a:p>
          <a:p>
            <a:r>
              <a:rPr lang="ja-JP" altLang="en-US" sz="1200" dirty="0" smtClean="0"/>
              <a:t>明和病院</a:t>
            </a:r>
          </a:p>
          <a:p>
            <a:r>
              <a:rPr lang="ja-JP" altLang="en-US" sz="1200" dirty="0" smtClean="0"/>
              <a:t>山形県立中央病院</a:t>
            </a:r>
          </a:p>
          <a:p>
            <a:r>
              <a:rPr lang="ja-JP" altLang="en-US" sz="1200" dirty="0" smtClean="0"/>
              <a:t>やましたクリニック</a:t>
            </a:r>
          </a:p>
          <a:p>
            <a:r>
              <a:rPr lang="ja-JP" altLang="en-US" sz="1200" dirty="0" smtClean="0"/>
              <a:t>横浜市立みなと赤十字病院</a:t>
            </a:r>
          </a:p>
          <a:p>
            <a:r>
              <a:rPr lang="ja-JP" altLang="en-US" sz="1200" dirty="0" smtClean="0"/>
              <a:t>和歌山県立医科大学</a:t>
            </a:r>
          </a:p>
          <a:p>
            <a:endParaRPr lang="en-US" altLang="ja-JP" sz="1200" dirty="0" smtClean="0"/>
          </a:p>
          <a:p>
            <a:r>
              <a:rPr lang="ja-JP" altLang="en-US" sz="1200" smtClean="0"/>
              <a:t>（五十音順）</a:t>
            </a:r>
            <a:endParaRPr lang="ja-JP" altLang="en-US" sz="12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79755" y="320040"/>
            <a:ext cx="10410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/>
              <a:t>アンケートにご協力いただいた施設　</a:t>
            </a:r>
            <a:r>
              <a:rPr lang="ja-JP" altLang="en-US" sz="2800" b="1" dirty="0"/>
              <a:t>　</a:t>
            </a:r>
            <a:r>
              <a:rPr lang="ja-JP" altLang="en-US" sz="2800" b="1" dirty="0" smtClean="0"/>
              <a:t>　　</a:t>
            </a:r>
            <a:r>
              <a:rPr kumimoji="1" lang="ja-JP" altLang="en-US" sz="2800" b="1" dirty="0" smtClean="0"/>
              <a:t>ご協力有難うございました</a:t>
            </a:r>
            <a:endParaRPr kumimoji="1"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0925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+mn-lt"/>
              </a:rPr>
              <a:t>Q2.</a:t>
            </a:r>
            <a:r>
              <a:rPr kumimoji="1" lang="ja-JP" altLang="en-US" dirty="0" smtClean="0">
                <a:latin typeface="+mn-lt"/>
              </a:rPr>
              <a:t>患者の通院間隔は</a:t>
            </a:r>
            <a:r>
              <a:rPr kumimoji="1" lang="en-US" altLang="ja-JP" dirty="0" smtClean="0">
                <a:latin typeface="+mn-lt"/>
              </a:rPr>
              <a:t>?</a:t>
            </a:r>
            <a:endParaRPr kumimoji="1" lang="ja-JP" altLang="en-US" dirty="0">
              <a:latin typeface="+mn-lt"/>
            </a:endParaRPr>
          </a:p>
        </p:txBody>
      </p:sp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13607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042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+mn-lt"/>
              </a:rPr>
              <a:t>Q3.</a:t>
            </a:r>
            <a:r>
              <a:rPr kumimoji="1" lang="ja-JP" altLang="en-US" dirty="0" smtClean="0">
                <a:latin typeface="+mn-lt"/>
              </a:rPr>
              <a:t>患者の居住地は</a:t>
            </a:r>
            <a:r>
              <a:rPr kumimoji="1" lang="en-US" altLang="ja-JP" dirty="0" smtClean="0">
                <a:latin typeface="+mn-lt"/>
              </a:rPr>
              <a:t>?</a:t>
            </a:r>
            <a:endParaRPr kumimoji="1" lang="ja-JP" altLang="en-US" dirty="0">
              <a:latin typeface="+mn-lt"/>
            </a:endParaRPr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39194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459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+mn-lt"/>
              </a:rPr>
              <a:t>Q4.</a:t>
            </a:r>
            <a:r>
              <a:rPr kumimoji="1" lang="ja-JP" altLang="en-US" dirty="0" smtClean="0">
                <a:latin typeface="+mn-lt"/>
              </a:rPr>
              <a:t>組織型別患者数は</a:t>
            </a:r>
            <a:r>
              <a:rPr kumimoji="1" lang="en-US" altLang="ja-JP" dirty="0" smtClean="0">
                <a:latin typeface="+mn-lt"/>
              </a:rPr>
              <a:t>?</a:t>
            </a:r>
            <a:endParaRPr kumimoji="1" lang="ja-JP" altLang="en-US" dirty="0">
              <a:latin typeface="+mn-lt"/>
            </a:endParaRPr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51787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253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+mn-lt"/>
              </a:rPr>
              <a:t>Q5.</a:t>
            </a:r>
            <a:r>
              <a:rPr kumimoji="1" lang="ja-JP" altLang="en-US" dirty="0" smtClean="0">
                <a:latin typeface="+mn-lt"/>
              </a:rPr>
              <a:t>甲状腺と転移の状況について</a:t>
            </a:r>
            <a:endParaRPr kumimoji="1" lang="ja-JP" altLang="en-US" dirty="0">
              <a:latin typeface="+mn-lt"/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897334"/>
              </p:ext>
            </p:extLst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lt"/>
                          <a:ea typeface="+mn-ea"/>
                        </a:rPr>
                        <a:t>再発・転移なし</a:t>
                      </a:r>
                      <a:endParaRPr kumimoji="1" lang="ja-JP" altLang="en-US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lt"/>
                          <a:ea typeface="+mn-ea"/>
                        </a:rPr>
                        <a:t>再発・転移あり</a:t>
                      </a:r>
                      <a:endParaRPr kumimoji="1" lang="ja-JP" altLang="en-US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+mn-lt"/>
                        <a:ea typeface="+mn-ea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lt"/>
                          <a:ea typeface="+mn-ea"/>
                        </a:rPr>
                        <a:t>局所のみ</a:t>
                      </a:r>
                      <a:endParaRPr kumimoji="1" lang="ja-JP" altLang="en-US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lt"/>
                          <a:ea typeface="+mn-ea"/>
                        </a:rPr>
                        <a:t>遠隔あり</a:t>
                      </a:r>
                      <a:endParaRPr kumimoji="1" lang="ja-JP" altLang="en-US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+mn-lt"/>
                        <a:ea typeface="+mn-ea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  <a:ea typeface="+mn-ea"/>
                        </a:rPr>
                        <a:t>SD</a:t>
                      </a:r>
                      <a:endParaRPr kumimoji="1" lang="ja-JP" altLang="en-US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  <a:ea typeface="+mn-ea"/>
                        </a:rPr>
                        <a:t>PD</a:t>
                      </a:r>
                      <a:endParaRPr kumimoji="1" lang="ja-JP" altLang="en-US" dirty="0">
                        <a:latin typeface="+mn-lt"/>
                        <a:ea typeface="+mn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lt"/>
                          <a:ea typeface="+mn-ea"/>
                        </a:rPr>
                        <a:t>甲状腺全摘後</a:t>
                      </a:r>
                      <a:endParaRPr kumimoji="1" lang="ja-JP" altLang="en-US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  <a:ea typeface="+mn-ea"/>
                        </a:rPr>
                        <a:t>3211</a:t>
                      </a:r>
                      <a:endParaRPr kumimoji="1" lang="ja-JP" altLang="en-US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  <a:ea typeface="+mn-ea"/>
                        </a:rPr>
                        <a:t>350</a:t>
                      </a:r>
                      <a:endParaRPr kumimoji="1" lang="ja-JP" altLang="en-US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  <a:ea typeface="+mn-ea"/>
                        </a:rPr>
                        <a:t>222</a:t>
                      </a:r>
                      <a:endParaRPr kumimoji="1" lang="ja-JP" altLang="en-US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  <a:ea typeface="+mn-ea"/>
                        </a:rPr>
                        <a:t>131</a:t>
                      </a:r>
                      <a:endParaRPr kumimoji="1" lang="ja-JP" altLang="en-US" dirty="0">
                        <a:latin typeface="+mn-lt"/>
                        <a:ea typeface="+mn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lt"/>
                          <a:ea typeface="+mn-ea"/>
                        </a:rPr>
                        <a:t>*（うち</a:t>
                      </a:r>
                      <a:r>
                        <a:rPr kumimoji="1" lang="en-US" altLang="ja-JP" dirty="0" smtClean="0">
                          <a:latin typeface="+mn-lt"/>
                          <a:ea typeface="+mn-ea"/>
                        </a:rPr>
                        <a:t>RAI</a:t>
                      </a:r>
                      <a:r>
                        <a:rPr kumimoji="1" lang="ja-JP" altLang="en-US" dirty="0" smtClean="0">
                          <a:latin typeface="+mn-lt"/>
                          <a:ea typeface="+mn-ea"/>
                        </a:rPr>
                        <a:t>治療済）</a:t>
                      </a:r>
                      <a:endParaRPr kumimoji="1" lang="ja-JP" altLang="en-US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lt"/>
                          <a:ea typeface="+mn-ea"/>
                        </a:rPr>
                        <a:t>（</a:t>
                      </a:r>
                      <a:r>
                        <a:rPr kumimoji="1" lang="en-US" altLang="ja-JP" dirty="0" smtClean="0">
                          <a:latin typeface="+mn-lt"/>
                          <a:ea typeface="+mn-ea"/>
                        </a:rPr>
                        <a:t>875</a:t>
                      </a:r>
                      <a:r>
                        <a:rPr kumimoji="1" lang="ja-JP" altLang="en-US" dirty="0" smtClean="0">
                          <a:latin typeface="+mn-lt"/>
                          <a:ea typeface="+mn-ea"/>
                        </a:rPr>
                        <a:t>）</a:t>
                      </a:r>
                      <a:endParaRPr kumimoji="1" lang="ja-JP" altLang="en-US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lt"/>
                          <a:ea typeface="+mn-ea"/>
                        </a:rPr>
                        <a:t>（</a:t>
                      </a:r>
                      <a:r>
                        <a:rPr kumimoji="1" lang="en-US" altLang="ja-JP" dirty="0" smtClean="0">
                          <a:latin typeface="+mn-lt"/>
                          <a:ea typeface="+mn-ea"/>
                        </a:rPr>
                        <a:t>172</a:t>
                      </a:r>
                      <a:r>
                        <a:rPr kumimoji="1" lang="ja-JP" altLang="en-US" dirty="0" smtClean="0">
                          <a:latin typeface="+mn-lt"/>
                          <a:ea typeface="+mn-ea"/>
                        </a:rPr>
                        <a:t>）</a:t>
                      </a:r>
                      <a:endParaRPr kumimoji="1" lang="ja-JP" altLang="en-US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lt"/>
                          <a:ea typeface="+mn-ea"/>
                        </a:rPr>
                        <a:t>*（</a:t>
                      </a:r>
                      <a:r>
                        <a:rPr kumimoji="1" lang="en-US" altLang="ja-JP" dirty="0" smtClean="0">
                          <a:latin typeface="+mn-lt"/>
                          <a:ea typeface="+mn-ea"/>
                        </a:rPr>
                        <a:t>331</a:t>
                      </a:r>
                      <a:r>
                        <a:rPr kumimoji="1" lang="ja-JP" altLang="en-US" dirty="0" smtClean="0">
                          <a:latin typeface="+mn-lt"/>
                          <a:ea typeface="+mn-ea"/>
                        </a:rPr>
                        <a:t>）</a:t>
                      </a:r>
                      <a:endParaRPr kumimoji="1" lang="ja-JP" altLang="en-US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lt"/>
                          <a:ea typeface="+mn-ea"/>
                        </a:rPr>
                        <a:t>*（</a:t>
                      </a:r>
                      <a:r>
                        <a:rPr kumimoji="1" lang="en-US" altLang="ja-JP" dirty="0" smtClean="0">
                          <a:latin typeface="+mn-lt"/>
                          <a:ea typeface="+mn-ea"/>
                        </a:rPr>
                        <a:t>156</a:t>
                      </a:r>
                      <a:r>
                        <a:rPr kumimoji="1" lang="ja-JP" altLang="en-US" dirty="0" smtClean="0">
                          <a:latin typeface="+mn-lt"/>
                          <a:ea typeface="+mn-ea"/>
                        </a:rPr>
                        <a:t>）</a:t>
                      </a:r>
                      <a:endParaRPr kumimoji="1" lang="ja-JP" altLang="en-US" dirty="0">
                        <a:latin typeface="+mn-lt"/>
                        <a:ea typeface="+mn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lt"/>
                          <a:ea typeface="+mn-ea"/>
                        </a:rPr>
                        <a:t>甲状腺非全摘後</a:t>
                      </a:r>
                      <a:endParaRPr kumimoji="1" lang="ja-JP" altLang="en-US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  <a:ea typeface="+mn-ea"/>
                        </a:rPr>
                        <a:t>5096</a:t>
                      </a:r>
                      <a:endParaRPr kumimoji="1" lang="ja-JP" altLang="en-US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  <a:ea typeface="+mn-ea"/>
                        </a:rPr>
                        <a:t>233</a:t>
                      </a:r>
                      <a:endParaRPr kumimoji="1" lang="ja-JP" altLang="en-US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  <a:ea typeface="+mn-ea"/>
                        </a:rPr>
                        <a:t>71</a:t>
                      </a:r>
                      <a:endParaRPr kumimoji="1" lang="ja-JP" altLang="en-US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  <a:ea typeface="+mn-ea"/>
                        </a:rPr>
                        <a:t>36</a:t>
                      </a:r>
                      <a:endParaRPr kumimoji="1" lang="ja-JP" altLang="en-US" dirty="0">
                        <a:latin typeface="+mn-lt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969770" y="4869180"/>
            <a:ext cx="9384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*全摘後の症例のうち、</a:t>
            </a:r>
            <a:r>
              <a:rPr kumimoji="1" lang="en-US" altLang="ja-JP" dirty="0" smtClean="0"/>
              <a:t>RAI</a:t>
            </a:r>
            <a:r>
              <a:rPr kumimoji="1" lang="ja-JP" altLang="en-US" dirty="0" smtClean="0"/>
              <a:t>治療済の症例についての質問であったが、全摘後全体より、</a:t>
            </a:r>
            <a:r>
              <a:rPr kumimoji="1" lang="en-US" altLang="ja-JP" dirty="0" smtClean="0"/>
              <a:t>RAI</a:t>
            </a:r>
            <a:r>
              <a:rPr kumimoji="1" lang="ja-JP" altLang="en-US" dirty="0" smtClean="0"/>
              <a:t>治療済の症例で遠隔再発が多いという結果になっており、質問を誤解された例が多いと考えられる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555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+mn-lt"/>
              </a:rPr>
              <a:t>Q6.</a:t>
            </a:r>
            <a:r>
              <a:rPr kumimoji="1" lang="ja-JP" altLang="en-US" dirty="0" smtClean="0">
                <a:latin typeface="+mn-lt"/>
              </a:rPr>
              <a:t>甲状腺癌による死亡例（</a:t>
            </a:r>
            <a:r>
              <a:rPr kumimoji="1" lang="en-US" altLang="ja-JP" dirty="0" smtClean="0">
                <a:latin typeface="+mn-lt"/>
              </a:rPr>
              <a:t>2012</a:t>
            </a:r>
            <a:r>
              <a:rPr kumimoji="1" lang="ja-JP" altLang="en-US" dirty="0" smtClean="0">
                <a:latin typeface="+mn-lt"/>
              </a:rPr>
              <a:t>年）</a:t>
            </a:r>
            <a:r>
              <a:rPr kumimoji="1" lang="en-US" altLang="ja-JP" dirty="0" smtClean="0">
                <a:latin typeface="+mn-lt"/>
              </a:rPr>
              <a:t/>
            </a:r>
            <a:br>
              <a:rPr kumimoji="1" lang="en-US" altLang="ja-JP" dirty="0" smtClean="0">
                <a:latin typeface="+mn-lt"/>
              </a:rPr>
            </a:br>
            <a:r>
              <a:rPr lang="en-US" altLang="ja-JP" dirty="0" smtClean="0">
                <a:latin typeface="+mn-lt"/>
              </a:rPr>
              <a:t>Q7.</a:t>
            </a:r>
            <a:r>
              <a:rPr lang="ja-JP" altLang="en-US" dirty="0" smtClean="0">
                <a:latin typeface="+mn-lt"/>
              </a:rPr>
              <a:t>その病理組織型</a:t>
            </a:r>
            <a:endParaRPr kumimoji="1" lang="ja-JP" altLang="en-US" dirty="0">
              <a:latin typeface="+mn-lt"/>
            </a:endParaRPr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44563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348740" y="2125980"/>
            <a:ext cx="1693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全</a:t>
            </a:r>
            <a:r>
              <a:rPr kumimoji="1" lang="en-US" altLang="ja-JP" sz="2400" dirty="0" smtClean="0"/>
              <a:t>332</a:t>
            </a:r>
            <a:r>
              <a:rPr kumimoji="1" lang="ja-JP" altLang="en-US" sz="2400" dirty="0" smtClean="0"/>
              <a:t>例</a:t>
            </a:r>
            <a:r>
              <a:rPr kumimoji="1" lang="en-US" altLang="ja-JP" sz="2400" dirty="0" smtClean="0"/>
              <a:t>/</a:t>
            </a:r>
            <a:r>
              <a:rPr kumimoji="1" lang="ja-JP" altLang="en-US" sz="2400" dirty="0" smtClean="0"/>
              <a:t>年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0202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+mn-lt"/>
              </a:rPr>
              <a:t>Q8.</a:t>
            </a:r>
            <a:r>
              <a:rPr kumimoji="1" lang="ja-JP" altLang="en-US" dirty="0" smtClean="0">
                <a:latin typeface="+mn-lt"/>
              </a:rPr>
              <a:t>施設における</a:t>
            </a:r>
            <a:r>
              <a:rPr kumimoji="1" lang="en-US" altLang="ja-JP" dirty="0" smtClean="0">
                <a:latin typeface="+mn-lt"/>
              </a:rPr>
              <a:t>RAI</a:t>
            </a:r>
            <a:r>
              <a:rPr kumimoji="1" lang="ja-JP" altLang="en-US" dirty="0" smtClean="0">
                <a:latin typeface="+mn-lt"/>
              </a:rPr>
              <a:t>治療の可否</a:t>
            </a:r>
            <a:endParaRPr kumimoji="1" lang="ja-JP" altLang="en-US" dirty="0">
              <a:latin typeface="+mn-lt"/>
            </a:endParaRPr>
          </a:p>
        </p:txBody>
      </p:sp>
      <p:graphicFrame>
        <p:nvGraphicFramePr>
          <p:cNvPr id="11" name="コンテンツ プレースホルダー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68534341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コンテンツ プレースホルダー 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49638660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223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+mn-lt"/>
              </a:rPr>
              <a:t>Q9.RAI</a:t>
            </a:r>
            <a:r>
              <a:rPr kumimoji="1" lang="ja-JP" altLang="en-US" dirty="0" smtClean="0">
                <a:latin typeface="+mn-lt"/>
              </a:rPr>
              <a:t>内用療法不応の判断基準は</a:t>
            </a:r>
            <a:r>
              <a:rPr kumimoji="1" lang="en-US" altLang="ja-JP" dirty="0" smtClean="0">
                <a:latin typeface="+mn-lt"/>
              </a:rPr>
              <a:t>?</a:t>
            </a:r>
            <a:endParaRPr kumimoji="1" lang="ja-JP" altLang="en-US" dirty="0">
              <a:latin typeface="+mn-lt"/>
            </a:endParaRPr>
          </a:p>
        </p:txBody>
      </p:sp>
      <p:graphicFrame>
        <p:nvGraphicFramePr>
          <p:cNvPr id="10" name="コンテンツ プレースホルダー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74255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457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964</Words>
  <Application>Microsoft Office PowerPoint</Application>
  <PresentationFormat>ワイド画面</PresentationFormat>
  <Paragraphs>599</Paragraphs>
  <Slides>28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3" baseType="lpstr">
      <vt:lpstr>ＭＳ Ｐゴシック</vt:lpstr>
      <vt:lpstr>Arial</vt:lpstr>
      <vt:lpstr>Calibri</vt:lpstr>
      <vt:lpstr>Calibri Light</vt:lpstr>
      <vt:lpstr>Office テーマ</vt:lpstr>
      <vt:lpstr>我が国における甲状腺癌 に対する現状調査： アンケート調査結果</vt:lpstr>
      <vt:lpstr>Q1：2013年11月の1か月間に診療を行った甲状腺癌の患者数は?</vt:lpstr>
      <vt:lpstr>Q2.患者の通院間隔は?</vt:lpstr>
      <vt:lpstr>Q3.患者の居住地は?</vt:lpstr>
      <vt:lpstr>Q4.組織型別患者数は?</vt:lpstr>
      <vt:lpstr>Q5.甲状腺と転移の状況について</vt:lpstr>
      <vt:lpstr>Q6.甲状腺癌による死亡例（2012年） Q7.その病理組織型</vt:lpstr>
      <vt:lpstr>Q8.施設におけるRAI治療の可否</vt:lpstr>
      <vt:lpstr>Q9.RAI内用療法不応の判断基準は?</vt:lpstr>
      <vt:lpstr>Q9.RAI内用療法不応の判断基準は?</vt:lpstr>
      <vt:lpstr>Q10.RAI内用療法不応の具体的基準</vt:lpstr>
      <vt:lpstr>Q10.RAI内用療法不応の具体的基準</vt:lpstr>
      <vt:lpstr>Q10.RAI内用療法不応の具体的基準</vt:lpstr>
      <vt:lpstr>Q10.RAI内用療法不応の具体的基準</vt:lpstr>
      <vt:lpstr>Q10.RAI内用療法不応の具体的基準</vt:lpstr>
      <vt:lpstr>Q10.RAI内用療法不応の具体的基準</vt:lpstr>
      <vt:lpstr>Q10.RAI内用療法不応の具体的基準</vt:lpstr>
      <vt:lpstr>Q10.RAI内用療法不応の具体的基準</vt:lpstr>
      <vt:lpstr>Q11.遠隔再発の患者が甲状腺全摘を受けていない場合、残存甲状腺全摘を行ってRAI療法を行う基準は？</vt:lpstr>
      <vt:lpstr>Q11.遠隔再発の患者が甲状腺全摘を受けていない場合、残存甲状腺全摘を行ってRAI療法を行う基準は？</vt:lpstr>
      <vt:lpstr>Q11.遠隔再発の患者が甲状腺全摘を受けていない場合、残存甲状腺全摘を行ってRAI療法を行う基準は？</vt:lpstr>
      <vt:lpstr>Q12.甲状腺分化癌に対する分子標的薬の適応について</vt:lpstr>
      <vt:lpstr>Q12.甲状腺分化癌に対する分子標的薬の適応について</vt:lpstr>
      <vt:lpstr>Q12.甲状腺分化癌に対する分子標的薬の適応について</vt:lpstr>
      <vt:lpstr>Q12.甲状腺分化癌に対する分子標的薬の適応について</vt:lpstr>
      <vt:lpstr>Q13.　再発甲状腺癌の薬物療法を実施する場合、経験したことのない有害事象マネージメントについて</vt:lpstr>
      <vt:lpstr>Q13.　再発甲状腺癌の薬物療法を実施する場合、経験したことのない有害事象マネージメントについて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Iwao SUGITANI</dc:creator>
  <cp:lastModifiedBy>Iwao SUGITANI</cp:lastModifiedBy>
  <cp:revision>32</cp:revision>
  <dcterms:created xsi:type="dcterms:W3CDTF">2014-02-13T07:04:22Z</dcterms:created>
  <dcterms:modified xsi:type="dcterms:W3CDTF">2014-02-14T08:55:14Z</dcterms:modified>
</cp:coreProperties>
</file>