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55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520475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1040953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561429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2081906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602382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3122858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643334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4163812" algn="l" defTabSz="104095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040953" latinLnBrk="0">
      <a:defRPr sz="1200">
        <a:latin typeface="+mj-lt"/>
        <a:ea typeface="+mj-ea"/>
        <a:cs typeface="+mj-cs"/>
        <a:sym typeface="Calibri"/>
      </a:defRPr>
    </a:lvl1pPr>
    <a:lvl2pPr indent="228600" defTabSz="1040953" latinLnBrk="0">
      <a:defRPr sz="1200">
        <a:latin typeface="+mj-lt"/>
        <a:ea typeface="+mj-ea"/>
        <a:cs typeface="+mj-cs"/>
        <a:sym typeface="Calibri"/>
      </a:defRPr>
    </a:lvl2pPr>
    <a:lvl3pPr indent="457200" defTabSz="1040953" latinLnBrk="0">
      <a:defRPr sz="1200">
        <a:latin typeface="+mj-lt"/>
        <a:ea typeface="+mj-ea"/>
        <a:cs typeface="+mj-cs"/>
        <a:sym typeface="Calibri"/>
      </a:defRPr>
    </a:lvl3pPr>
    <a:lvl4pPr indent="685800" defTabSz="1040953" latinLnBrk="0">
      <a:defRPr sz="1200">
        <a:latin typeface="+mj-lt"/>
        <a:ea typeface="+mj-ea"/>
        <a:cs typeface="+mj-cs"/>
        <a:sym typeface="Calibri"/>
      </a:defRPr>
    </a:lvl4pPr>
    <a:lvl5pPr indent="914400" defTabSz="1040953" latinLnBrk="0">
      <a:defRPr sz="1200">
        <a:latin typeface="+mj-lt"/>
        <a:ea typeface="+mj-ea"/>
        <a:cs typeface="+mj-cs"/>
        <a:sym typeface="Calibri"/>
      </a:defRPr>
    </a:lvl5pPr>
    <a:lvl6pPr indent="1143000" defTabSz="1040953" latinLnBrk="0">
      <a:defRPr sz="1200">
        <a:latin typeface="+mj-lt"/>
        <a:ea typeface="+mj-ea"/>
        <a:cs typeface="+mj-cs"/>
        <a:sym typeface="Calibri"/>
      </a:defRPr>
    </a:lvl6pPr>
    <a:lvl7pPr indent="1371600" defTabSz="1040953" latinLnBrk="0">
      <a:defRPr sz="1200">
        <a:latin typeface="+mj-lt"/>
        <a:ea typeface="+mj-ea"/>
        <a:cs typeface="+mj-cs"/>
        <a:sym typeface="Calibri"/>
      </a:defRPr>
    </a:lvl7pPr>
    <a:lvl8pPr indent="1600200" defTabSz="1040953" latinLnBrk="0">
      <a:defRPr sz="1200">
        <a:latin typeface="+mj-lt"/>
        <a:ea typeface="+mj-ea"/>
        <a:cs typeface="+mj-cs"/>
        <a:sym typeface="Calibri"/>
      </a:defRPr>
    </a:lvl8pPr>
    <a:lvl9pPr indent="1828800" defTabSz="1040953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567094" y="3310544"/>
            <a:ext cx="6427075" cy="2284324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134189" y="6038903"/>
            <a:ext cx="5292885" cy="272342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520475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1040953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561429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2081906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93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9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タイトルテキスト"/>
          <p:cNvSpPr txBox="1">
            <a:spLocks noGrp="1"/>
          </p:cNvSpPr>
          <p:nvPr>
            <p:ph type="title"/>
          </p:nvPr>
        </p:nvSpPr>
        <p:spPr>
          <a:xfrm>
            <a:off x="4111435" y="569848"/>
            <a:ext cx="1275965" cy="12122211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102" name="本文レベル1…"/>
          <p:cNvSpPr txBox="1">
            <a:spLocks noGrp="1"/>
          </p:cNvSpPr>
          <p:nvPr>
            <p:ph type="body" idx="1"/>
          </p:nvPr>
        </p:nvSpPr>
        <p:spPr>
          <a:xfrm>
            <a:off x="283548" y="569848"/>
            <a:ext cx="3701870" cy="12122211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21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597288" y="6848037"/>
            <a:ext cx="6427074" cy="2116577"/>
          </a:xfrm>
          <a:prstGeom prst="rect">
            <a:avLst/>
          </a:prstGeo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t>タイトルテキスト</a:t>
            </a:r>
          </a:p>
        </p:txBody>
      </p:sp>
      <p:sp>
        <p:nvSpPr>
          <p:cNvPr id="3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597288" y="4516844"/>
            <a:ext cx="6427074" cy="2331194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1pPr>
            <a:lvl2pPr marL="0" indent="520475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2pPr>
            <a:lvl3pPr marL="0" indent="1040953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3pPr>
            <a:lvl4pPr marL="0" indent="1561429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4pPr>
            <a:lvl5pPr marL="0" indent="2081906">
              <a:spcBef>
                <a:spcPts val="500"/>
              </a:spcBef>
              <a:buSzTx/>
              <a:buFontTx/>
              <a:buNone/>
              <a:defRPr sz="2300">
                <a:solidFill>
                  <a:srgbClr val="888888"/>
                </a:solidFill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9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283548" y="3315477"/>
            <a:ext cx="2488916" cy="937658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906014" indent="-385538">
              <a:spcBef>
                <a:spcPts val="700"/>
              </a:spcBef>
              <a:defRPr sz="3200"/>
            </a:lvl2pPr>
            <a:lvl3pPr marL="1403023" indent="-362070">
              <a:spcBef>
                <a:spcPts val="700"/>
              </a:spcBef>
              <a:defRPr sz="3200"/>
            </a:lvl3pPr>
            <a:lvl4pPr marL="1977810" indent="-416380">
              <a:spcBef>
                <a:spcPts val="700"/>
              </a:spcBef>
              <a:defRPr sz="3200"/>
            </a:lvl4pPr>
            <a:lvl5pPr marL="2498286" indent="-416380">
              <a:spcBef>
                <a:spcPts val="700"/>
              </a:spcBef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378064" y="2385466"/>
            <a:ext cx="3340871" cy="99415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SzTx/>
              <a:buFontTx/>
              <a:buNone/>
              <a:defRPr sz="2700" b="1"/>
            </a:lvl1pPr>
            <a:lvl2pPr marL="0" indent="520475">
              <a:spcBef>
                <a:spcPts val="600"/>
              </a:spcBef>
              <a:buSzTx/>
              <a:buFontTx/>
              <a:buNone/>
              <a:defRPr sz="2700" b="1"/>
            </a:lvl2pPr>
            <a:lvl3pPr marL="0" indent="1040953">
              <a:spcBef>
                <a:spcPts val="600"/>
              </a:spcBef>
              <a:buSzTx/>
              <a:buFontTx/>
              <a:buNone/>
              <a:defRPr sz="2700" b="1"/>
            </a:lvl3pPr>
            <a:lvl4pPr marL="0" indent="1561429">
              <a:spcBef>
                <a:spcPts val="600"/>
              </a:spcBef>
              <a:buSzTx/>
              <a:buFontTx/>
              <a:buNone/>
              <a:defRPr sz="2700" b="1"/>
            </a:lvl4pPr>
            <a:lvl5pPr marL="0" indent="2081906">
              <a:spcBef>
                <a:spcPts val="600"/>
              </a:spcBef>
              <a:buSzTx/>
              <a:buFontTx/>
              <a:buNone/>
              <a:defRPr sz="2700" b="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テキスト プレースホルダー 4"/>
          <p:cNvSpPr>
            <a:spLocks noGrp="1"/>
          </p:cNvSpPr>
          <p:nvPr>
            <p:ph type="body" sz="quarter" idx="13"/>
          </p:nvPr>
        </p:nvSpPr>
        <p:spPr>
          <a:xfrm>
            <a:off x="3841017" y="2385466"/>
            <a:ext cx="3342183" cy="994150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700" b="1"/>
            </a:pPr>
            <a:endParaRPr/>
          </a:p>
        </p:txBody>
      </p:sp>
      <p:sp>
        <p:nvSpPr>
          <p:cNvPr id="5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タイトルテキスト"/>
          <p:cNvSpPr txBox="1">
            <a:spLocks noGrp="1"/>
          </p:cNvSpPr>
          <p:nvPr>
            <p:ph type="title"/>
          </p:nvPr>
        </p:nvSpPr>
        <p:spPr>
          <a:xfrm>
            <a:off x="378064" y="424302"/>
            <a:ext cx="2487604" cy="1805752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t>タイトルテキスト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idx="1"/>
          </p:nvPr>
        </p:nvSpPr>
        <p:spPr>
          <a:xfrm>
            <a:off x="2956243" y="424302"/>
            <a:ext cx="4226959" cy="909536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4" name="テキスト プレースホルダー 3"/>
          <p:cNvSpPr>
            <a:spLocks noGrp="1"/>
          </p:cNvSpPr>
          <p:nvPr>
            <p:ph type="body" sz="half" idx="13"/>
          </p:nvPr>
        </p:nvSpPr>
        <p:spPr>
          <a:xfrm>
            <a:off x="378064" y="2230052"/>
            <a:ext cx="2487605" cy="728961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タイトルテキスト"/>
          <p:cNvSpPr txBox="1">
            <a:spLocks noGrp="1"/>
          </p:cNvSpPr>
          <p:nvPr>
            <p:ph type="title"/>
          </p:nvPr>
        </p:nvSpPr>
        <p:spPr>
          <a:xfrm>
            <a:off x="1482060" y="7459822"/>
            <a:ext cx="4536758" cy="880676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t>タイトルテキスト</a:t>
            </a:r>
          </a:p>
        </p:txBody>
      </p:sp>
      <p:sp>
        <p:nvSpPr>
          <p:cNvPr id="83" name="図プレースホルダー 2"/>
          <p:cNvSpPr>
            <a:spLocks noGrp="1"/>
          </p:cNvSpPr>
          <p:nvPr>
            <p:ph type="pic" sz="half" idx="13"/>
          </p:nvPr>
        </p:nvSpPr>
        <p:spPr>
          <a:xfrm>
            <a:off x="1482060" y="952212"/>
            <a:ext cx="4536758" cy="63941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482060" y="8340497"/>
            <a:ext cx="4536758" cy="125070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600"/>
            </a:lvl1pPr>
            <a:lvl2pPr marL="0" indent="520475">
              <a:spcBef>
                <a:spcPts val="300"/>
              </a:spcBef>
              <a:buSzTx/>
              <a:buFontTx/>
              <a:buNone/>
              <a:defRPr sz="1600"/>
            </a:lvl2pPr>
            <a:lvl3pPr marL="0" indent="1040953">
              <a:spcBef>
                <a:spcPts val="300"/>
              </a:spcBef>
              <a:buSzTx/>
              <a:buFontTx/>
              <a:buNone/>
              <a:defRPr sz="1600"/>
            </a:lvl3pPr>
            <a:lvl4pPr marL="0" indent="1561429">
              <a:spcBef>
                <a:spcPts val="300"/>
              </a:spcBef>
              <a:buSzTx/>
              <a:buFontTx/>
              <a:buNone/>
              <a:defRPr sz="1600"/>
            </a:lvl4pPr>
            <a:lvl5pPr marL="0" indent="2081906">
              <a:spcBef>
                <a:spcPts val="300"/>
              </a:spcBef>
              <a:buSzTx/>
              <a:buFontTx/>
              <a:buNone/>
              <a:defRPr sz="16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8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378062" y="426769"/>
            <a:ext cx="6805139" cy="1776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2047" tIns="52047" rIns="52047" bIns="52047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378062" y="2486609"/>
            <a:ext cx="6805139" cy="70330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2047" tIns="52047" rIns="52047" bIns="52047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879922" y="10007399"/>
            <a:ext cx="303279" cy="307297"/>
          </a:xfrm>
          <a:prstGeom prst="rect">
            <a:avLst/>
          </a:prstGeom>
          <a:ln w="12700">
            <a:miter lim="400000"/>
          </a:ln>
        </p:spPr>
        <p:txBody>
          <a:bodyPr wrap="none" lIns="52047" tIns="52047" rIns="52047" bIns="52047" anchor="ctr">
            <a:spAutoFit/>
          </a:bodyPr>
          <a:lstStyle>
            <a:lvl1pPr algn="r">
              <a:defRPr sz="14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90357" marR="0" indent="-390357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886436" marR="0" indent="-365960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–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387936" marR="0" indent="-346983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968759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–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489235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»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009712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530188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050665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571141" marR="0" indent="-407329" algn="l" defTabSz="1040953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520475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040953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561429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2081906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602382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3122858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643334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4163812" algn="r" defTabSz="104095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hyperlink" Target="mailto:terashita@nagasaki-mc.com" TargetMode="Externa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角丸四角形"/>
          <p:cNvSpPr/>
          <p:nvPr/>
        </p:nvSpPr>
        <p:spPr>
          <a:xfrm>
            <a:off x="-55516" y="-94102"/>
            <a:ext cx="7708689" cy="1588970"/>
          </a:xfrm>
          <a:prstGeom prst="roundRect">
            <a:avLst>
              <a:gd name="adj" fmla="val 11989"/>
            </a:avLst>
          </a:prstGeom>
          <a:solidFill>
            <a:srgbClr val="FF2600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2600"/>
                </a:solidFill>
              </a:defRPr>
            </a:pPr>
            <a:endParaRPr/>
          </a:p>
        </p:txBody>
      </p:sp>
      <p:sp>
        <p:nvSpPr>
          <p:cNvPr id="113" name="タイトル 1"/>
          <p:cNvSpPr txBox="1">
            <a:spLocks noGrp="1"/>
          </p:cNvSpPr>
          <p:nvPr>
            <p:ph type="ctrTitle"/>
          </p:nvPr>
        </p:nvSpPr>
        <p:spPr>
          <a:xfrm>
            <a:off x="784835" y="501255"/>
            <a:ext cx="6427075" cy="1010839"/>
          </a:xfrm>
          <a:prstGeom prst="rect">
            <a:avLst/>
          </a:prstGeom>
        </p:spPr>
        <p:txBody>
          <a:bodyPr/>
          <a:lstStyle/>
          <a:p>
            <a:pPr>
              <a:defRPr sz="4000">
                <a:solidFill>
                  <a:srgbClr val="FFFFFF"/>
                </a:solidFill>
                <a:latin typeface="凸版文久見出し明朝"/>
                <a:ea typeface="凸版文久見出し明朝"/>
                <a:cs typeface="凸版文久見出し明朝"/>
                <a:sym typeface="凸版文久見出し明朝"/>
              </a:defRPr>
            </a:pPr>
            <a:r>
              <a:t>第5回循環器関連セミナー</a:t>
            </a:r>
          </a:p>
        </p:txBody>
      </p:sp>
      <p:sp>
        <p:nvSpPr>
          <p:cNvPr id="114" name="テキスト ボックス 3"/>
          <p:cNvSpPr txBox="1"/>
          <p:nvPr/>
        </p:nvSpPr>
        <p:spPr>
          <a:xfrm>
            <a:off x="493672" y="1572055"/>
            <a:ext cx="7009400" cy="881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2047" tIns="52047" rIns="52047" bIns="52047">
            <a:spAutoFit/>
          </a:bodyPr>
          <a:lstStyle/>
          <a:p>
            <a:pPr>
              <a:lnSpc>
                <a:spcPct val="70000"/>
              </a:lnSpc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/>
              <a:t>2017年12月10日（日曜日）11:00～16:00（10：30開場）</a:t>
            </a:r>
          </a:p>
          <a:p>
            <a:pPr>
              <a:lnSpc>
                <a:spcPct val="70000"/>
              </a:lnSpc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会場</a:t>
            </a:r>
            <a:r>
              <a:rPr dirty="0"/>
              <a:t>　</a:t>
            </a:r>
            <a:r>
              <a:rPr dirty="0" err="1"/>
              <a:t>長崎大学病院</a:t>
            </a:r>
            <a:r>
              <a:rPr dirty="0"/>
              <a:t>　第1会議室</a:t>
            </a:r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/>
              <a:t>　                        </a:t>
            </a:r>
            <a:r>
              <a:rPr dirty="0" err="1"/>
              <a:t>参加費</a:t>
            </a:r>
            <a:r>
              <a:rPr dirty="0"/>
              <a:t>　会員</a:t>
            </a:r>
            <a:r>
              <a:rPr dirty="0">
                <a:latin typeface="ヒラギノ明朝 Pro W6"/>
                <a:ea typeface="ヒラギノ明朝 Pro W6"/>
                <a:cs typeface="ヒラギノ明朝 Pro W6"/>
                <a:sym typeface="ヒラギノ明朝 Pro W6"/>
              </a:rPr>
              <a:t>1000</a:t>
            </a:r>
            <a:r>
              <a:rPr dirty="0"/>
              <a:t>円　非会員</a:t>
            </a:r>
            <a:r>
              <a:rPr dirty="0">
                <a:latin typeface="ヒラギノ明朝 Pro W6"/>
                <a:ea typeface="ヒラギノ明朝 Pro W6"/>
                <a:cs typeface="ヒラギノ明朝 Pro W6"/>
                <a:sym typeface="ヒラギノ明朝 Pro W6"/>
              </a:rPr>
              <a:t>3000</a:t>
            </a:r>
            <a:r>
              <a:rPr dirty="0"/>
              <a:t>円</a:t>
            </a:r>
          </a:p>
        </p:txBody>
      </p:sp>
      <p:sp>
        <p:nvSpPr>
          <p:cNvPr id="115" name="テキスト ボックス 2"/>
          <p:cNvSpPr txBox="1"/>
          <p:nvPr/>
        </p:nvSpPr>
        <p:spPr>
          <a:xfrm>
            <a:off x="1605506" y="380343"/>
            <a:ext cx="4785732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凸版文久見出し明朝"/>
                <a:ea typeface="凸版文久見出し明朝"/>
                <a:cs typeface="凸版文久見出し明朝"/>
                <a:sym typeface="凸版文久見出し明朝"/>
              </a:defRPr>
            </a:pPr>
            <a:r>
              <a:t>2017年度　主催　長崎県臨床工学技士会</a:t>
            </a:r>
          </a:p>
        </p:txBody>
      </p:sp>
      <p:sp>
        <p:nvSpPr>
          <p:cNvPr id="116" name="テキスト ボックス 24"/>
          <p:cNvSpPr txBox="1"/>
          <p:nvPr/>
        </p:nvSpPr>
        <p:spPr>
          <a:xfrm>
            <a:off x="4884524" y="37370"/>
            <a:ext cx="2868192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FFFFFF"/>
                </a:solidFill>
                <a:latin typeface="ヒラギノ明朝 Pro W6"/>
                <a:ea typeface="ヒラギノ明朝 Pro W6"/>
                <a:cs typeface="ヒラギノ明朝 Pro W6"/>
                <a:sym typeface="ヒラギノ明朝 Pro W6"/>
              </a:defRPr>
            </a:lvl1pPr>
          </a:lstStyle>
          <a:p>
            <a:r>
              <a:t>後援　日本臨床工学技士会</a:t>
            </a:r>
          </a:p>
        </p:txBody>
      </p:sp>
      <p:sp>
        <p:nvSpPr>
          <p:cNvPr id="117" name="テキスト ボックス 25"/>
          <p:cNvSpPr txBox="1"/>
          <p:nvPr/>
        </p:nvSpPr>
        <p:spPr>
          <a:xfrm>
            <a:off x="2908543" y="10308301"/>
            <a:ext cx="5014094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>
                <a:latin typeface="ヒラギノ明朝 Pro W6"/>
                <a:ea typeface="ヒラギノ明朝 Pro W6"/>
                <a:cs typeface="ヒラギノ明朝 Pro W6"/>
                <a:sym typeface="ヒラギノ明朝 Pro W6"/>
              </a:defRPr>
            </a:pPr>
            <a:r>
              <a:t>※不整脈専門臨床工学技士の点数（８点）が取得可能</a:t>
            </a:r>
          </a:p>
        </p:txBody>
      </p:sp>
      <p:sp>
        <p:nvSpPr>
          <p:cNvPr id="118" name="テキスト ボックス 17"/>
          <p:cNvSpPr txBox="1"/>
          <p:nvPr/>
        </p:nvSpPr>
        <p:spPr>
          <a:xfrm>
            <a:off x="124703" y="9694463"/>
            <a:ext cx="7348251" cy="56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代表世話人</a:t>
            </a:r>
            <a:r>
              <a:rPr dirty="0"/>
              <a:t>　</a:t>
            </a:r>
            <a:r>
              <a:rPr dirty="0" err="1"/>
              <a:t>寺下</a:t>
            </a:r>
            <a:r>
              <a:rPr dirty="0"/>
              <a:t>　</a:t>
            </a:r>
            <a:r>
              <a:rPr dirty="0" err="1"/>
              <a:t>真吾</a:t>
            </a:r>
            <a:r>
              <a:rPr dirty="0"/>
              <a:t>　（</a:t>
            </a:r>
            <a:r>
              <a:rPr dirty="0" err="1"/>
              <a:t>長崎医療センタ</a:t>
            </a:r>
            <a:r>
              <a:rPr dirty="0"/>
              <a:t>ー）</a:t>
            </a:r>
          </a:p>
          <a:p>
            <a:pPr>
              <a:defRPr sz="16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/>
              <a:t> </a:t>
            </a:r>
            <a:r>
              <a:rPr dirty="0" err="1"/>
              <a:t>連絡先</a:t>
            </a:r>
            <a:r>
              <a:rPr dirty="0"/>
              <a:t>　MAIL : </a:t>
            </a:r>
            <a:r>
              <a:rPr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terashita@nagasaki-mc.com</a:t>
            </a:r>
            <a:r>
              <a:rPr dirty="0"/>
              <a:t>   </a:t>
            </a:r>
            <a:r>
              <a:rPr sz="1400" dirty="0"/>
              <a:t>(</a:t>
            </a:r>
            <a:r>
              <a:rPr sz="1400" dirty="0" err="1"/>
              <a:t>すべて小文字</a:t>
            </a:r>
            <a:r>
              <a:rPr sz="1400" dirty="0"/>
              <a:t>）</a:t>
            </a:r>
          </a:p>
        </p:txBody>
      </p:sp>
      <p:pic>
        <p:nvPicPr>
          <p:cNvPr id="11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2071" y="29480"/>
            <a:ext cx="944218" cy="91733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6" name="グループ"/>
          <p:cNvGrpSpPr/>
          <p:nvPr/>
        </p:nvGrpSpPr>
        <p:grpSpPr>
          <a:xfrm>
            <a:off x="173621" y="8394824"/>
            <a:ext cx="7250415" cy="1053759"/>
            <a:chOff x="-12700" y="0"/>
            <a:chExt cx="7250414" cy="1053758"/>
          </a:xfrm>
        </p:grpSpPr>
        <p:grpSp>
          <p:nvGrpSpPr>
            <p:cNvPr id="122" name="テキスト ボックス 6"/>
            <p:cNvGrpSpPr/>
            <p:nvPr/>
          </p:nvGrpSpPr>
          <p:grpSpPr>
            <a:xfrm>
              <a:off x="-12701" y="195873"/>
              <a:ext cx="7250415" cy="857886"/>
              <a:chOff x="0" y="0"/>
              <a:chExt cx="7250414" cy="857884"/>
            </a:xfrm>
          </p:grpSpPr>
          <p:sp>
            <p:nvSpPr>
              <p:cNvPr id="121" name="テキスト ボックス 6"/>
              <p:cNvSpPr txBox="1"/>
              <p:nvPr/>
            </p:nvSpPr>
            <p:spPr>
              <a:xfrm>
                <a:off x="12700" y="12699"/>
                <a:ext cx="7225015" cy="832486"/>
              </a:xfrm>
              <a:prstGeom prst="rect">
                <a:avLst/>
              </a:prstGeom>
              <a:solidFill>
                <a:srgbClr val="FFFB00"/>
              </a:solidFill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pPr>
                  <a:defRPr sz="1400">
                    <a:latin typeface="ヒラギノ明朝 Pro W3"/>
                    <a:ea typeface="ヒラギノ明朝 Pro W3"/>
                    <a:cs typeface="ヒラギノ明朝 Pro W3"/>
                    <a:sym typeface="ヒラギノ明朝 Pro W3"/>
                  </a:defRPr>
                </a:pPr>
                <a:r>
                  <a:t>お弁当の準備がありますので、事前に参加施設、参加人数等わかる範囲で結構ですの12月１日までに下記のQRコードにアクセスしお知らせください。</a:t>
                </a:r>
                <a:r>
                  <a:rPr u="sng">
                    <a:solidFill>
                      <a:srgbClr val="FF0000"/>
                    </a:solidFill>
                  </a:rPr>
                  <a:t>定員は100名ですので定員になり次第、受付を終了とさせていただきます。</a:t>
                </a:r>
              </a:p>
            </p:txBody>
          </p:sp>
          <p:pic>
            <p:nvPicPr>
              <p:cNvPr id="120" name="テキスト ボックス 6" descr="テキスト ボックス 6"/>
              <p:cNvPicPr>
                <a:picLocks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-1"/>
                <a:ext cx="7250415" cy="857886"/>
              </a:xfrm>
              <a:prstGeom prst="rect">
                <a:avLst/>
              </a:prstGeom>
              <a:effectLst/>
            </p:spPr>
          </p:pic>
        </p:grpSp>
        <p:grpSp>
          <p:nvGrpSpPr>
            <p:cNvPr id="125" name="グループ"/>
            <p:cNvGrpSpPr/>
            <p:nvPr/>
          </p:nvGrpSpPr>
          <p:grpSpPr>
            <a:xfrm>
              <a:off x="14016" y="-1"/>
              <a:ext cx="3175687" cy="281897"/>
              <a:chOff x="0" y="0"/>
              <a:chExt cx="3175686" cy="281895"/>
            </a:xfrm>
          </p:grpSpPr>
          <p:sp>
            <p:nvSpPr>
              <p:cNvPr id="123" name="角丸四角形"/>
              <p:cNvSpPr/>
              <p:nvPr/>
            </p:nvSpPr>
            <p:spPr>
              <a:xfrm>
                <a:off x="0" y="39733"/>
                <a:ext cx="3175687" cy="169384"/>
              </a:xfrm>
              <a:prstGeom prst="roundRect">
                <a:avLst>
                  <a:gd name="adj" fmla="val 16667"/>
                </a:avLst>
              </a:prstGeom>
              <a:solidFill>
                <a:srgbClr val="000000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ＭＳ Ｐ明朝"/>
                    <a:ea typeface="ＭＳ Ｐ明朝"/>
                    <a:cs typeface="ＭＳ Ｐ明朝"/>
                    <a:sym typeface="ＭＳ Ｐ明朝"/>
                  </a:defRPr>
                </a:pPr>
                <a:endParaRPr/>
              </a:p>
            </p:txBody>
          </p:sp>
          <p:sp>
            <p:nvSpPr>
              <p:cNvPr id="124" name="事前参加登録のご案内"/>
              <p:cNvSpPr txBox="1"/>
              <p:nvPr/>
            </p:nvSpPr>
            <p:spPr>
              <a:xfrm>
                <a:off x="8268" y="0"/>
                <a:ext cx="3159150" cy="2818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52047" tIns="52047" rIns="52047" bIns="52047" numCol="1" anchor="ctr">
                <a:sp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ヒラギノ明朝 Pro W3"/>
                    <a:ea typeface="ヒラギノ明朝 Pro W3"/>
                    <a:cs typeface="ヒラギノ明朝 Pro W3"/>
                    <a:sym typeface="ヒラギノ明朝 Pro W3"/>
                  </a:defRPr>
                </a:pPr>
                <a:r>
                  <a:t>事前参加登録のご案内 </a:t>
                </a:r>
              </a:p>
            </p:txBody>
          </p:sp>
        </p:grpSp>
      </p:grpSp>
      <p:pic>
        <p:nvPicPr>
          <p:cNvPr id="127" name="Picture 2" descr="Picture 2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337117" y="9503592"/>
            <a:ext cx="779803" cy="7798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1" name="グループ"/>
          <p:cNvGrpSpPr/>
          <p:nvPr/>
        </p:nvGrpSpPr>
        <p:grpSpPr>
          <a:xfrm>
            <a:off x="254213" y="2488523"/>
            <a:ext cx="7054424" cy="1205446"/>
            <a:chOff x="-31750" y="-38100"/>
            <a:chExt cx="7054422" cy="1205445"/>
          </a:xfrm>
        </p:grpSpPr>
        <p:pic>
          <p:nvPicPr>
            <p:cNvPr id="128" name="四角形" descr="四角形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12126" y="-38100"/>
              <a:ext cx="7034799" cy="1205446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29" name="11:00~12:00" descr="11:00~12:00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517874" y="-25393"/>
              <a:ext cx="1758804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30" name="Session 1" descr="Session 1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-31750" y="-25393"/>
              <a:ext cx="1632548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</p:grpSp>
      <p:grpSp>
        <p:nvGrpSpPr>
          <p:cNvPr id="135" name="グループ"/>
          <p:cNvGrpSpPr/>
          <p:nvPr/>
        </p:nvGrpSpPr>
        <p:grpSpPr>
          <a:xfrm>
            <a:off x="254213" y="4723242"/>
            <a:ext cx="7054424" cy="1205446"/>
            <a:chOff x="-31750" y="-38100"/>
            <a:chExt cx="7054422" cy="1205445"/>
          </a:xfrm>
        </p:grpSpPr>
        <p:pic>
          <p:nvPicPr>
            <p:cNvPr id="132" name="四角形" descr="四角形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12126" y="-38100"/>
              <a:ext cx="7034799" cy="1205446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33" name="13:10~14:10" descr="13:10~14:10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1517874" y="-25393"/>
              <a:ext cx="1758804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34" name="Session3" descr="Session3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-31750" y="-25393"/>
              <a:ext cx="1632548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</p:grpSp>
      <p:pic>
        <p:nvPicPr>
          <p:cNvPr id="136" name="四角形" descr="四角形"/>
          <p:cNvPicPr>
            <a:picLocks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273837" y="5877126"/>
            <a:ext cx="7034800" cy="2431267"/>
          </a:xfrm>
          <a:prstGeom prst="rect">
            <a:avLst/>
          </a:prstGeom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pic>
        <p:nvPicPr>
          <p:cNvPr id="137" name="14:20~15:50" descr="14:20~15:50"/>
          <p:cNvPicPr>
            <a:picLocks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1803837" y="5889834"/>
            <a:ext cx="1758805" cy="449347"/>
          </a:xfrm>
          <a:prstGeom prst="rect">
            <a:avLst/>
          </a:prstGeom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pic>
        <p:nvPicPr>
          <p:cNvPr id="138" name="Session4" descr="Session4"/>
          <p:cNvPicPr>
            <a:picLocks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254213" y="5889834"/>
            <a:ext cx="1632549" cy="449347"/>
          </a:xfrm>
          <a:prstGeom prst="rect">
            <a:avLst/>
          </a:prstGeom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</p:pic>
      <p:grpSp>
        <p:nvGrpSpPr>
          <p:cNvPr id="142" name="グループ"/>
          <p:cNvGrpSpPr/>
          <p:nvPr/>
        </p:nvGrpSpPr>
        <p:grpSpPr>
          <a:xfrm>
            <a:off x="273550" y="3617911"/>
            <a:ext cx="7034800" cy="1205446"/>
            <a:chOff x="-38100" y="-38100"/>
            <a:chExt cx="7034798" cy="1205445"/>
          </a:xfrm>
        </p:grpSpPr>
        <p:pic>
          <p:nvPicPr>
            <p:cNvPr id="139" name="四角形" descr="四角形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-38100" y="-38100"/>
              <a:ext cx="7034799" cy="1205446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40" name="12:10~13:00" descr="12:10~13:00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1546915" y="-25393"/>
              <a:ext cx="1758804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  <p:pic>
          <p:nvPicPr>
            <p:cNvPr id="141" name="Session2" descr="Session2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-2710" y="-25393"/>
              <a:ext cx="1632549" cy="449347"/>
            </a:xfrm>
            <a:prstGeom prst="rect">
              <a:avLst/>
            </a:prstGeom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</p:pic>
      </p:grpSp>
      <p:sp>
        <p:nvSpPr>
          <p:cNvPr id="143" name="虚血心電図の基礎から臨床まで"/>
          <p:cNvSpPr txBox="1"/>
          <p:nvPr/>
        </p:nvSpPr>
        <p:spPr>
          <a:xfrm>
            <a:off x="3717092" y="2572585"/>
            <a:ext cx="3304541" cy="32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lvl1pPr>
          </a:lstStyle>
          <a:p>
            <a:r>
              <a:t>虚血心電図の基礎から臨床まで</a:t>
            </a:r>
          </a:p>
        </p:txBody>
      </p:sp>
      <p:sp>
        <p:nvSpPr>
          <p:cNvPr id="144" name="最新デバイスの紹介〜S-ICDについて〜"/>
          <p:cNvSpPr txBox="1"/>
          <p:nvPr/>
        </p:nvSpPr>
        <p:spPr>
          <a:xfrm>
            <a:off x="3598414" y="3731536"/>
            <a:ext cx="3682849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t>最新デバイスの紹介</a:t>
            </a:r>
            <a:r>
              <a:rPr sz="1400"/>
              <a:t>〜S-ICDについて〜</a:t>
            </a:r>
          </a:p>
        </p:txBody>
      </p:sp>
      <p:sp>
        <p:nvSpPr>
          <p:cNvPr id="145" name="コメディカルの為の坑不整脈薬について"/>
          <p:cNvSpPr txBox="1"/>
          <p:nvPr/>
        </p:nvSpPr>
        <p:spPr>
          <a:xfrm>
            <a:off x="3693271" y="4931721"/>
            <a:ext cx="3493136" cy="288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lvl1pPr>
          </a:lstStyle>
          <a:p>
            <a:r>
              <a:t>コメディカルの為の坑不整脈薬について</a:t>
            </a:r>
          </a:p>
        </p:txBody>
      </p:sp>
      <p:sp>
        <p:nvSpPr>
          <p:cNvPr id="146" name="心不全領域における他職種連携"/>
          <p:cNvSpPr txBox="1"/>
          <p:nvPr/>
        </p:nvSpPr>
        <p:spPr>
          <a:xfrm>
            <a:off x="3864919" y="5960959"/>
            <a:ext cx="2771141" cy="288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lvl1pPr>
          </a:lstStyle>
          <a:p>
            <a:r>
              <a:t>心不全領域における他職種連携</a:t>
            </a:r>
          </a:p>
        </p:txBody>
      </p:sp>
      <p:sp>
        <p:nvSpPr>
          <p:cNvPr id="147" name="座長：堀田 文平 (長崎みなとメディカルセンター 臨床工学部)…"/>
          <p:cNvSpPr txBox="1"/>
          <p:nvPr/>
        </p:nvSpPr>
        <p:spPr>
          <a:xfrm>
            <a:off x="365934" y="2969812"/>
            <a:ext cx="5525199" cy="580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t>座長：堀田　文平 (長崎みなとメディカルセンター 臨床工学部)</a:t>
            </a:r>
          </a:p>
          <a:p>
            <a: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t>演者：野田　政宏 (長崎大学病院 ME機器センター）</a:t>
            </a:r>
          </a:p>
        </p:txBody>
      </p:sp>
      <p:sp>
        <p:nvSpPr>
          <p:cNvPr id="148" name="座長：石原 康平 (長崎大学病院 ME機器センター）…"/>
          <p:cNvSpPr txBox="1"/>
          <p:nvPr/>
        </p:nvSpPr>
        <p:spPr>
          <a:xfrm>
            <a:off x="308242" y="4138953"/>
            <a:ext cx="4708979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t">
            <a:spAutoFit/>
          </a:bodyPr>
          <a:lstStyle/>
          <a:p>
            <a: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座長：石原</a:t>
            </a:r>
            <a:r>
              <a:rPr dirty="0"/>
              <a:t>　</a:t>
            </a:r>
            <a:r>
              <a:rPr dirty="0" err="1"/>
              <a:t>康平</a:t>
            </a:r>
            <a:r>
              <a:rPr dirty="0"/>
              <a:t> (</a:t>
            </a:r>
            <a:r>
              <a:rPr dirty="0" err="1"/>
              <a:t>長崎大学病院</a:t>
            </a:r>
            <a:r>
              <a:rPr dirty="0"/>
              <a:t> </a:t>
            </a:r>
            <a:r>
              <a:rPr dirty="0" err="1"/>
              <a:t>ME機器センタ</a:t>
            </a:r>
            <a:r>
              <a:rPr dirty="0"/>
              <a:t>ー）</a:t>
            </a:r>
          </a:p>
          <a:p>
            <a: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演者</a:t>
            </a:r>
            <a:r>
              <a:rPr dirty="0"/>
              <a:t>：</a:t>
            </a:r>
            <a:r>
              <a:rPr lang="ja-JP"/>
              <a:t>ボストン</a:t>
            </a:r>
            <a:r>
              <a:rPr dirty="0"/>
              <a:t>・</a:t>
            </a:r>
            <a:r>
              <a:rPr dirty="0" err="1"/>
              <a:t>サイエンティフィック株式会社</a:t>
            </a:r>
          </a:p>
        </p:txBody>
      </p:sp>
      <p:sp>
        <p:nvSpPr>
          <p:cNvPr id="149" name="座長：寺下 真吾 (長崎医療センター）…"/>
          <p:cNvSpPr txBox="1"/>
          <p:nvPr/>
        </p:nvSpPr>
        <p:spPr>
          <a:xfrm>
            <a:off x="308242" y="5245288"/>
            <a:ext cx="5043234" cy="612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5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t>座長：寺下　真吾 (長崎医療センター）</a:t>
            </a:r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sz="1500"/>
              <a:t>演者：松尾　崇史 (長崎医療センター 循環器内科）   </a:t>
            </a:r>
            <a:r>
              <a:t>     </a:t>
            </a:r>
          </a:p>
        </p:txBody>
      </p:sp>
      <p:sp>
        <p:nvSpPr>
          <p:cNvPr id="150" name="座長：草野 公史 (佐世保市総合医療センター）…"/>
          <p:cNvSpPr txBox="1"/>
          <p:nvPr/>
        </p:nvSpPr>
        <p:spPr>
          <a:xfrm>
            <a:off x="336550" y="6351588"/>
            <a:ext cx="6665166" cy="189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t">
            <a:spAutoFit/>
          </a:bodyPr>
          <a:lstStyle/>
          <a:p>
            <a:pPr>
              <a:defRPr sz="14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座長：草野</a:t>
            </a:r>
            <a:r>
              <a:rPr dirty="0"/>
              <a:t>　</a:t>
            </a:r>
            <a:r>
              <a:rPr dirty="0" err="1"/>
              <a:t>公史</a:t>
            </a:r>
            <a:r>
              <a:rPr dirty="0"/>
              <a:t> (</a:t>
            </a:r>
            <a:r>
              <a:rPr dirty="0" err="1"/>
              <a:t>佐世保市総合医療センタ</a:t>
            </a:r>
            <a:r>
              <a:rPr dirty="0"/>
              <a:t>ー）</a:t>
            </a:r>
          </a:p>
          <a:p>
            <a:pPr>
              <a:defRPr sz="14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/>
              <a:t>　　　</a:t>
            </a:r>
            <a:r>
              <a:rPr dirty="0" err="1"/>
              <a:t>杉山</a:t>
            </a:r>
            <a:r>
              <a:rPr dirty="0"/>
              <a:t>　</a:t>
            </a:r>
            <a:r>
              <a:rPr dirty="0" err="1"/>
              <a:t>哲司</a:t>
            </a:r>
            <a:r>
              <a:rPr dirty="0"/>
              <a:t> (</a:t>
            </a:r>
            <a:r>
              <a:rPr dirty="0" err="1"/>
              <a:t>長崎医療センタ</a:t>
            </a:r>
            <a:r>
              <a:rPr dirty="0"/>
              <a:t>ー）</a:t>
            </a:r>
          </a:p>
          <a:p>
            <a:pPr>
              <a:defRPr sz="14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 err="1"/>
              <a:t>演者：松田</a:t>
            </a:r>
            <a:r>
              <a:rPr dirty="0"/>
              <a:t>　</a:t>
            </a:r>
            <a:r>
              <a:rPr dirty="0" err="1"/>
              <a:t>陽平</a:t>
            </a:r>
            <a:r>
              <a:rPr dirty="0"/>
              <a:t> (</a:t>
            </a:r>
            <a:r>
              <a:rPr dirty="0" err="1"/>
              <a:t>長崎医療センタ</a:t>
            </a:r>
            <a:r>
              <a:rPr dirty="0"/>
              <a:t>ー　</a:t>
            </a:r>
            <a:r>
              <a:rPr dirty="0" err="1"/>
              <a:t>看護部</a:t>
            </a:r>
            <a:r>
              <a:rPr dirty="0"/>
              <a:t>　</a:t>
            </a:r>
            <a:r>
              <a:rPr dirty="0" err="1"/>
              <a:t>慢性心不全認定看護師</a:t>
            </a:r>
            <a:r>
              <a:rPr dirty="0"/>
              <a:t>)</a:t>
            </a:r>
          </a:p>
          <a:p>
            <a:pPr>
              <a:defRPr sz="14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dirty="0"/>
              <a:t>　　　</a:t>
            </a:r>
            <a:r>
              <a:rPr dirty="0" err="1"/>
              <a:t>荒木</a:t>
            </a:r>
            <a:r>
              <a:rPr dirty="0"/>
              <a:t>　</a:t>
            </a:r>
            <a:r>
              <a:rPr dirty="0" err="1"/>
              <a:t>翔太</a:t>
            </a:r>
            <a:r>
              <a:rPr dirty="0"/>
              <a:t> (</a:t>
            </a:r>
            <a:r>
              <a:rPr dirty="0" err="1"/>
              <a:t>長崎医療センタ</a:t>
            </a:r>
            <a:r>
              <a:rPr dirty="0"/>
              <a:t>ー　</a:t>
            </a:r>
            <a:r>
              <a:rPr dirty="0" err="1"/>
              <a:t>栄養室</a:t>
            </a:r>
            <a:r>
              <a:rPr dirty="0"/>
              <a:t>　</a:t>
            </a:r>
            <a:r>
              <a:rPr dirty="0" err="1"/>
              <a:t>管理栄養士</a:t>
            </a:r>
            <a:r>
              <a:rPr dirty="0"/>
              <a:t>)</a:t>
            </a:r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lang="ja-JP" sz="1400" dirty="0"/>
              <a:t>        　 </a:t>
            </a:r>
            <a:r>
              <a:rPr sz="1400" dirty="0" err="1"/>
              <a:t>柴田</a:t>
            </a:r>
            <a:r>
              <a:rPr sz="1400" dirty="0"/>
              <a:t>　</a:t>
            </a:r>
            <a:r>
              <a:rPr sz="1400" dirty="0" err="1"/>
              <a:t>和也</a:t>
            </a:r>
            <a:r>
              <a:rPr sz="1400" dirty="0"/>
              <a:t> (</a:t>
            </a:r>
            <a:r>
              <a:rPr sz="1400" dirty="0" err="1"/>
              <a:t>長崎大学病院</a:t>
            </a:r>
            <a:r>
              <a:rPr sz="1400" dirty="0"/>
              <a:t>　</a:t>
            </a:r>
            <a:r>
              <a:rPr sz="1400" dirty="0" err="1"/>
              <a:t>ME機器センタ</a:t>
            </a:r>
            <a:r>
              <a:rPr sz="1400" dirty="0"/>
              <a:t>ー　</a:t>
            </a:r>
            <a:r>
              <a:rPr sz="1400" dirty="0" err="1"/>
              <a:t>臨床工学技士</a:t>
            </a:r>
            <a:r>
              <a:rPr sz="1400" dirty="0"/>
              <a:t>)</a:t>
            </a:r>
            <a:r>
              <a:rPr lang="ja-JP" sz="1400" dirty="0"/>
              <a:t> </a:t>
            </a:r>
            <a:endParaRPr sz="1400" dirty="0"/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lang="ja-JP" sz="1400"/>
              <a:t>         　</a:t>
            </a:r>
            <a:r>
              <a:rPr sz="1400"/>
              <a:t>下田　</a:t>
            </a:r>
            <a:r>
              <a:rPr lang="ja-JP" sz="1400"/>
              <a:t>峻梛 </a:t>
            </a:r>
            <a:r>
              <a:rPr sz="1400"/>
              <a:t> (長崎大学病院　ME機器センター　臨床工学技士）</a:t>
            </a:r>
            <a:endParaRPr lang="ja-JP" altLang="en-US" sz="1800"/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lang="ja-JP" altLang="en-US" sz="1500"/>
              <a:t>　　　コメンテーター松尾　崇史</a:t>
            </a:r>
            <a:r>
              <a:rPr lang="ja-JP" sz="1500"/>
              <a:t>　</a:t>
            </a:r>
            <a:r>
              <a:rPr lang="en-US" altLang="ja-JP" sz="1500" dirty="0"/>
              <a:t> (</a:t>
            </a:r>
            <a:r>
              <a:rPr lang="ja-JP" altLang="en-US" sz="1500"/>
              <a:t>長崎医療センター</a:t>
            </a:r>
            <a:r>
              <a:rPr lang="en-US" altLang="ja-JP" sz="1500" dirty="0"/>
              <a:t> </a:t>
            </a:r>
            <a:r>
              <a:rPr lang="ja-JP" altLang="en-US" sz="1500"/>
              <a:t>循環器内科）</a:t>
            </a:r>
            <a:endParaRPr lang="ja-JP" sz="1500"/>
          </a:p>
          <a:p>
            <a:pPr>
              <a:defRPr sz="1800">
                <a:latin typeface="ヒラギノ明朝 Pro W3"/>
                <a:ea typeface="ヒラギノ明朝 Pro W3"/>
                <a:cs typeface="ヒラギノ明朝 Pro W3"/>
                <a:sym typeface="ヒラギノ明朝 Pro W3"/>
              </a:defRPr>
            </a:pPr>
            <a:r>
              <a:rPr lang="ja-JP" altLang="en-US" sz="1500" dirty="0"/>
              <a:t>    </a:t>
            </a:r>
            <a:r>
              <a:rPr lang="ja-JP" sz="1500" dirty="0"/>
              <a:t> </a:t>
            </a:r>
            <a:r>
              <a:rPr lang="ja-JP" dirty="0"/>
              <a:t> </a:t>
            </a:r>
            <a:endParaRPr/>
          </a:p>
        </p:txBody>
      </p:sp>
      <p:pic>
        <p:nvPicPr>
          <p:cNvPr id="151" name="線" descr="線"/>
          <p:cNvPicPr>
            <a:picLocks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-191283" y="10506763"/>
            <a:ext cx="7939067" cy="240927"/>
          </a:xfrm>
          <a:prstGeom prst="rect">
            <a:avLst/>
          </a:prstGeom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095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095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 ​​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​​テーマ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​​テーマ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095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095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ユーザー設定</PresentationFormat>
  <Slides>1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第5回循環器関連セミナー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第5回循環器関連セミナー</dc:title>
  <cp:revision>17</cp:revision>
  <dcterms:modified xsi:type="dcterms:W3CDTF">2017-11-10T00:05:00Z</dcterms:modified>
</cp:coreProperties>
</file>