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5" r:id="rId2"/>
    <p:sldId id="256" r:id="rId3"/>
    <p:sldId id="271" r:id="rId4"/>
    <p:sldId id="276" r:id="rId5"/>
    <p:sldId id="274" r:id="rId6"/>
    <p:sldId id="307" r:id="rId7"/>
    <p:sldId id="308" r:id="rId8"/>
    <p:sldId id="309" r:id="rId9"/>
    <p:sldId id="310" r:id="rId10"/>
    <p:sldId id="311" r:id="rId11"/>
  </p:sldIdLst>
  <p:sldSz cx="9144000" cy="6858000" type="screen4x3"/>
  <p:notesSz cx="6858000" cy="9144000"/>
  <p:defaultTextStyle>
    <a:defPPr>
      <a:defRPr lang="ja-JP"/>
    </a:defPPr>
    <a:lvl1pPr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6"/>
    <p:restoredTop sz="94558"/>
  </p:normalViewPr>
  <p:slideViewPr>
    <p:cSldViewPr snapToGrid="0" snapToObjects="1">
      <p:cViewPr varScale="1">
        <p:scale>
          <a:sx n="103" d="100"/>
          <a:sy n="103" d="100"/>
        </p:scale>
        <p:origin x="-1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xmlns="" id="{70D88EDC-B6A0-B643-91F1-A9442DB1D0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xmlns="" id="{27291577-261E-3247-BAE3-20D33445D0D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E5D10A8B-E265-3144-8911-11BB683413CE}" type="datetimeFigureOut">
              <a:rPr lang="ja-JP" altLang="en-US"/>
              <a:pPr>
                <a:defRPr/>
              </a:pPr>
              <a:t>20/08/05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xmlns="" id="{A37360E9-6C26-0541-920B-B895C5C7643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xmlns="" id="{D1F8F9CC-C75B-8F46-8010-717969DD87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DB3C9181-12FB-B349-9A62-3C7EBEBB954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6A88458D-D013-A24D-B61D-4C7EFFCCDE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2514041-E828-B84B-9D6A-B15A7E0B658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990625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スライド イメージ プレースホルダー 1">
            <a:extLst>
              <a:ext uri="{FF2B5EF4-FFF2-40B4-BE49-F238E27FC236}">
                <a16:creationId xmlns="" xmlns:a16="http://schemas.microsoft.com/office/drawing/2014/main" id="{BF28AF84-0973-5C46-8E2D-56141E65A8C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8" name="ノート プレースホルダー 2">
            <a:extLst>
              <a:ext uri="{FF2B5EF4-FFF2-40B4-BE49-F238E27FC236}">
                <a16:creationId xmlns="" xmlns:a16="http://schemas.microsoft.com/office/drawing/2014/main" id="{F0C20C77-ABCD-FC49-8C90-B837906ACAC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24579" name="スライド番号プレースホルダー 3">
            <a:extLst>
              <a:ext uri="{FF2B5EF4-FFF2-40B4-BE49-F238E27FC236}">
                <a16:creationId xmlns="" xmlns:a16="http://schemas.microsoft.com/office/drawing/2014/main" id="{26AB24FC-6F22-6840-BF73-12E30DD7C6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30EA64E6-3ADF-414C-9734-1267AEEBD27D}" type="slidenum">
              <a:rPr lang="ja-JP" altLang="en-US" smtClean="0"/>
              <a:pPr/>
              <a:t>8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スライド イメージ プレースホルダー 1">
            <a:extLst>
              <a:ext uri="{FF2B5EF4-FFF2-40B4-BE49-F238E27FC236}">
                <a16:creationId xmlns="" xmlns:a16="http://schemas.microsoft.com/office/drawing/2014/main" id="{47B773BF-0CB4-0E4A-9D7D-7234EC3514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8" name="ノート プレースホルダー 2">
            <a:extLst>
              <a:ext uri="{FF2B5EF4-FFF2-40B4-BE49-F238E27FC236}">
                <a16:creationId xmlns="" xmlns:a16="http://schemas.microsoft.com/office/drawing/2014/main" id="{95338981-546A-3F44-99B3-3528531394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Times" pitchFamily="2" charset="0"/>
              <a:ea typeface="Osaka" panose="020B0600000000000000" pitchFamily="34" charset="-128"/>
            </a:endParaRPr>
          </a:p>
        </p:txBody>
      </p:sp>
      <p:sp>
        <p:nvSpPr>
          <p:cNvPr id="19459" name="スライド番号プレースホルダー 3">
            <a:extLst>
              <a:ext uri="{FF2B5EF4-FFF2-40B4-BE49-F238E27FC236}">
                <a16:creationId xmlns="" xmlns:a16="http://schemas.microsoft.com/office/drawing/2014/main" id="{F76836A5-D719-DB41-BF5C-7B6A144834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" pitchFamily="2" charset="0"/>
                <a:ea typeface="Osaka" panose="020B0600000000000000" pitchFamily="34" charset="-128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" pitchFamily="2" charset="0"/>
                <a:ea typeface="Osaka" panose="020B0600000000000000" pitchFamily="34" charset="-128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" pitchFamily="2" charset="0"/>
                <a:ea typeface="Osaka" panose="020B0600000000000000" pitchFamily="34" charset="-128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" pitchFamily="2" charset="0"/>
                <a:ea typeface="Osaka" panose="020B0600000000000000" pitchFamily="34" charset="-128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" pitchFamily="2" charset="0"/>
                <a:ea typeface="Osaka" panose="020B06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" pitchFamily="2" charset="0"/>
                <a:ea typeface="Osaka" panose="020B06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" pitchFamily="2" charset="0"/>
                <a:ea typeface="Osaka" panose="020B06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" pitchFamily="2" charset="0"/>
                <a:ea typeface="Osaka" panose="020B06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" pitchFamily="2" charset="0"/>
                <a:ea typeface="Osaka" panose="020B0600000000000000" pitchFamily="34" charset="-128"/>
              </a:defRPr>
            </a:lvl9pPr>
          </a:lstStyle>
          <a:p>
            <a:fld id="{A459F60B-432F-7A4B-AD2E-F13A3C274A2E}" type="slidenum">
              <a:rPr lang="en-US" altLang="ja-JP"/>
              <a:pPr/>
              <a:t>10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35287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36D7DF94-D91E-934F-9A4B-6DE13E7F4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6BB9A-F752-2241-BC94-B5C390DB6A6D}" type="datetime1">
              <a:rPr lang="ja-JP" altLang="en-US"/>
              <a:pPr>
                <a:defRPr/>
              </a:pPr>
              <a:t>20/08/05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9ACF247D-612E-9C4F-AD32-2D7613924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C6C88174-760A-3446-BE73-7829665C4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F18B1-59D3-8345-A017-69E4434AB6C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49946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717EDBF0-561D-CB41-9F0C-4FE02C136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614B0-5AB6-D440-9008-83583BFF50F6}" type="datetime1">
              <a:rPr lang="ja-JP" altLang="en-US"/>
              <a:pPr>
                <a:defRPr/>
              </a:pPr>
              <a:t>20/08/05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09E755F7-A129-7C45-96E5-E12866FB0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B0A8466C-44AC-A146-B914-12EB9385A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32848-769E-0B44-AF27-8D3FAB31F0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77426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BBEDCE86-AAF5-0A4A-9259-0AFADB94A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40E74-C194-D64B-B16A-9451341C1694}" type="datetime1">
              <a:rPr lang="ja-JP" altLang="en-US"/>
              <a:pPr>
                <a:defRPr/>
              </a:pPr>
              <a:t>20/08/05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90124EFF-A533-084F-ADFB-7EC2C9A5B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3505FAAF-4A76-C549-96DE-71E459B06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08D4ED-99DA-734A-8F00-C67A607D20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0087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A8CB652A-ABEE-8542-AB73-89B7BAA1D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D6B05-30C1-EE4E-B85F-5CA874A57364}" type="datetime1">
              <a:rPr lang="ja-JP" altLang="en-US"/>
              <a:pPr>
                <a:defRPr/>
              </a:pPr>
              <a:t>20/08/05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90FF2482-6104-8444-BEAC-A24B69179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A7A4FC12-C4A0-A448-BBB4-0129B3950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9AB47-A41F-D740-AF02-070A542F8A1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78505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3FF15EFA-B54D-244B-8A2B-7652E061D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8DFB5-1A81-A54A-B89C-BAB21F825621}" type="datetime1">
              <a:rPr lang="ja-JP" altLang="en-US"/>
              <a:pPr>
                <a:defRPr/>
              </a:pPr>
              <a:t>20/08/05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800F77F2-893D-0F42-9E00-F6CAA1517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003A069E-17DC-F442-B228-5BCAF4164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478C3-8546-9D45-9A7E-2C80916BE17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4524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xmlns="" id="{47D140CA-5FE9-174E-9669-A92597EE0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65CD5-A6CD-F041-9DDC-519B67EC5CEB}" type="datetime1">
              <a:rPr lang="ja-JP" altLang="en-US"/>
              <a:pPr>
                <a:defRPr/>
              </a:pPr>
              <a:t>20/08/05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xmlns="" id="{2980D844-812E-FF49-84F1-F3B742A56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xmlns="" id="{1105920D-96A1-BA40-8952-D3B2CEFDC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D4F98-3EA6-2343-9E4B-22082EF52EE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4063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xmlns="" id="{A07670A4-187A-A74E-B390-F10077DAA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D39FC-A6E9-A743-BE71-C128C670B048}" type="datetime1">
              <a:rPr lang="ja-JP" altLang="en-US"/>
              <a:pPr>
                <a:defRPr/>
              </a:pPr>
              <a:t>20/08/05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xmlns="" id="{92532106-B838-9642-A6E8-90A65138F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xmlns="" id="{04CB6A67-326F-5F4F-91AA-4A38F4BE8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47558-EC33-C840-B94D-BFA75EECE58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0707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xmlns="" id="{BE8F2A99-6915-E847-886C-A13B8F3FF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29579-2A6D-3B40-96FD-0CC077A0C726}" type="datetime1">
              <a:rPr lang="ja-JP" altLang="en-US"/>
              <a:pPr>
                <a:defRPr/>
              </a:pPr>
              <a:t>20/08/05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xmlns="" id="{FB2E47C8-A6CE-4C48-9C49-7592D9A78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xmlns="" id="{0480F740-FAF4-A24A-8A9C-F7D376A5A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65281-B2B7-3E4B-A784-6602479B9E5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0128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xmlns="" id="{1E1D920E-AA25-5143-9CC1-3479971DD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8F7F7-7571-5146-BF2C-54B813B38C5F}" type="datetime1">
              <a:rPr lang="ja-JP" altLang="en-US"/>
              <a:pPr>
                <a:defRPr/>
              </a:pPr>
              <a:t>20/08/05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xmlns="" id="{6D6B31E9-17AC-3D4C-88AF-4AFF361A0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xmlns="" id="{89AB8601-7CEA-0F49-8993-0AA9A800C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B1858-C928-5B40-86D0-DF3B1FB9E7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9807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xmlns="" id="{72728134-2A51-444D-B122-0485FDBF6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AEF34-B0AA-BB42-AAB1-45766B805B39}" type="datetime1">
              <a:rPr lang="ja-JP" altLang="en-US"/>
              <a:pPr>
                <a:defRPr/>
              </a:pPr>
              <a:t>20/08/05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xmlns="" id="{739D0F6E-CBE7-B440-9C17-A32BCFC13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xmlns="" id="{333C53BF-BAFB-DF4C-BCDA-D56E4DAD5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1AC5E-39DF-084F-AFFF-B77A677A233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10154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xmlns="" id="{A54FC76C-F9D5-EF40-B2AE-9474BD35D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0A846-3A35-2B45-9DD5-279954770756}" type="datetime1">
              <a:rPr lang="ja-JP" altLang="en-US"/>
              <a:pPr>
                <a:defRPr/>
              </a:pPr>
              <a:t>20/08/05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xmlns="" id="{2F9871BD-F7D6-9044-A247-B6CB07E7B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xmlns="" id="{ACB38B2A-6725-FB40-BFEC-0CFE57E32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3DB67-1A19-2246-AC44-5357E481B4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56204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xmlns="" id="{3462E8AE-4454-134B-A78F-8719D39BAA6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xmlns="" id="{B4C711FC-D98C-9146-836F-519746943FA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DACFCE6C-F191-F344-89BD-BF8ACD3F02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CC98FE07-269A-734A-91EF-24E9A1689686}" type="datetime1">
              <a:rPr lang="ja-JP" altLang="en-US"/>
              <a:pPr>
                <a:defRPr/>
              </a:pPr>
              <a:t>20/08/05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D2BA7F73-09B6-8344-9439-5BBBCD2EDF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28DA586D-4C6A-5D4A-8AE5-5A03BE254E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E87856F-131E-9542-A7F2-5878F54B3E0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xmlns="" id="{41564692-B92D-E243-BCB6-BD20DD82B7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22614"/>
            <a:ext cx="9144000" cy="823213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xmlns="" id="{BCA8C4D3-55D9-F14A-89C8-C32675FD8A57}"/>
              </a:ext>
            </a:extLst>
          </p:cNvPr>
          <p:cNvSpPr txBox="1"/>
          <p:nvPr/>
        </p:nvSpPr>
        <p:spPr>
          <a:xfrm>
            <a:off x="3828874" y="1101003"/>
            <a:ext cx="2082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Helvetica" pitchFamily="2" charset="0"/>
                <a:ea typeface="Hiragino Maru Gothic Pro W4" panose="020F0400000000000000" pitchFamily="34" charset="-128"/>
              </a:rPr>
              <a:t>SARS-CoV-2 RNA</a:t>
            </a:r>
            <a:endParaRPr kumimoji="1" lang="ja-JP" altLang="en-US">
              <a:latin typeface="Helvetica" pitchFamily="2" charset="0"/>
              <a:ea typeface="Hiragino Maru Gothic Pro W4" panose="020F0400000000000000" pitchFamily="34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xmlns="" id="{2EA9DF9D-0393-8A46-ABC6-638846C453CD}"/>
              </a:ext>
            </a:extLst>
          </p:cNvPr>
          <p:cNvSpPr txBox="1"/>
          <p:nvPr/>
        </p:nvSpPr>
        <p:spPr>
          <a:xfrm>
            <a:off x="7552941" y="2386394"/>
            <a:ext cx="10400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Helvetica" pitchFamily="2" charset="0"/>
              </a:rPr>
              <a:t>RT-PCR</a:t>
            </a:r>
            <a:endParaRPr kumimoji="1" lang="ja-JP" altLang="en-US">
              <a:latin typeface="Helvetica" pitchFamily="2" charset="0"/>
            </a:endParaRPr>
          </a:p>
        </p:txBody>
      </p:sp>
      <p:sp>
        <p:nvSpPr>
          <p:cNvPr id="82" name="下矢印 81">
            <a:extLst>
              <a:ext uri="{FF2B5EF4-FFF2-40B4-BE49-F238E27FC236}">
                <a16:creationId xmlns:a16="http://schemas.microsoft.com/office/drawing/2014/main" xmlns="" id="{A53AE489-DFFA-2E4E-B65C-0462C0A960D9}"/>
              </a:ext>
            </a:extLst>
          </p:cNvPr>
          <p:cNvSpPr/>
          <p:nvPr/>
        </p:nvSpPr>
        <p:spPr>
          <a:xfrm>
            <a:off x="6785339" y="2371232"/>
            <a:ext cx="691932" cy="480380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xmlns="" id="{A1F5CF1A-7DB2-704F-A2DB-B00B7E7FEB37}"/>
              </a:ext>
            </a:extLst>
          </p:cNvPr>
          <p:cNvSpPr txBox="1"/>
          <p:nvPr/>
        </p:nvSpPr>
        <p:spPr>
          <a:xfrm>
            <a:off x="142160" y="274097"/>
            <a:ext cx="5631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別紙</a:t>
            </a:r>
            <a:r>
              <a:rPr kumimoji="1" lang="en-US" altLang="ja-JP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1</a:t>
            </a:r>
            <a:r>
              <a:rPr kumimoji="1" lang="ja-JP" altLang="en-US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</a:t>
            </a:r>
            <a:r>
              <a:rPr lang="en-US" altLang="ja-JP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SARS-CoV-2</a:t>
            </a:r>
            <a:r>
              <a:rPr lang="ja-JP" altLang="ja-JP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蛋白質遺伝子</a:t>
            </a:r>
            <a:r>
              <a:rPr lang="en-US" altLang="ja-JP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PCR【</a:t>
            </a:r>
            <a:r>
              <a:rPr lang="ja-JP" altLang="en-US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実験１</a:t>
            </a:r>
            <a:r>
              <a:rPr lang="en-US" altLang="ja-JP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】</a:t>
            </a:r>
            <a:r>
              <a:rPr lang="ja-JP" altLang="ja-JP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 </a:t>
            </a:r>
            <a:endParaRPr kumimoji="1" lang="en-US" altLang="ja-JP" dirty="0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xmlns="" id="{967C4A93-8A2A-014D-9E5E-2D1AC5ED1A98}"/>
              </a:ext>
            </a:extLst>
          </p:cNvPr>
          <p:cNvSpPr/>
          <p:nvPr/>
        </p:nvSpPr>
        <p:spPr>
          <a:xfrm>
            <a:off x="6123810" y="3549379"/>
            <a:ext cx="977365" cy="216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>
                <a:latin typeface="Helvetica" pitchFamily="2" charset="0"/>
              </a:rPr>
              <a:t>S</a:t>
            </a:r>
            <a:endParaRPr kumimoji="1" lang="ja-JP" altLang="en-US" sz="1200">
              <a:latin typeface="Helvetica" pitchFamily="2" charset="0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xmlns="" id="{CDDDD2E5-D022-7B4C-B450-53C21E79CCC0}"/>
              </a:ext>
            </a:extLst>
          </p:cNvPr>
          <p:cNvSpPr/>
          <p:nvPr/>
        </p:nvSpPr>
        <p:spPr>
          <a:xfrm>
            <a:off x="7565561" y="3549379"/>
            <a:ext cx="198046" cy="216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200" dirty="0">
                <a:latin typeface="Helvetica" pitchFamily="2" charset="0"/>
              </a:rPr>
              <a:t>M</a:t>
            </a:r>
            <a:endParaRPr kumimoji="1" lang="ja-JP" altLang="en-US" sz="1200">
              <a:latin typeface="Helvetica" pitchFamily="2" charset="0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xmlns="" id="{6B913CD1-9F92-B04C-B96F-09FB2021BD91}"/>
              </a:ext>
            </a:extLst>
          </p:cNvPr>
          <p:cNvSpPr/>
          <p:nvPr/>
        </p:nvSpPr>
        <p:spPr>
          <a:xfrm>
            <a:off x="7426814" y="3549379"/>
            <a:ext cx="90919" cy="216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>
                <a:latin typeface="Helvetica" pitchFamily="2" charset="0"/>
              </a:rPr>
              <a:t>E</a:t>
            </a:r>
            <a:endParaRPr kumimoji="1" lang="ja-JP" altLang="en-US" sz="1200">
              <a:latin typeface="Helvetica" pitchFamily="2" charset="0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xmlns="" id="{0DCEE4FA-03C0-D042-977E-D0B29F3EEBAD}"/>
              </a:ext>
            </a:extLst>
          </p:cNvPr>
          <p:cNvSpPr/>
          <p:nvPr/>
        </p:nvSpPr>
        <p:spPr>
          <a:xfrm>
            <a:off x="7978166" y="3549379"/>
            <a:ext cx="327365" cy="216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rIns="36000" rtlCol="0" anchor="ctr"/>
          <a:lstStyle/>
          <a:p>
            <a:pPr algn="ctr"/>
            <a:r>
              <a:rPr lang="en-US" altLang="ja-JP" sz="1200" dirty="0">
                <a:latin typeface="Helvetica" pitchFamily="2" charset="0"/>
              </a:rPr>
              <a:t>N</a:t>
            </a:r>
            <a:endParaRPr kumimoji="1" lang="ja-JP" altLang="en-US" sz="1200">
              <a:latin typeface="Helvetica" pitchFamily="2" charset="0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xmlns="" id="{49118B0B-CC7D-CD4C-A11A-E930ADE1EEBF}"/>
              </a:ext>
            </a:extLst>
          </p:cNvPr>
          <p:cNvSpPr/>
          <p:nvPr/>
        </p:nvSpPr>
        <p:spPr>
          <a:xfrm>
            <a:off x="7101175" y="4122979"/>
            <a:ext cx="198046" cy="216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sz="1200" dirty="0">
                <a:latin typeface="Helvetica" pitchFamily="2" charset="0"/>
              </a:rPr>
              <a:t>3a</a:t>
            </a:r>
            <a:endParaRPr kumimoji="1" lang="ja-JP" altLang="en-US" sz="1200">
              <a:latin typeface="Helvetica" pitchFamily="2" charset="0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xmlns="" id="{E3E790D2-097B-0346-9F0D-279E3FB5C940}"/>
              </a:ext>
            </a:extLst>
          </p:cNvPr>
          <p:cNvSpPr/>
          <p:nvPr/>
        </p:nvSpPr>
        <p:spPr>
          <a:xfrm>
            <a:off x="7610584" y="4122979"/>
            <a:ext cx="108000" cy="216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altLang="ja-JP" sz="1000" dirty="0">
                <a:latin typeface="Helvetica" pitchFamily="2" charset="0"/>
              </a:rPr>
              <a:t>6</a:t>
            </a:r>
            <a:endParaRPr kumimoji="1" lang="ja-JP" altLang="en-US" sz="1000">
              <a:latin typeface="Helvetica" pitchFamily="2" charset="0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xmlns="" id="{8261C662-ACAC-8A40-8484-140CFB211A1D}"/>
              </a:ext>
            </a:extLst>
          </p:cNvPr>
          <p:cNvSpPr/>
          <p:nvPr/>
        </p:nvSpPr>
        <p:spPr>
          <a:xfrm>
            <a:off x="7931430" y="4122979"/>
            <a:ext cx="108000" cy="216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>
            <a:normAutofit fontScale="77500" lnSpcReduction="20000"/>
          </a:bodyPr>
          <a:lstStyle/>
          <a:p>
            <a:pPr algn="ctr"/>
            <a:r>
              <a:rPr kumimoji="1" lang="en-US" altLang="ja-JP" sz="1000" dirty="0">
                <a:latin typeface="Helvetica" pitchFamily="2" charset="0"/>
              </a:rPr>
              <a:t>7b</a:t>
            </a:r>
            <a:endParaRPr kumimoji="1" lang="ja-JP" altLang="en-US" sz="1000">
              <a:latin typeface="Helvetica" pitchFamily="2" charset="0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xmlns="" id="{B370A9CC-473B-704D-BD31-D92AAA15B7DF}"/>
              </a:ext>
            </a:extLst>
          </p:cNvPr>
          <p:cNvSpPr/>
          <p:nvPr/>
        </p:nvSpPr>
        <p:spPr>
          <a:xfrm>
            <a:off x="7750778" y="4122979"/>
            <a:ext cx="148457" cy="216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altLang="ja-JP" sz="1000" dirty="0">
                <a:latin typeface="Helvetica" pitchFamily="2" charset="0"/>
              </a:rPr>
              <a:t>7a</a:t>
            </a:r>
            <a:endParaRPr kumimoji="1" lang="ja-JP" altLang="en-US" sz="1000">
              <a:latin typeface="Helvetica" pitchFamily="2" charset="0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xmlns="" id="{D5E0273E-AB0A-CD4E-9956-DD3388A9E73F}"/>
              </a:ext>
            </a:extLst>
          </p:cNvPr>
          <p:cNvSpPr/>
          <p:nvPr/>
        </p:nvSpPr>
        <p:spPr>
          <a:xfrm>
            <a:off x="8036725" y="3856106"/>
            <a:ext cx="148457" cy="216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sz="1000" dirty="0">
                <a:latin typeface="Helvetica" pitchFamily="2" charset="0"/>
              </a:rPr>
              <a:t>8</a:t>
            </a:r>
            <a:endParaRPr kumimoji="1" lang="ja-JP" altLang="en-US" sz="1000">
              <a:latin typeface="Helvetica" pitchFamily="2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xmlns="" id="{65D0FD7F-D560-674C-9B92-088C04C7F603}"/>
              </a:ext>
            </a:extLst>
          </p:cNvPr>
          <p:cNvSpPr txBox="1"/>
          <p:nvPr/>
        </p:nvSpPr>
        <p:spPr>
          <a:xfrm>
            <a:off x="6656308" y="3006535"/>
            <a:ext cx="1013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PCR</a:t>
            </a:r>
            <a:r>
              <a:rPr kumimoji="1" lang="ja-JP" altLang="en-US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増幅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xmlns="" id="{7DB592B0-B49B-3A4E-B19A-58F9259B61C1}"/>
              </a:ext>
            </a:extLst>
          </p:cNvPr>
          <p:cNvSpPr/>
          <p:nvPr/>
        </p:nvSpPr>
        <p:spPr>
          <a:xfrm>
            <a:off x="8506028" y="3856106"/>
            <a:ext cx="108000" cy="216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>
            <a:normAutofit fontScale="62500" lnSpcReduction="20000"/>
          </a:bodyPr>
          <a:lstStyle/>
          <a:p>
            <a:pPr algn="ctr"/>
            <a:r>
              <a:rPr lang="ja-JP" altLang="en-US" sz="1000">
                <a:latin typeface="Helvetica" pitchFamily="2" charset="0"/>
              </a:rPr>
              <a:t>１０</a:t>
            </a:r>
            <a:endParaRPr kumimoji="1" lang="ja-JP" altLang="en-US" sz="1000">
              <a:latin typeface="Helvetica" pitchFamily="2" charset="0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xmlns="" id="{830B793E-FE43-B742-AFA4-0C52F5BFE7E3}"/>
              </a:ext>
            </a:extLst>
          </p:cNvPr>
          <p:cNvSpPr/>
          <p:nvPr/>
        </p:nvSpPr>
        <p:spPr>
          <a:xfrm>
            <a:off x="749147" y="1422614"/>
            <a:ext cx="7399927" cy="91290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xmlns="" id="{2C24A240-1994-E84C-AF38-6769FF5B1D1F}"/>
              </a:ext>
            </a:extLst>
          </p:cNvPr>
          <p:cNvSpPr/>
          <p:nvPr/>
        </p:nvSpPr>
        <p:spPr>
          <a:xfrm>
            <a:off x="852775" y="4119379"/>
            <a:ext cx="5356704" cy="219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altLang="ja-JP" sz="1200" dirty="0">
                <a:latin typeface="Helvetica" pitchFamily="2" charset="0"/>
              </a:rPr>
              <a:t>1ab</a:t>
            </a:r>
            <a:endParaRPr kumimoji="1" lang="ja-JP" altLang="en-US" sz="1200">
              <a:latin typeface="Helvetica" pitchFamily="2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014452" y="5104201"/>
            <a:ext cx="7578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あるいは感染症研究所または</a:t>
            </a:r>
            <a:r>
              <a:rPr kumimoji="1" lang="en-US" altLang="ja-JP" dirty="0" smtClean="0">
                <a:solidFill>
                  <a:srgbClr val="FF0000"/>
                </a:solidFill>
              </a:rPr>
              <a:t>〇〇</a:t>
            </a:r>
            <a:r>
              <a:rPr kumimoji="1" lang="ja-JP" altLang="en-US" dirty="0" smtClean="0">
                <a:solidFill>
                  <a:srgbClr val="FF0000"/>
                </a:solidFill>
              </a:rPr>
              <a:t>大学</a:t>
            </a:r>
            <a:r>
              <a:rPr kumimoji="1" lang="en-US" altLang="ja-JP" dirty="0" smtClean="0">
                <a:solidFill>
                  <a:srgbClr val="FF0000"/>
                </a:solidFill>
              </a:rPr>
              <a:t>〇〇</a:t>
            </a:r>
            <a:r>
              <a:rPr kumimoji="1" lang="ja-JP" altLang="en-US" dirty="0" smtClean="0">
                <a:solidFill>
                  <a:srgbClr val="FF0000"/>
                </a:solidFill>
              </a:rPr>
              <a:t>学部</a:t>
            </a:r>
            <a:r>
              <a:rPr lang="en-US" altLang="ja-JP" dirty="0" smtClean="0">
                <a:solidFill>
                  <a:srgbClr val="FF0000"/>
                </a:solidFill>
              </a:rPr>
              <a:t>〇〇</a:t>
            </a:r>
            <a:r>
              <a:rPr lang="ja-JP" altLang="en-US" dirty="0" smtClean="0">
                <a:solidFill>
                  <a:srgbClr val="FF0000"/>
                </a:solidFill>
              </a:rPr>
              <a:t>教授から供与を受ける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173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CF3D76-F627-1C43-8347-5217F04C6690}"/>
              </a:ext>
            </a:extLst>
          </p:cNvPr>
          <p:cNvSpPr txBox="1"/>
          <p:nvPr/>
        </p:nvSpPr>
        <p:spPr>
          <a:xfrm>
            <a:off x="416129" y="477479"/>
            <a:ext cx="1027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別紙１</a:t>
            </a:r>
            <a:r>
              <a:rPr kumimoji="1" lang="en-US" altLang="ja-JP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0</a:t>
            </a:r>
            <a:endParaRPr kumimoji="1" lang="ja-JP" altLang="en-US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</p:txBody>
      </p:sp>
      <p:sp>
        <p:nvSpPr>
          <p:cNvPr id="56" name="テキスト ボックス 16">
            <a:extLst>
              <a:ext uri="{FF2B5EF4-FFF2-40B4-BE49-F238E27FC236}">
                <a16:creationId xmlns="" xmlns:a16="http://schemas.microsoft.com/office/drawing/2014/main" id="{1049467F-4BF6-4543-A2C3-61914A725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1152" y="4922194"/>
            <a:ext cx="146706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ja-JP" sz="1200" dirty="0" smtClean="0"/>
              <a:t>○</a:t>
            </a:r>
            <a:r>
              <a:rPr lang="ja-JP" altLang="ja-JP" sz="1200" dirty="0"/>
              <a:t>○○○ </a:t>
            </a:r>
            <a:r>
              <a:rPr lang="ja-JP" altLang="en-US" sz="1200" dirty="0" smtClean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大学</a:t>
            </a:r>
            <a:endParaRPr lang="ja-JP" altLang="en-US" sz="1200" dirty="0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遺伝子組換え実験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安全対策委員会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 smtClean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平成</a:t>
            </a:r>
            <a:r>
              <a:rPr lang="en-US" altLang="ja-JP" sz="1200" dirty="0" smtClean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○</a:t>
            </a:r>
            <a:r>
              <a:rPr lang="ja-JP" altLang="en-US" sz="1200" dirty="0" smtClean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年</a:t>
            </a:r>
            <a:r>
              <a:rPr lang="en-US" altLang="ja-JP" sz="1200" dirty="0" smtClean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○</a:t>
            </a:r>
            <a:r>
              <a:rPr lang="ja-JP" altLang="en-US" sz="1200" dirty="0" smtClean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月</a:t>
            </a:r>
            <a:r>
              <a:rPr lang="en-US" altLang="ja-JP" sz="1200" dirty="0" smtClean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○</a:t>
            </a:r>
            <a:r>
              <a:rPr lang="ja-JP" altLang="en-US" sz="1200" dirty="0" smtClean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日</a:t>
            </a:r>
            <a:endParaRPr lang="ja-JP" altLang="en-US" sz="1200" dirty="0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D075FC3C-5169-0148-81AB-5D5E41E0CC99}"/>
              </a:ext>
            </a:extLst>
          </p:cNvPr>
          <p:cNvSpPr txBox="1"/>
          <p:nvPr/>
        </p:nvSpPr>
        <p:spPr>
          <a:xfrm>
            <a:off x="2643362" y="513143"/>
            <a:ext cx="4144083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/>
              <a:t>細胞培養室および細胞生物実験室（Ｐ２）</a:t>
            </a:r>
            <a:endParaRPr lang="en-US" altLang="ja-JP" dirty="0"/>
          </a:p>
          <a:p>
            <a:r>
              <a:rPr lang="ja-JP" altLang="en-US"/>
              <a:t>（別紙９の青四角部分）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85254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xmlns="" id="{AB900A48-052F-6241-98F4-2B829198A8F3}"/>
              </a:ext>
            </a:extLst>
          </p:cNvPr>
          <p:cNvSpPr txBox="1"/>
          <p:nvPr/>
        </p:nvSpPr>
        <p:spPr>
          <a:xfrm>
            <a:off x="265405" y="4928827"/>
            <a:ext cx="20810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プラスミド：</a:t>
            </a:r>
            <a:r>
              <a:rPr kumimoji="1" lang="en-US" altLang="ja-JP" sz="1400" dirty="0" err="1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pBSSK</a:t>
            </a:r>
            <a:r>
              <a:rPr kumimoji="1" lang="en-US" altLang="ja-JP" sz="14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(-)</a:t>
            </a:r>
            <a:endParaRPr kumimoji="1" lang="ja-JP" altLang="en-US" sz="1400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</p:txBody>
      </p: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xmlns="" id="{889A1E9E-D43D-A049-933B-89AD07CB0CDB}"/>
              </a:ext>
            </a:extLst>
          </p:cNvPr>
          <p:cNvGrpSpPr/>
          <p:nvPr/>
        </p:nvGrpSpPr>
        <p:grpSpPr>
          <a:xfrm>
            <a:off x="3681431" y="1639755"/>
            <a:ext cx="1188000" cy="691595"/>
            <a:chOff x="3274813" y="1229450"/>
            <a:chExt cx="1188000" cy="691595"/>
          </a:xfrm>
        </p:grpSpPr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xmlns="" id="{2AD07A2C-A791-D14C-A9D0-4AE064856F1F}"/>
                </a:ext>
              </a:extLst>
            </p:cNvPr>
            <p:cNvGrpSpPr/>
            <p:nvPr/>
          </p:nvGrpSpPr>
          <p:grpSpPr>
            <a:xfrm>
              <a:off x="3274813" y="1335487"/>
              <a:ext cx="1188000" cy="585558"/>
              <a:chOff x="3423531" y="4448364"/>
              <a:chExt cx="1188000" cy="585558"/>
            </a:xfrm>
          </p:grpSpPr>
          <p:sp>
            <p:nvSpPr>
              <p:cNvPr id="56" name="角丸四角形 55">
                <a:extLst>
                  <a:ext uri="{FF2B5EF4-FFF2-40B4-BE49-F238E27FC236}">
                    <a16:creationId xmlns:a16="http://schemas.microsoft.com/office/drawing/2014/main" xmlns="" id="{689BD213-E67D-E849-A5FC-7A92A6B5C795}"/>
                  </a:ext>
                </a:extLst>
              </p:cNvPr>
              <p:cNvSpPr/>
              <p:nvPr/>
            </p:nvSpPr>
            <p:spPr>
              <a:xfrm>
                <a:off x="3423531" y="4448364"/>
                <a:ext cx="1188000" cy="585558"/>
              </a:xfrm>
              <a:prstGeom prst="round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600">
                  <a:latin typeface="Helvetica" pitchFamily="2" charset="0"/>
                </a:endParaRPr>
              </a:p>
            </p:txBody>
          </p:sp>
          <p:sp>
            <p:nvSpPr>
              <p:cNvPr id="57" name="テキスト ボックス 56">
                <a:extLst>
                  <a:ext uri="{FF2B5EF4-FFF2-40B4-BE49-F238E27FC236}">
                    <a16:creationId xmlns:a16="http://schemas.microsoft.com/office/drawing/2014/main" xmlns="" id="{FB470856-F2CC-BE42-85C8-B13493CB64FB}"/>
                  </a:ext>
                </a:extLst>
              </p:cNvPr>
              <p:cNvSpPr txBox="1"/>
              <p:nvPr/>
            </p:nvSpPr>
            <p:spPr>
              <a:xfrm>
                <a:off x="3611810" y="4601485"/>
                <a:ext cx="71526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err="1">
                    <a:latin typeface="Helvetica" pitchFamily="2" charset="0"/>
                  </a:rPr>
                  <a:t>pBS</a:t>
                </a:r>
                <a:r>
                  <a:rPr lang="en-US" altLang="ja-JP" sz="1600" dirty="0">
                    <a:latin typeface="Helvetica" pitchFamily="2" charset="0"/>
                  </a:rPr>
                  <a:t>-M</a:t>
                </a:r>
                <a:endParaRPr kumimoji="1" lang="ja-JP" altLang="en-US" sz="1600">
                  <a:latin typeface="Helvetica" pitchFamily="2" charset="0"/>
                </a:endParaRPr>
              </a:p>
            </p:txBody>
          </p:sp>
        </p:grpSp>
        <p:sp>
          <p:nvSpPr>
            <p:cNvPr id="55" name="正方形/長方形 54">
              <a:extLst>
                <a:ext uri="{FF2B5EF4-FFF2-40B4-BE49-F238E27FC236}">
                  <a16:creationId xmlns:a16="http://schemas.microsoft.com/office/drawing/2014/main" xmlns="" id="{F731399B-7EC2-9743-A36E-F3E754D1BB86}"/>
                </a:ext>
              </a:extLst>
            </p:cNvPr>
            <p:cNvSpPr/>
            <p:nvPr/>
          </p:nvSpPr>
          <p:spPr>
            <a:xfrm>
              <a:off x="3789451" y="1229450"/>
              <a:ext cx="198046" cy="21600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>
                  <a:latin typeface="Helvetica" pitchFamily="2" charset="0"/>
                </a:rPr>
                <a:t>M</a:t>
              </a:r>
              <a:endParaRPr kumimoji="1" lang="ja-JP" altLang="en-US" sz="1200">
                <a:latin typeface="Helvetica" pitchFamily="2" charset="0"/>
              </a:endParaRPr>
            </a:p>
          </p:txBody>
        </p:sp>
      </p:grp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xmlns="" id="{35DEB855-C876-7F46-9C18-2811594B7F32}"/>
              </a:ext>
            </a:extLst>
          </p:cNvPr>
          <p:cNvGrpSpPr/>
          <p:nvPr/>
        </p:nvGrpSpPr>
        <p:grpSpPr>
          <a:xfrm>
            <a:off x="822825" y="1639755"/>
            <a:ext cx="1188000" cy="691595"/>
            <a:chOff x="416207" y="1229450"/>
            <a:chExt cx="1188000" cy="691595"/>
          </a:xfrm>
        </p:grpSpPr>
        <p:grpSp>
          <p:nvGrpSpPr>
            <p:cNvPr id="62" name="グループ化 61">
              <a:extLst>
                <a:ext uri="{FF2B5EF4-FFF2-40B4-BE49-F238E27FC236}">
                  <a16:creationId xmlns:a16="http://schemas.microsoft.com/office/drawing/2014/main" xmlns="" id="{AF07BE3C-7ABE-A44D-B9FE-E71C5D5C8186}"/>
                </a:ext>
              </a:extLst>
            </p:cNvPr>
            <p:cNvGrpSpPr/>
            <p:nvPr/>
          </p:nvGrpSpPr>
          <p:grpSpPr>
            <a:xfrm>
              <a:off x="416207" y="1335487"/>
              <a:ext cx="1188000" cy="585558"/>
              <a:chOff x="3423531" y="4448364"/>
              <a:chExt cx="1188000" cy="585558"/>
            </a:xfrm>
          </p:grpSpPr>
          <p:sp>
            <p:nvSpPr>
              <p:cNvPr id="64" name="角丸四角形 63">
                <a:extLst>
                  <a:ext uri="{FF2B5EF4-FFF2-40B4-BE49-F238E27FC236}">
                    <a16:creationId xmlns:a16="http://schemas.microsoft.com/office/drawing/2014/main" xmlns="" id="{81BCB706-9489-6F4E-B60D-053B3DE949F2}"/>
                  </a:ext>
                </a:extLst>
              </p:cNvPr>
              <p:cNvSpPr/>
              <p:nvPr/>
            </p:nvSpPr>
            <p:spPr>
              <a:xfrm>
                <a:off x="3423531" y="4448364"/>
                <a:ext cx="1188000" cy="585558"/>
              </a:xfrm>
              <a:prstGeom prst="round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600">
                  <a:latin typeface="Helvetica" pitchFamily="2" charset="0"/>
                </a:endParaRPr>
              </a:p>
            </p:txBody>
          </p:sp>
          <p:sp>
            <p:nvSpPr>
              <p:cNvPr id="65" name="テキスト ボックス 64">
                <a:extLst>
                  <a:ext uri="{FF2B5EF4-FFF2-40B4-BE49-F238E27FC236}">
                    <a16:creationId xmlns:a16="http://schemas.microsoft.com/office/drawing/2014/main" xmlns="" id="{DB5DD9FC-5418-CF4F-8DC3-7EA87FC7DC19}"/>
                  </a:ext>
                </a:extLst>
              </p:cNvPr>
              <p:cNvSpPr txBox="1"/>
              <p:nvPr/>
            </p:nvSpPr>
            <p:spPr>
              <a:xfrm>
                <a:off x="3619619" y="4608395"/>
                <a:ext cx="67999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err="1">
                    <a:latin typeface="Helvetica" pitchFamily="2" charset="0"/>
                  </a:rPr>
                  <a:t>pBS</a:t>
                </a:r>
                <a:r>
                  <a:rPr kumimoji="1" lang="en-US" altLang="ja-JP" sz="1600" dirty="0">
                    <a:latin typeface="Helvetica" pitchFamily="2" charset="0"/>
                  </a:rPr>
                  <a:t>-S</a:t>
                </a:r>
                <a:endParaRPr kumimoji="1" lang="ja-JP" altLang="en-US" sz="1600">
                  <a:latin typeface="Helvetica" pitchFamily="2" charset="0"/>
                </a:endParaRPr>
              </a:p>
            </p:txBody>
          </p:sp>
        </p:grpSp>
        <p:sp>
          <p:nvSpPr>
            <p:cNvPr id="63" name="正方形/長方形 62">
              <a:extLst>
                <a:ext uri="{FF2B5EF4-FFF2-40B4-BE49-F238E27FC236}">
                  <a16:creationId xmlns:a16="http://schemas.microsoft.com/office/drawing/2014/main" xmlns="" id="{9B00131C-EDA3-2E45-9E20-C5236CA4A87E}"/>
                </a:ext>
              </a:extLst>
            </p:cNvPr>
            <p:cNvSpPr/>
            <p:nvPr/>
          </p:nvSpPr>
          <p:spPr>
            <a:xfrm>
              <a:off x="533412" y="1229450"/>
              <a:ext cx="977365" cy="21600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200" dirty="0">
                  <a:latin typeface="Helvetica" pitchFamily="2" charset="0"/>
                </a:rPr>
                <a:t>S</a:t>
              </a:r>
              <a:endParaRPr kumimoji="1" lang="ja-JP" altLang="en-US" sz="1200">
                <a:latin typeface="Helvetica" pitchFamily="2" charset="0"/>
              </a:endParaRPr>
            </a:p>
          </p:txBody>
        </p:sp>
      </p:grpSp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xmlns="" id="{60B6BCF7-4E21-2948-A65E-B9315113BF89}"/>
              </a:ext>
            </a:extLst>
          </p:cNvPr>
          <p:cNvGrpSpPr/>
          <p:nvPr/>
        </p:nvGrpSpPr>
        <p:grpSpPr>
          <a:xfrm>
            <a:off x="2260144" y="1639755"/>
            <a:ext cx="1188000" cy="691595"/>
            <a:chOff x="1853526" y="1229450"/>
            <a:chExt cx="1188000" cy="691595"/>
          </a:xfrm>
        </p:grpSpPr>
        <p:grpSp>
          <p:nvGrpSpPr>
            <p:cNvPr id="67" name="グループ化 66">
              <a:extLst>
                <a:ext uri="{FF2B5EF4-FFF2-40B4-BE49-F238E27FC236}">
                  <a16:creationId xmlns:a16="http://schemas.microsoft.com/office/drawing/2014/main" xmlns="" id="{17FA29D1-93A5-9A4D-BB3F-D50BA360481A}"/>
                </a:ext>
              </a:extLst>
            </p:cNvPr>
            <p:cNvGrpSpPr/>
            <p:nvPr/>
          </p:nvGrpSpPr>
          <p:grpSpPr>
            <a:xfrm>
              <a:off x="1853526" y="1335487"/>
              <a:ext cx="1188000" cy="585558"/>
              <a:chOff x="3423531" y="4448364"/>
              <a:chExt cx="1188000" cy="585558"/>
            </a:xfrm>
          </p:grpSpPr>
          <p:sp>
            <p:nvSpPr>
              <p:cNvPr id="70" name="角丸四角形 69">
                <a:extLst>
                  <a:ext uri="{FF2B5EF4-FFF2-40B4-BE49-F238E27FC236}">
                    <a16:creationId xmlns:a16="http://schemas.microsoft.com/office/drawing/2014/main" xmlns="" id="{73866358-11FF-6642-B3E6-15FBAA3AF53F}"/>
                  </a:ext>
                </a:extLst>
              </p:cNvPr>
              <p:cNvSpPr/>
              <p:nvPr/>
            </p:nvSpPr>
            <p:spPr>
              <a:xfrm>
                <a:off x="3423531" y="4448364"/>
                <a:ext cx="1188000" cy="585558"/>
              </a:xfrm>
              <a:prstGeom prst="round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600">
                  <a:latin typeface="Helvetica" pitchFamily="2" charset="0"/>
                </a:endParaRPr>
              </a:p>
            </p:txBody>
          </p:sp>
          <p:sp>
            <p:nvSpPr>
              <p:cNvPr id="71" name="テキスト ボックス 70">
                <a:extLst>
                  <a:ext uri="{FF2B5EF4-FFF2-40B4-BE49-F238E27FC236}">
                    <a16:creationId xmlns:a16="http://schemas.microsoft.com/office/drawing/2014/main" xmlns="" id="{C23AA674-B46D-C649-BBCC-2D2FC8AA45CB}"/>
                  </a:ext>
                </a:extLst>
              </p:cNvPr>
              <p:cNvSpPr txBox="1"/>
              <p:nvPr/>
            </p:nvSpPr>
            <p:spPr>
              <a:xfrm>
                <a:off x="3591191" y="4589846"/>
                <a:ext cx="67999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err="1">
                    <a:latin typeface="Helvetica" pitchFamily="2" charset="0"/>
                  </a:rPr>
                  <a:t>pBS</a:t>
                </a:r>
                <a:r>
                  <a:rPr kumimoji="1" lang="en-US" altLang="ja-JP" sz="1600" dirty="0">
                    <a:latin typeface="Helvetica" pitchFamily="2" charset="0"/>
                  </a:rPr>
                  <a:t>-E</a:t>
                </a:r>
                <a:endParaRPr kumimoji="1" lang="ja-JP" altLang="en-US" sz="1600">
                  <a:latin typeface="Helvetica" pitchFamily="2" charset="0"/>
                </a:endParaRPr>
              </a:p>
            </p:txBody>
          </p:sp>
        </p:grpSp>
        <p:sp>
          <p:nvSpPr>
            <p:cNvPr id="68" name="正方形/長方形 67">
              <a:extLst>
                <a:ext uri="{FF2B5EF4-FFF2-40B4-BE49-F238E27FC236}">
                  <a16:creationId xmlns:a16="http://schemas.microsoft.com/office/drawing/2014/main" xmlns="" id="{F1DD61F9-9F00-E24B-90A0-58607959E900}"/>
                </a:ext>
              </a:extLst>
            </p:cNvPr>
            <p:cNvSpPr/>
            <p:nvPr/>
          </p:nvSpPr>
          <p:spPr>
            <a:xfrm>
              <a:off x="2409996" y="1229450"/>
              <a:ext cx="90919" cy="21600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200" dirty="0">
                  <a:latin typeface="Helvetica" pitchFamily="2" charset="0"/>
                </a:rPr>
                <a:t>E</a:t>
              </a:r>
              <a:endParaRPr kumimoji="1" lang="ja-JP" altLang="en-US" sz="1200">
                <a:latin typeface="Helvetica" pitchFamily="2" charset="0"/>
              </a:endParaRPr>
            </a:p>
          </p:txBody>
        </p:sp>
      </p:grp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xmlns="" id="{7F34FEDA-F360-B84E-AF53-28A77C12AF04}"/>
              </a:ext>
            </a:extLst>
          </p:cNvPr>
          <p:cNvGrpSpPr/>
          <p:nvPr/>
        </p:nvGrpSpPr>
        <p:grpSpPr>
          <a:xfrm>
            <a:off x="5072046" y="1639755"/>
            <a:ext cx="1188000" cy="691595"/>
            <a:chOff x="4665428" y="1229450"/>
            <a:chExt cx="1188000" cy="691595"/>
          </a:xfrm>
        </p:grpSpPr>
        <p:grpSp>
          <p:nvGrpSpPr>
            <p:cNvPr id="73" name="グループ化 72">
              <a:extLst>
                <a:ext uri="{FF2B5EF4-FFF2-40B4-BE49-F238E27FC236}">
                  <a16:creationId xmlns:a16="http://schemas.microsoft.com/office/drawing/2014/main" xmlns="" id="{02629F6E-3CAD-434D-8924-F4C4AAA5F031}"/>
                </a:ext>
              </a:extLst>
            </p:cNvPr>
            <p:cNvGrpSpPr/>
            <p:nvPr/>
          </p:nvGrpSpPr>
          <p:grpSpPr>
            <a:xfrm>
              <a:off x="4665428" y="1335487"/>
              <a:ext cx="1188000" cy="585558"/>
              <a:chOff x="3423531" y="4448364"/>
              <a:chExt cx="1188000" cy="585558"/>
            </a:xfrm>
          </p:grpSpPr>
          <p:sp>
            <p:nvSpPr>
              <p:cNvPr id="75" name="角丸四角形 74">
                <a:extLst>
                  <a:ext uri="{FF2B5EF4-FFF2-40B4-BE49-F238E27FC236}">
                    <a16:creationId xmlns:a16="http://schemas.microsoft.com/office/drawing/2014/main" xmlns="" id="{9F142DA4-2425-0641-9B77-4A7B30307C57}"/>
                  </a:ext>
                </a:extLst>
              </p:cNvPr>
              <p:cNvSpPr/>
              <p:nvPr/>
            </p:nvSpPr>
            <p:spPr>
              <a:xfrm>
                <a:off x="3423531" y="4448364"/>
                <a:ext cx="1188000" cy="585558"/>
              </a:xfrm>
              <a:prstGeom prst="round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600">
                  <a:latin typeface="Helvetica" pitchFamily="2" charset="0"/>
                </a:endParaRPr>
              </a:p>
            </p:txBody>
          </p:sp>
          <p:sp>
            <p:nvSpPr>
              <p:cNvPr id="76" name="テキスト ボックス 75">
                <a:extLst>
                  <a:ext uri="{FF2B5EF4-FFF2-40B4-BE49-F238E27FC236}">
                    <a16:creationId xmlns:a16="http://schemas.microsoft.com/office/drawing/2014/main" xmlns="" id="{30317701-D4E1-764B-984E-4710D0814489}"/>
                  </a:ext>
                </a:extLst>
              </p:cNvPr>
              <p:cNvSpPr txBox="1"/>
              <p:nvPr/>
            </p:nvSpPr>
            <p:spPr>
              <a:xfrm>
                <a:off x="3631609" y="4604566"/>
                <a:ext cx="69121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 err="1">
                    <a:latin typeface="Helvetica" pitchFamily="2" charset="0"/>
                  </a:rPr>
                  <a:t>pBS</a:t>
                </a:r>
                <a:r>
                  <a:rPr kumimoji="1" lang="en-US" altLang="ja-JP" sz="1600" dirty="0">
                    <a:latin typeface="Helvetica" pitchFamily="2" charset="0"/>
                  </a:rPr>
                  <a:t>-N</a:t>
                </a:r>
                <a:endParaRPr kumimoji="1" lang="ja-JP" altLang="en-US" sz="1600">
                  <a:latin typeface="Helvetica" pitchFamily="2" charset="0"/>
                </a:endParaRPr>
              </a:p>
            </p:txBody>
          </p:sp>
        </p:grpSp>
        <p:sp>
          <p:nvSpPr>
            <p:cNvPr id="74" name="正方形/長方形 73">
              <a:extLst>
                <a:ext uri="{FF2B5EF4-FFF2-40B4-BE49-F238E27FC236}">
                  <a16:creationId xmlns:a16="http://schemas.microsoft.com/office/drawing/2014/main" xmlns="" id="{73FD57C2-C5CA-D040-9CBA-EEBFBE9E11AE}"/>
                </a:ext>
              </a:extLst>
            </p:cNvPr>
            <p:cNvSpPr/>
            <p:nvPr/>
          </p:nvSpPr>
          <p:spPr>
            <a:xfrm>
              <a:off x="5131772" y="1229450"/>
              <a:ext cx="327365" cy="21600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rIns="36000" rtlCol="0" anchor="ctr"/>
            <a:lstStyle/>
            <a:p>
              <a:pPr algn="ctr"/>
              <a:r>
                <a:rPr lang="en-US" altLang="ja-JP" sz="1200" dirty="0">
                  <a:latin typeface="Helvetica" pitchFamily="2" charset="0"/>
                </a:rPr>
                <a:t>N</a:t>
              </a:r>
              <a:endParaRPr kumimoji="1" lang="ja-JP" altLang="en-US" sz="1200">
                <a:latin typeface="Helvetica" pitchFamily="2" charset="0"/>
              </a:endParaRPr>
            </a:p>
          </p:txBody>
        </p:sp>
      </p:grpSp>
      <p:sp>
        <p:nvSpPr>
          <p:cNvPr id="91" name="角丸四角形 90">
            <a:extLst>
              <a:ext uri="{FF2B5EF4-FFF2-40B4-BE49-F238E27FC236}">
                <a16:creationId xmlns:a16="http://schemas.microsoft.com/office/drawing/2014/main" xmlns="" id="{C3EAC55D-E1F2-B04D-B235-EAD06C3D7E83}"/>
              </a:ext>
            </a:extLst>
          </p:cNvPr>
          <p:cNvSpPr/>
          <p:nvPr/>
        </p:nvSpPr>
        <p:spPr>
          <a:xfrm>
            <a:off x="822825" y="4001062"/>
            <a:ext cx="1188000" cy="585558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Helvetica" pitchFamily="2" charset="0"/>
            </a:endParaRPr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xmlns="" id="{7FC1DDF6-99D1-C24C-83E9-D73E46714F55}"/>
              </a:ext>
            </a:extLst>
          </p:cNvPr>
          <p:cNvSpPr txBox="1"/>
          <p:nvPr/>
        </p:nvSpPr>
        <p:spPr>
          <a:xfrm>
            <a:off x="1010435" y="4133287"/>
            <a:ext cx="7713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Helvetica" pitchFamily="2" charset="0"/>
              </a:rPr>
              <a:t>pBS</a:t>
            </a:r>
            <a:r>
              <a:rPr kumimoji="1" lang="en-US" altLang="ja-JP" sz="1600" dirty="0">
                <a:latin typeface="Helvetica" pitchFamily="2" charset="0"/>
              </a:rPr>
              <a:t>-3a</a:t>
            </a:r>
            <a:endParaRPr kumimoji="1" lang="ja-JP" altLang="en-US" sz="1600">
              <a:latin typeface="Helvetica" pitchFamily="2" charset="0"/>
            </a:endParaRPr>
          </a:p>
        </p:txBody>
      </p: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xmlns="" id="{DBBF0067-2A75-414D-AF6C-552489492308}"/>
              </a:ext>
            </a:extLst>
          </p:cNvPr>
          <p:cNvSpPr/>
          <p:nvPr/>
        </p:nvSpPr>
        <p:spPr>
          <a:xfrm>
            <a:off x="1305915" y="3883468"/>
            <a:ext cx="198046" cy="216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sz="1200" dirty="0">
                <a:latin typeface="Helvetica" pitchFamily="2" charset="0"/>
              </a:rPr>
              <a:t>3a</a:t>
            </a:r>
            <a:endParaRPr kumimoji="1" lang="ja-JP" altLang="en-US" sz="1200">
              <a:latin typeface="Helvetica" pitchFamily="2" charset="0"/>
            </a:endParaRPr>
          </a:p>
        </p:txBody>
      </p:sp>
      <p:grpSp>
        <p:nvGrpSpPr>
          <p:cNvPr id="93" name="グループ化 92">
            <a:extLst>
              <a:ext uri="{FF2B5EF4-FFF2-40B4-BE49-F238E27FC236}">
                <a16:creationId xmlns:a16="http://schemas.microsoft.com/office/drawing/2014/main" xmlns="" id="{ED1A6306-6F44-F84B-8308-E608E2CF9441}"/>
              </a:ext>
            </a:extLst>
          </p:cNvPr>
          <p:cNvGrpSpPr/>
          <p:nvPr/>
        </p:nvGrpSpPr>
        <p:grpSpPr>
          <a:xfrm>
            <a:off x="2114047" y="3883468"/>
            <a:ext cx="1188000" cy="703152"/>
            <a:chOff x="1853526" y="2376040"/>
            <a:chExt cx="1188000" cy="703152"/>
          </a:xfrm>
        </p:grpSpPr>
        <p:grpSp>
          <p:nvGrpSpPr>
            <p:cNvPr id="100" name="グループ化 99">
              <a:extLst>
                <a:ext uri="{FF2B5EF4-FFF2-40B4-BE49-F238E27FC236}">
                  <a16:creationId xmlns:a16="http://schemas.microsoft.com/office/drawing/2014/main" xmlns="" id="{6397BE93-6F1C-0E41-8FC8-CC59C4959071}"/>
                </a:ext>
              </a:extLst>
            </p:cNvPr>
            <p:cNvGrpSpPr/>
            <p:nvPr/>
          </p:nvGrpSpPr>
          <p:grpSpPr>
            <a:xfrm>
              <a:off x="1853526" y="2493634"/>
              <a:ext cx="1188000" cy="585558"/>
              <a:chOff x="3423531" y="4448364"/>
              <a:chExt cx="1188000" cy="585558"/>
            </a:xfrm>
          </p:grpSpPr>
          <p:sp>
            <p:nvSpPr>
              <p:cNvPr id="102" name="角丸四角形 101">
                <a:extLst>
                  <a:ext uri="{FF2B5EF4-FFF2-40B4-BE49-F238E27FC236}">
                    <a16:creationId xmlns:a16="http://schemas.microsoft.com/office/drawing/2014/main" xmlns="" id="{B9A2F519-B35A-8447-A631-73AAC5EC9B05}"/>
                  </a:ext>
                </a:extLst>
              </p:cNvPr>
              <p:cNvSpPr/>
              <p:nvPr/>
            </p:nvSpPr>
            <p:spPr>
              <a:xfrm>
                <a:off x="3423531" y="4448364"/>
                <a:ext cx="1188000" cy="585558"/>
              </a:xfrm>
              <a:prstGeom prst="round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600">
                    <a:latin typeface="Helvetica" pitchFamily="2" charset="0"/>
                  </a:rPr>
                  <a:t>Ｄ</a:t>
                </a:r>
              </a:p>
            </p:txBody>
          </p:sp>
          <p:sp>
            <p:nvSpPr>
              <p:cNvPr id="103" name="テキスト ボックス 102">
                <a:extLst>
                  <a:ext uri="{FF2B5EF4-FFF2-40B4-BE49-F238E27FC236}">
                    <a16:creationId xmlns:a16="http://schemas.microsoft.com/office/drawing/2014/main" xmlns="" id="{53C2314D-3EAE-0A4F-831B-FC43A2060F21}"/>
                  </a:ext>
                </a:extLst>
              </p:cNvPr>
              <p:cNvSpPr txBox="1"/>
              <p:nvPr/>
            </p:nvSpPr>
            <p:spPr>
              <a:xfrm>
                <a:off x="3684519" y="4603759"/>
                <a:ext cx="65755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>
                    <a:latin typeface="Helvetica" pitchFamily="2" charset="0"/>
                  </a:rPr>
                  <a:t>pBS</a:t>
                </a:r>
                <a:r>
                  <a:rPr kumimoji="1" lang="en-US" altLang="ja-JP" sz="1600" dirty="0">
                    <a:latin typeface="Helvetica" pitchFamily="2" charset="0"/>
                  </a:rPr>
                  <a:t>-6</a:t>
                </a:r>
                <a:endParaRPr kumimoji="1" lang="ja-JP" altLang="en-US" sz="1600">
                  <a:latin typeface="Helvetica" pitchFamily="2" charset="0"/>
                </a:endParaRPr>
              </a:p>
            </p:txBody>
          </p:sp>
        </p:grp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xmlns="" id="{2E4FA484-F2B7-9C49-9E1B-608F9E361D81}"/>
                </a:ext>
              </a:extLst>
            </p:cNvPr>
            <p:cNvSpPr/>
            <p:nvPr/>
          </p:nvSpPr>
          <p:spPr>
            <a:xfrm>
              <a:off x="2457147" y="2376040"/>
              <a:ext cx="108000" cy="216000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ja-JP" sz="1000" dirty="0">
                  <a:latin typeface="Helvetica" pitchFamily="2" charset="0"/>
                </a:rPr>
                <a:t>6</a:t>
              </a:r>
              <a:endParaRPr kumimoji="1" lang="ja-JP" altLang="en-US" sz="1000">
                <a:latin typeface="Helvetica" pitchFamily="2" charset="0"/>
              </a:endParaRPr>
            </a:p>
          </p:txBody>
        </p:sp>
      </p:grpSp>
      <p:grpSp>
        <p:nvGrpSpPr>
          <p:cNvPr id="104" name="グループ化 103">
            <a:extLst>
              <a:ext uri="{FF2B5EF4-FFF2-40B4-BE49-F238E27FC236}">
                <a16:creationId xmlns:a16="http://schemas.microsoft.com/office/drawing/2014/main" xmlns="" id="{FAA454FC-DD3C-FE41-B895-EA80D72BA2AB}"/>
              </a:ext>
            </a:extLst>
          </p:cNvPr>
          <p:cNvGrpSpPr/>
          <p:nvPr/>
        </p:nvGrpSpPr>
        <p:grpSpPr>
          <a:xfrm>
            <a:off x="4687724" y="3883468"/>
            <a:ext cx="1188000" cy="703152"/>
            <a:chOff x="4718740" y="2366446"/>
            <a:chExt cx="1188000" cy="703152"/>
          </a:xfrm>
        </p:grpSpPr>
        <p:grpSp>
          <p:nvGrpSpPr>
            <p:cNvPr id="105" name="グループ化 104">
              <a:extLst>
                <a:ext uri="{FF2B5EF4-FFF2-40B4-BE49-F238E27FC236}">
                  <a16:creationId xmlns:a16="http://schemas.microsoft.com/office/drawing/2014/main" xmlns="" id="{7AF41DE7-7915-6F4F-80B4-9DAA5643E3A3}"/>
                </a:ext>
              </a:extLst>
            </p:cNvPr>
            <p:cNvGrpSpPr/>
            <p:nvPr/>
          </p:nvGrpSpPr>
          <p:grpSpPr>
            <a:xfrm>
              <a:off x="4718740" y="2484040"/>
              <a:ext cx="1188000" cy="585558"/>
              <a:chOff x="3423531" y="4448364"/>
              <a:chExt cx="1188000" cy="585558"/>
            </a:xfrm>
          </p:grpSpPr>
          <p:sp>
            <p:nvSpPr>
              <p:cNvPr id="110" name="角丸四角形 109">
                <a:extLst>
                  <a:ext uri="{FF2B5EF4-FFF2-40B4-BE49-F238E27FC236}">
                    <a16:creationId xmlns:a16="http://schemas.microsoft.com/office/drawing/2014/main" xmlns="" id="{15D642C9-8AEF-AF46-A71E-85C644C650EC}"/>
                  </a:ext>
                </a:extLst>
              </p:cNvPr>
              <p:cNvSpPr/>
              <p:nvPr/>
            </p:nvSpPr>
            <p:spPr>
              <a:xfrm>
                <a:off x="3423531" y="4448364"/>
                <a:ext cx="1188000" cy="585558"/>
              </a:xfrm>
              <a:prstGeom prst="round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600">
                  <a:latin typeface="Helvetica" pitchFamily="2" charset="0"/>
                </a:endParaRPr>
              </a:p>
            </p:txBody>
          </p:sp>
          <p:sp>
            <p:nvSpPr>
              <p:cNvPr id="111" name="テキスト ボックス 110">
                <a:extLst>
                  <a:ext uri="{FF2B5EF4-FFF2-40B4-BE49-F238E27FC236}">
                    <a16:creationId xmlns:a16="http://schemas.microsoft.com/office/drawing/2014/main" xmlns="" id="{B53446B0-8371-9D47-84E7-7B805964B068}"/>
                  </a:ext>
                </a:extLst>
              </p:cNvPr>
              <p:cNvSpPr txBox="1"/>
              <p:nvPr/>
            </p:nvSpPr>
            <p:spPr>
              <a:xfrm>
                <a:off x="3614562" y="4581460"/>
                <a:ext cx="77136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>
                    <a:latin typeface="Helvetica" pitchFamily="2" charset="0"/>
                  </a:rPr>
                  <a:t>pBS</a:t>
                </a:r>
                <a:r>
                  <a:rPr kumimoji="1" lang="en-US" altLang="ja-JP" sz="1600" dirty="0">
                    <a:latin typeface="Helvetica" pitchFamily="2" charset="0"/>
                  </a:rPr>
                  <a:t>-7b</a:t>
                </a:r>
                <a:endParaRPr kumimoji="1" lang="ja-JP" altLang="en-US" sz="1600">
                  <a:latin typeface="Helvetica" pitchFamily="2" charset="0"/>
                </a:endParaRPr>
              </a:p>
            </p:txBody>
          </p:sp>
        </p:grpSp>
        <p:sp>
          <p:nvSpPr>
            <p:cNvPr id="109" name="正方形/長方形 108">
              <a:extLst>
                <a:ext uri="{FF2B5EF4-FFF2-40B4-BE49-F238E27FC236}">
                  <a16:creationId xmlns:a16="http://schemas.microsoft.com/office/drawing/2014/main" xmlns="" id="{6D291F97-F235-6349-A380-6BD1103982B4}"/>
                </a:ext>
              </a:extLst>
            </p:cNvPr>
            <p:cNvSpPr/>
            <p:nvPr/>
          </p:nvSpPr>
          <p:spPr>
            <a:xfrm>
              <a:off x="5247648" y="2366446"/>
              <a:ext cx="108000" cy="216000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rIns="0" rtlCol="0" anchor="ctr">
              <a:normAutofit fontScale="77500" lnSpcReduction="20000"/>
            </a:bodyPr>
            <a:lstStyle/>
            <a:p>
              <a:pPr algn="ctr"/>
              <a:r>
                <a:rPr kumimoji="1" lang="en-US" altLang="ja-JP" sz="1000" dirty="0">
                  <a:latin typeface="Helvetica" pitchFamily="2" charset="0"/>
                </a:rPr>
                <a:t>7b</a:t>
              </a:r>
              <a:endParaRPr kumimoji="1" lang="ja-JP" altLang="en-US" sz="1000">
                <a:latin typeface="Helvetica" pitchFamily="2" charset="0"/>
              </a:endParaRPr>
            </a:p>
          </p:txBody>
        </p:sp>
      </p:grpSp>
      <p:grpSp>
        <p:nvGrpSpPr>
          <p:cNvPr id="112" name="グループ化 111">
            <a:extLst>
              <a:ext uri="{FF2B5EF4-FFF2-40B4-BE49-F238E27FC236}">
                <a16:creationId xmlns:a16="http://schemas.microsoft.com/office/drawing/2014/main" xmlns="" id="{AFD7AB19-3A5B-744F-BE1E-EBADAEC0D521}"/>
              </a:ext>
            </a:extLst>
          </p:cNvPr>
          <p:cNvGrpSpPr/>
          <p:nvPr/>
        </p:nvGrpSpPr>
        <p:grpSpPr>
          <a:xfrm>
            <a:off x="3402417" y="3883468"/>
            <a:ext cx="1188000" cy="703152"/>
            <a:chOff x="3244141" y="2376040"/>
            <a:chExt cx="1188000" cy="703152"/>
          </a:xfrm>
        </p:grpSpPr>
        <p:grpSp>
          <p:nvGrpSpPr>
            <p:cNvPr id="113" name="グループ化 112">
              <a:extLst>
                <a:ext uri="{FF2B5EF4-FFF2-40B4-BE49-F238E27FC236}">
                  <a16:creationId xmlns:a16="http://schemas.microsoft.com/office/drawing/2014/main" xmlns="" id="{9E7F2E89-DF17-CF49-8E9B-9BA7D2CB5BDD}"/>
                </a:ext>
              </a:extLst>
            </p:cNvPr>
            <p:cNvGrpSpPr/>
            <p:nvPr/>
          </p:nvGrpSpPr>
          <p:grpSpPr>
            <a:xfrm>
              <a:off x="3244141" y="2493634"/>
              <a:ext cx="1188000" cy="585558"/>
              <a:chOff x="3423531" y="4448364"/>
              <a:chExt cx="1188000" cy="585558"/>
            </a:xfrm>
          </p:grpSpPr>
          <p:sp>
            <p:nvSpPr>
              <p:cNvPr id="115" name="角丸四角形 114">
                <a:extLst>
                  <a:ext uri="{FF2B5EF4-FFF2-40B4-BE49-F238E27FC236}">
                    <a16:creationId xmlns:a16="http://schemas.microsoft.com/office/drawing/2014/main" xmlns="" id="{AEDE56C1-5281-5548-8664-DCB3DFE5342E}"/>
                  </a:ext>
                </a:extLst>
              </p:cNvPr>
              <p:cNvSpPr/>
              <p:nvPr/>
            </p:nvSpPr>
            <p:spPr>
              <a:xfrm>
                <a:off x="3423531" y="4448364"/>
                <a:ext cx="1188000" cy="585558"/>
              </a:xfrm>
              <a:prstGeom prst="round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600">
                    <a:latin typeface="Helvetica" pitchFamily="2" charset="0"/>
                  </a:rPr>
                  <a:t>Ｄ</a:t>
                </a:r>
              </a:p>
            </p:txBody>
          </p:sp>
          <p:sp>
            <p:nvSpPr>
              <p:cNvPr id="116" name="テキスト ボックス 115">
                <a:extLst>
                  <a:ext uri="{FF2B5EF4-FFF2-40B4-BE49-F238E27FC236}">
                    <a16:creationId xmlns:a16="http://schemas.microsoft.com/office/drawing/2014/main" xmlns="" id="{D33159B5-7029-8741-AFD7-D6E2C86F6B0E}"/>
                  </a:ext>
                </a:extLst>
              </p:cNvPr>
              <p:cNvSpPr txBox="1"/>
              <p:nvPr/>
            </p:nvSpPr>
            <p:spPr>
              <a:xfrm>
                <a:off x="3614429" y="4595036"/>
                <a:ext cx="77136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>
                    <a:latin typeface="Helvetica" pitchFamily="2" charset="0"/>
                  </a:rPr>
                  <a:t>pBS</a:t>
                </a:r>
                <a:r>
                  <a:rPr kumimoji="1" lang="en-US" altLang="ja-JP" sz="1600" dirty="0">
                    <a:latin typeface="Helvetica" pitchFamily="2" charset="0"/>
                  </a:rPr>
                  <a:t>-7a</a:t>
                </a:r>
                <a:endParaRPr kumimoji="1" lang="ja-JP" altLang="en-US" sz="1600">
                  <a:latin typeface="Helvetica" pitchFamily="2" charset="0"/>
                </a:endParaRPr>
              </a:p>
            </p:txBody>
          </p:sp>
        </p:grpSp>
        <p:sp>
          <p:nvSpPr>
            <p:cNvPr id="114" name="正方形/長方形 113">
              <a:extLst>
                <a:ext uri="{FF2B5EF4-FFF2-40B4-BE49-F238E27FC236}">
                  <a16:creationId xmlns:a16="http://schemas.microsoft.com/office/drawing/2014/main" xmlns="" id="{E690B807-33BB-2E4A-8F97-937E3E2108C2}"/>
                </a:ext>
              </a:extLst>
            </p:cNvPr>
            <p:cNvSpPr/>
            <p:nvPr/>
          </p:nvSpPr>
          <p:spPr>
            <a:xfrm>
              <a:off x="3737917" y="2376040"/>
              <a:ext cx="148457" cy="216000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ja-JP" sz="1000" dirty="0">
                  <a:latin typeface="Helvetica" pitchFamily="2" charset="0"/>
                </a:rPr>
                <a:t>7a</a:t>
              </a:r>
              <a:endParaRPr kumimoji="1" lang="ja-JP" altLang="en-US" sz="1000">
                <a:latin typeface="Helvetica" pitchFamily="2" charset="0"/>
              </a:endParaRPr>
            </a:p>
          </p:txBody>
        </p:sp>
      </p:grpSp>
      <p:grpSp>
        <p:nvGrpSpPr>
          <p:cNvPr id="117" name="グループ化 116">
            <a:extLst>
              <a:ext uri="{FF2B5EF4-FFF2-40B4-BE49-F238E27FC236}">
                <a16:creationId xmlns:a16="http://schemas.microsoft.com/office/drawing/2014/main" xmlns="" id="{6F8D6F77-A267-C347-8EBF-242A5F7D0FED}"/>
              </a:ext>
            </a:extLst>
          </p:cNvPr>
          <p:cNvGrpSpPr/>
          <p:nvPr/>
        </p:nvGrpSpPr>
        <p:grpSpPr>
          <a:xfrm>
            <a:off x="5983229" y="3883468"/>
            <a:ext cx="1188000" cy="690090"/>
            <a:chOff x="406383" y="3761254"/>
            <a:chExt cx="1188000" cy="690090"/>
          </a:xfrm>
        </p:grpSpPr>
        <p:grpSp>
          <p:nvGrpSpPr>
            <p:cNvPr id="118" name="グループ化 117">
              <a:extLst>
                <a:ext uri="{FF2B5EF4-FFF2-40B4-BE49-F238E27FC236}">
                  <a16:creationId xmlns:a16="http://schemas.microsoft.com/office/drawing/2014/main" xmlns="" id="{0109BFEB-A8A8-974A-99B4-1EFE9EEFD898}"/>
                </a:ext>
              </a:extLst>
            </p:cNvPr>
            <p:cNvGrpSpPr/>
            <p:nvPr/>
          </p:nvGrpSpPr>
          <p:grpSpPr>
            <a:xfrm>
              <a:off x="406383" y="3865786"/>
              <a:ext cx="1188000" cy="585558"/>
              <a:chOff x="3423531" y="4448364"/>
              <a:chExt cx="1188000" cy="585558"/>
            </a:xfrm>
          </p:grpSpPr>
          <p:sp>
            <p:nvSpPr>
              <p:cNvPr id="120" name="角丸四角形 119">
                <a:extLst>
                  <a:ext uri="{FF2B5EF4-FFF2-40B4-BE49-F238E27FC236}">
                    <a16:creationId xmlns:a16="http://schemas.microsoft.com/office/drawing/2014/main" xmlns="" id="{D572D800-BD16-B94A-B98B-1C587B8396CC}"/>
                  </a:ext>
                </a:extLst>
              </p:cNvPr>
              <p:cNvSpPr/>
              <p:nvPr/>
            </p:nvSpPr>
            <p:spPr>
              <a:xfrm>
                <a:off x="3423531" y="4448364"/>
                <a:ext cx="1188000" cy="585558"/>
              </a:xfrm>
              <a:prstGeom prst="round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600">
                    <a:latin typeface="Helvetica" pitchFamily="2" charset="0"/>
                  </a:rPr>
                  <a:t>Ｄ</a:t>
                </a:r>
              </a:p>
            </p:txBody>
          </p:sp>
          <p:sp>
            <p:nvSpPr>
              <p:cNvPr id="121" name="テキスト ボックス 120">
                <a:extLst>
                  <a:ext uri="{FF2B5EF4-FFF2-40B4-BE49-F238E27FC236}">
                    <a16:creationId xmlns:a16="http://schemas.microsoft.com/office/drawing/2014/main" xmlns="" id="{A09C3253-E2AE-094C-AA95-AC5D5161581D}"/>
                  </a:ext>
                </a:extLst>
              </p:cNvPr>
              <p:cNvSpPr txBox="1"/>
              <p:nvPr/>
            </p:nvSpPr>
            <p:spPr>
              <a:xfrm>
                <a:off x="3650489" y="4593651"/>
                <a:ext cx="65755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>
                    <a:latin typeface="Helvetica" pitchFamily="2" charset="0"/>
                  </a:rPr>
                  <a:t>pBS</a:t>
                </a:r>
                <a:r>
                  <a:rPr kumimoji="1" lang="en-US" altLang="ja-JP" sz="1600" dirty="0">
                    <a:latin typeface="Helvetica" pitchFamily="2" charset="0"/>
                  </a:rPr>
                  <a:t>-8</a:t>
                </a:r>
                <a:endParaRPr kumimoji="1" lang="ja-JP" altLang="en-US" sz="1600">
                  <a:latin typeface="Helvetica" pitchFamily="2" charset="0"/>
                </a:endParaRPr>
              </a:p>
            </p:txBody>
          </p:sp>
        </p:grpSp>
        <p:sp>
          <p:nvSpPr>
            <p:cNvPr id="119" name="正方形/長方形 118">
              <a:extLst>
                <a:ext uri="{FF2B5EF4-FFF2-40B4-BE49-F238E27FC236}">
                  <a16:creationId xmlns:a16="http://schemas.microsoft.com/office/drawing/2014/main" xmlns="" id="{90F04AA2-0DF2-594F-9477-65F40B0F2730}"/>
                </a:ext>
              </a:extLst>
            </p:cNvPr>
            <p:cNvSpPr/>
            <p:nvPr/>
          </p:nvSpPr>
          <p:spPr>
            <a:xfrm>
              <a:off x="873637" y="3761254"/>
              <a:ext cx="148457" cy="216000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kumimoji="1" lang="en-US" altLang="ja-JP" sz="1000" dirty="0">
                  <a:latin typeface="Helvetica" pitchFamily="2" charset="0"/>
                </a:rPr>
                <a:t>8</a:t>
              </a:r>
              <a:endParaRPr kumimoji="1" lang="ja-JP" altLang="en-US" sz="1000">
                <a:latin typeface="Helvetica" pitchFamily="2" charset="0"/>
              </a:endParaRPr>
            </a:p>
          </p:txBody>
        </p:sp>
      </p:grpSp>
      <p:grpSp>
        <p:nvGrpSpPr>
          <p:cNvPr id="122" name="グループ化 121">
            <a:extLst>
              <a:ext uri="{FF2B5EF4-FFF2-40B4-BE49-F238E27FC236}">
                <a16:creationId xmlns:a16="http://schemas.microsoft.com/office/drawing/2014/main" xmlns="" id="{A0F7295B-849A-034D-9CD1-17941CFFE785}"/>
              </a:ext>
            </a:extLst>
          </p:cNvPr>
          <p:cNvGrpSpPr/>
          <p:nvPr/>
        </p:nvGrpSpPr>
        <p:grpSpPr>
          <a:xfrm>
            <a:off x="7278734" y="3883468"/>
            <a:ext cx="1188000" cy="688550"/>
            <a:chOff x="1853526" y="3761254"/>
            <a:chExt cx="1188000" cy="688550"/>
          </a:xfrm>
        </p:grpSpPr>
        <p:grpSp>
          <p:nvGrpSpPr>
            <p:cNvPr id="123" name="グループ化 122">
              <a:extLst>
                <a:ext uri="{FF2B5EF4-FFF2-40B4-BE49-F238E27FC236}">
                  <a16:creationId xmlns:a16="http://schemas.microsoft.com/office/drawing/2014/main" xmlns="" id="{02B2A6C3-5EA2-5143-BB85-2DC24AEBD766}"/>
                </a:ext>
              </a:extLst>
            </p:cNvPr>
            <p:cNvGrpSpPr/>
            <p:nvPr/>
          </p:nvGrpSpPr>
          <p:grpSpPr>
            <a:xfrm>
              <a:off x="1853526" y="3864246"/>
              <a:ext cx="1188000" cy="585558"/>
              <a:chOff x="3423531" y="4448364"/>
              <a:chExt cx="1188000" cy="585558"/>
            </a:xfrm>
          </p:grpSpPr>
          <p:sp>
            <p:nvSpPr>
              <p:cNvPr id="125" name="角丸四角形 124">
                <a:extLst>
                  <a:ext uri="{FF2B5EF4-FFF2-40B4-BE49-F238E27FC236}">
                    <a16:creationId xmlns:a16="http://schemas.microsoft.com/office/drawing/2014/main" xmlns="" id="{CAB14E36-6E11-3D41-9692-BB3C39ED5951}"/>
                  </a:ext>
                </a:extLst>
              </p:cNvPr>
              <p:cNvSpPr/>
              <p:nvPr/>
            </p:nvSpPr>
            <p:spPr>
              <a:xfrm>
                <a:off x="3423531" y="4448364"/>
                <a:ext cx="1188000" cy="585558"/>
              </a:xfrm>
              <a:prstGeom prst="round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600">
                    <a:latin typeface="Helvetica" pitchFamily="2" charset="0"/>
                  </a:rPr>
                  <a:t>Ｄ</a:t>
                </a:r>
              </a:p>
            </p:txBody>
          </p:sp>
          <p:sp>
            <p:nvSpPr>
              <p:cNvPr id="126" name="テキスト ボックス 125">
                <a:extLst>
                  <a:ext uri="{FF2B5EF4-FFF2-40B4-BE49-F238E27FC236}">
                    <a16:creationId xmlns:a16="http://schemas.microsoft.com/office/drawing/2014/main" xmlns="" id="{8D55D125-C147-EC4E-B0FA-12A34BD83B27}"/>
                  </a:ext>
                </a:extLst>
              </p:cNvPr>
              <p:cNvSpPr txBox="1"/>
              <p:nvPr/>
            </p:nvSpPr>
            <p:spPr>
              <a:xfrm>
                <a:off x="3610137" y="4600108"/>
                <a:ext cx="77136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200" dirty="0">
                    <a:latin typeface="Helvetica" pitchFamily="2" charset="0"/>
                  </a:rPr>
                  <a:t>pBS</a:t>
                </a:r>
                <a:r>
                  <a:rPr kumimoji="1" lang="en-US" altLang="ja-JP" sz="1600" dirty="0">
                    <a:latin typeface="Helvetica" pitchFamily="2" charset="0"/>
                  </a:rPr>
                  <a:t>-10</a:t>
                </a:r>
                <a:endParaRPr kumimoji="1" lang="ja-JP" altLang="en-US" sz="1600">
                  <a:latin typeface="Helvetica" pitchFamily="2" charset="0"/>
                </a:endParaRPr>
              </a:p>
            </p:txBody>
          </p:sp>
        </p:grpSp>
        <p:sp>
          <p:nvSpPr>
            <p:cNvPr id="124" name="正方形/長方形 123">
              <a:extLst>
                <a:ext uri="{FF2B5EF4-FFF2-40B4-BE49-F238E27FC236}">
                  <a16:creationId xmlns:a16="http://schemas.microsoft.com/office/drawing/2014/main" xmlns="" id="{EFD82A0B-7C42-BF44-B71B-B6B9ED36CDE3}"/>
                </a:ext>
              </a:extLst>
            </p:cNvPr>
            <p:cNvSpPr/>
            <p:nvPr/>
          </p:nvSpPr>
          <p:spPr>
            <a:xfrm>
              <a:off x="2347302" y="3761254"/>
              <a:ext cx="108000" cy="216000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rIns="0" rtlCol="0" anchor="ctr">
              <a:normAutofit fontScale="62500" lnSpcReduction="20000"/>
            </a:bodyPr>
            <a:lstStyle/>
            <a:p>
              <a:pPr algn="ctr"/>
              <a:r>
                <a:rPr lang="ja-JP" altLang="en-US" sz="1000">
                  <a:latin typeface="Helvetica" pitchFamily="2" charset="0"/>
                </a:rPr>
                <a:t>１０</a:t>
              </a:r>
              <a:endParaRPr kumimoji="1" lang="ja-JP" altLang="en-US" sz="1000">
                <a:latin typeface="Helvetica" pitchFamily="2" charset="0"/>
              </a:endParaRPr>
            </a:p>
          </p:txBody>
        </p:sp>
      </p:grpSp>
      <p:sp>
        <p:nvSpPr>
          <p:cNvPr id="127" name="テキスト ボックス 126">
            <a:extLst>
              <a:ext uri="{FF2B5EF4-FFF2-40B4-BE49-F238E27FC236}">
                <a16:creationId xmlns:a16="http://schemas.microsoft.com/office/drawing/2014/main" xmlns="" id="{6017303F-1C18-E24A-8260-A994B1C50D18}"/>
              </a:ext>
            </a:extLst>
          </p:cNvPr>
          <p:cNvSpPr txBox="1"/>
          <p:nvPr/>
        </p:nvSpPr>
        <p:spPr>
          <a:xfrm>
            <a:off x="85821" y="354700"/>
            <a:ext cx="7359707" cy="369332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ヒラギノ丸ゴ Pro W4"/>
              </a:rPr>
              <a:t>別紙</a:t>
            </a:r>
            <a:r>
              <a:rPr lang="en-US" altLang="ja-JP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ヒラギノ丸ゴ Pro W4"/>
              </a:rPr>
              <a:t>2</a:t>
            </a:r>
            <a:r>
              <a:rPr lang="ja-JP" altLang="en-US"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ヒラギノ丸ゴ Pro W4"/>
              </a:rPr>
              <a:t>　</a:t>
            </a:r>
            <a:r>
              <a:rPr lang="en-US" altLang="ja-JP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SARS-CoV-2</a:t>
            </a:r>
            <a:r>
              <a:rPr lang="ja-JP" altLang="ja-JP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蛋白質遺伝子搭載プラスミドの</a:t>
            </a:r>
            <a:r>
              <a:rPr lang="ja-JP" altLang="en-US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作成</a:t>
            </a:r>
            <a:r>
              <a:rPr lang="ja-JP" altLang="ja-JP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 </a:t>
            </a:r>
            <a:r>
              <a:rPr lang="en-US" altLang="ja-JP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【</a:t>
            </a:r>
            <a:r>
              <a:rPr lang="ja-JP" altLang="en-US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実験</a:t>
            </a:r>
            <a:r>
              <a:rPr lang="en-US" altLang="ja-JP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2】</a:t>
            </a:r>
            <a:endParaRPr kumimoji="1" lang="en-US" altLang="ja-JP" dirty="0">
              <a:latin typeface="Hiragino Maru Gothic Pro W4" panose="020F0400000000000000" pitchFamily="34" charset="-128"/>
              <a:ea typeface="Hiragino Maru Gothic Pro W4" panose="020F0400000000000000" pitchFamily="34" charset="-128"/>
              <a:cs typeface="ヒラギノ丸ゴ Pro W4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xmlns="" id="{19C33AD5-EC8F-1048-9BA5-9F0D2EF0DD13}"/>
              </a:ext>
            </a:extLst>
          </p:cNvPr>
          <p:cNvGrpSpPr/>
          <p:nvPr/>
        </p:nvGrpSpPr>
        <p:grpSpPr>
          <a:xfrm>
            <a:off x="811652" y="2807008"/>
            <a:ext cx="5548131" cy="695358"/>
            <a:chOff x="711915" y="2510625"/>
            <a:chExt cx="5548131" cy="695358"/>
          </a:xfrm>
        </p:grpSpPr>
        <p:sp>
          <p:nvSpPr>
            <p:cNvPr id="59" name="角丸四角形 58">
              <a:extLst>
                <a:ext uri="{FF2B5EF4-FFF2-40B4-BE49-F238E27FC236}">
                  <a16:creationId xmlns:a16="http://schemas.microsoft.com/office/drawing/2014/main" xmlns="" id="{172D6EBD-7779-A646-96E6-8EC1E5545DAC}"/>
                </a:ext>
              </a:extLst>
            </p:cNvPr>
            <p:cNvSpPr/>
            <p:nvPr/>
          </p:nvSpPr>
          <p:spPr>
            <a:xfrm>
              <a:off x="711915" y="2620425"/>
              <a:ext cx="5548131" cy="585558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>
                <a:latin typeface="Helvetica" pitchFamily="2" charset="0"/>
              </a:endParaRPr>
            </a:p>
          </p:txBody>
        </p:sp>
        <p:sp>
          <p:nvSpPr>
            <p:cNvPr id="54" name="正方形/長方形 53">
              <a:extLst>
                <a:ext uri="{FF2B5EF4-FFF2-40B4-BE49-F238E27FC236}">
                  <a16:creationId xmlns:a16="http://schemas.microsoft.com/office/drawing/2014/main" xmlns="" id="{E20FAA37-F8D5-F74D-849F-B16E7EC3B017}"/>
                </a:ext>
              </a:extLst>
            </p:cNvPr>
            <p:cNvSpPr/>
            <p:nvPr/>
          </p:nvSpPr>
          <p:spPr>
            <a:xfrm>
              <a:off x="852776" y="2510625"/>
              <a:ext cx="5356704" cy="219600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ja-JP" sz="1200" dirty="0">
                  <a:latin typeface="Helvetica" pitchFamily="2" charset="0"/>
                </a:rPr>
                <a:t>1ab</a:t>
              </a:r>
              <a:endParaRPr kumimoji="1" lang="ja-JP" altLang="en-US" sz="1200">
                <a:latin typeface="Helvetica" pitchFamily="2" charset="0"/>
              </a:endParaRPr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xmlns="" id="{C9C5FCDD-3F5F-7F43-9149-85454B42252D}"/>
                </a:ext>
              </a:extLst>
            </p:cNvPr>
            <p:cNvSpPr txBox="1"/>
            <p:nvPr/>
          </p:nvSpPr>
          <p:spPr>
            <a:xfrm>
              <a:off x="3199056" y="2798827"/>
              <a:ext cx="88517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>
                  <a:latin typeface="Helvetica" pitchFamily="2" charset="0"/>
                </a:rPr>
                <a:t>pBS</a:t>
              </a:r>
              <a:r>
                <a:rPr kumimoji="1" lang="en-US" altLang="ja-JP" sz="1600" dirty="0">
                  <a:latin typeface="Helvetica" pitchFamily="2" charset="0"/>
                </a:rPr>
                <a:t>-1ab</a:t>
              </a:r>
              <a:endParaRPr kumimoji="1" lang="ja-JP" altLang="en-US" sz="1600">
                <a:latin typeface="Helvetica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22393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テキスト ボックス 94">
            <a:extLst>
              <a:ext uri="{FF2B5EF4-FFF2-40B4-BE49-F238E27FC236}">
                <a16:creationId xmlns:a16="http://schemas.microsoft.com/office/drawing/2014/main" xmlns="" id="{B5F2B158-4727-A044-BC1A-AACFD2422BC0}"/>
              </a:ext>
            </a:extLst>
          </p:cNvPr>
          <p:cNvSpPr txBox="1"/>
          <p:nvPr/>
        </p:nvSpPr>
        <p:spPr>
          <a:xfrm>
            <a:off x="148024" y="243402"/>
            <a:ext cx="7670690" cy="369332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ヒラギノ丸ゴ Pro W4"/>
              </a:rPr>
              <a:t>別紙</a:t>
            </a:r>
            <a:r>
              <a:rPr lang="en-US" altLang="ja-JP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ヒラギノ丸ゴ Pro W4"/>
              </a:rPr>
              <a:t>3</a:t>
            </a:r>
            <a:r>
              <a:rPr lang="ja-JP" altLang="en-US"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ヒラギノ丸ゴ Pro W4"/>
              </a:rPr>
              <a:t>　</a:t>
            </a:r>
            <a:r>
              <a:rPr lang="en-US" altLang="ja-JP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SARS-CoV-2</a:t>
            </a:r>
            <a:r>
              <a:rPr lang="ja-JP" altLang="ja-JP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蛋白質遺伝子発現用プラスミドの</a:t>
            </a:r>
            <a:r>
              <a:rPr lang="ja-JP" altLang="en-US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作成</a:t>
            </a:r>
            <a:r>
              <a:rPr lang="en-US" altLang="ja-JP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【</a:t>
            </a:r>
            <a:r>
              <a:rPr lang="ja-JP" altLang="en-US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実験３</a:t>
            </a:r>
            <a:r>
              <a:rPr lang="en-US" altLang="ja-JP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】</a:t>
            </a:r>
            <a:r>
              <a:rPr lang="ja-JP" altLang="ja-JP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 </a:t>
            </a:r>
            <a:endParaRPr kumimoji="1" lang="en-US" altLang="ja-JP" dirty="0">
              <a:latin typeface="Hiragino Maru Gothic Pro W4" panose="020F0400000000000000" pitchFamily="34" charset="-128"/>
              <a:ea typeface="Hiragino Maru Gothic Pro W4" panose="020F0400000000000000" pitchFamily="34" charset="-128"/>
              <a:cs typeface="ヒラギノ丸ゴ Pro W4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xmlns="" id="{5A0B8642-8532-5F41-BA9C-16216FA25451}"/>
              </a:ext>
            </a:extLst>
          </p:cNvPr>
          <p:cNvGrpSpPr/>
          <p:nvPr/>
        </p:nvGrpSpPr>
        <p:grpSpPr>
          <a:xfrm>
            <a:off x="445312" y="1393040"/>
            <a:ext cx="2349640" cy="921712"/>
            <a:chOff x="367653" y="979280"/>
            <a:chExt cx="2349640" cy="921712"/>
          </a:xfrm>
        </p:grpSpPr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xmlns="" id="{88C80778-D7FA-F144-B51E-6D58D8E19ED0}"/>
                </a:ext>
              </a:extLst>
            </p:cNvPr>
            <p:cNvGrpSpPr/>
            <p:nvPr/>
          </p:nvGrpSpPr>
          <p:grpSpPr>
            <a:xfrm>
              <a:off x="367653" y="1074605"/>
              <a:ext cx="2349640" cy="826387"/>
              <a:chOff x="3228173" y="5254373"/>
              <a:chExt cx="2349640" cy="826387"/>
            </a:xfrm>
          </p:grpSpPr>
          <p:sp>
            <p:nvSpPr>
              <p:cNvPr id="45" name="角丸四角形 44">
                <a:extLst>
                  <a:ext uri="{FF2B5EF4-FFF2-40B4-BE49-F238E27FC236}">
                    <a16:creationId xmlns:a16="http://schemas.microsoft.com/office/drawing/2014/main" xmlns="" id="{93E3182F-5006-F54C-9B65-09607019B039}"/>
                  </a:ext>
                </a:extLst>
              </p:cNvPr>
              <p:cNvSpPr/>
              <p:nvPr/>
            </p:nvSpPr>
            <p:spPr>
              <a:xfrm>
                <a:off x="3228173" y="5443137"/>
                <a:ext cx="2349640" cy="637623"/>
              </a:xfrm>
              <a:prstGeom prst="round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0" name="正方形/長方形 49">
                <a:extLst>
                  <a:ext uri="{FF2B5EF4-FFF2-40B4-BE49-F238E27FC236}">
                    <a16:creationId xmlns:a16="http://schemas.microsoft.com/office/drawing/2014/main" xmlns="" id="{4F6FD301-543F-A54E-B3A7-D642AD172216}"/>
                  </a:ext>
                </a:extLst>
              </p:cNvPr>
              <p:cNvSpPr/>
              <p:nvPr/>
            </p:nvSpPr>
            <p:spPr>
              <a:xfrm>
                <a:off x="3247766" y="5254373"/>
                <a:ext cx="864000" cy="2160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kumimoji="1" lang="en-US" altLang="ja-JP" sz="1000" dirty="0">
                    <a:latin typeface="Helvetica" pitchFamily="2" charset="0"/>
                  </a:rPr>
                  <a:t>EF </a:t>
                </a:r>
                <a:r>
                  <a:rPr lang="en-US" altLang="ja-JP" sz="1000" dirty="0">
                    <a:latin typeface="Helvetica" pitchFamily="2" charset="0"/>
                  </a:rPr>
                  <a:t>or </a:t>
                </a:r>
                <a:r>
                  <a:rPr kumimoji="1" lang="en-US" altLang="ja-JP" sz="1000" dirty="0">
                    <a:latin typeface="Helvetica" pitchFamily="2" charset="0"/>
                  </a:rPr>
                  <a:t>CAG pro</a:t>
                </a:r>
                <a:endParaRPr kumimoji="1" lang="ja-JP" altLang="en-US" sz="1000">
                  <a:latin typeface="Helvetica" pitchFamily="2" charset="0"/>
                </a:endParaRPr>
              </a:p>
            </p:txBody>
          </p:sp>
          <p:sp>
            <p:nvSpPr>
              <p:cNvPr id="51" name="正方形/長方形 50">
                <a:extLst>
                  <a:ext uri="{FF2B5EF4-FFF2-40B4-BE49-F238E27FC236}">
                    <a16:creationId xmlns:a16="http://schemas.microsoft.com/office/drawing/2014/main" xmlns="" id="{FB9AD408-8D1B-844C-A60C-5C699C6733E4}"/>
                  </a:ext>
                </a:extLst>
              </p:cNvPr>
              <p:cNvSpPr/>
              <p:nvPr/>
            </p:nvSpPr>
            <p:spPr>
              <a:xfrm>
                <a:off x="5089130" y="5254373"/>
                <a:ext cx="288000" cy="2160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kumimoji="1" lang="en-US" altLang="ja-JP" sz="1000" dirty="0" err="1">
                    <a:latin typeface="Helvetica" pitchFamily="2" charset="0"/>
                  </a:rPr>
                  <a:t>pA</a:t>
                </a:r>
                <a:endParaRPr kumimoji="1" lang="ja-JP" altLang="en-US" sz="1000">
                  <a:latin typeface="Helvetica" pitchFamily="2" charset="0"/>
                </a:endParaRPr>
              </a:p>
            </p:txBody>
          </p:sp>
        </p:grpSp>
        <p:sp>
          <p:nvSpPr>
            <p:cNvPr id="41" name="正方形/長方形 40">
              <a:extLst>
                <a:ext uri="{FF2B5EF4-FFF2-40B4-BE49-F238E27FC236}">
                  <a16:creationId xmlns:a16="http://schemas.microsoft.com/office/drawing/2014/main" xmlns="" id="{D2EDD026-1B83-6849-A9A1-D288EBE565C7}"/>
                </a:ext>
              </a:extLst>
            </p:cNvPr>
            <p:cNvSpPr/>
            <p:nvPr/>
          </p:nvSpPr>
          <p:spPr>
            <a:xfrm>
              <a:off x="1263000" y="1074605"/>
              <a:ext cx="977365" cy="21600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200" dirty="0">
                  <a:latin typeface="Helvetica" pitchFamily="2" charset="0"/>
                </a:rPr>
                <a:t>S</a:t>
              </a:r>
              <a:endParaRPr kumimoji="1" lang="ja-JP" altLang="en-US" sz="1200">
                <a:latin typeface="Helvetica" pitchFamily="2" charset="0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xmlns="" id="{F60FE54E-14E5-A546-906D-A0D5D2281E9B}"/>
                </a:ext>
              </a:extLst>
            </p:cNvPr>
            <p:cNvSpPr txBox="1"/>
            <p:nvPr/>
          </p:nvSpPr>
          <p:spPr>
            <a:xfrm>
              <a:off x="840516" y="1415645"/>
              <a:ext cx="124425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err="1">
                  <a:latin typeface="Helvetica" pitchFamily="2" charset="0"/>
                </a:rPr>
                <a:t>pEFG</a:t>
              </a:r>
              <a:r>
                <a:rPr lang="en-US" altLang="ja-JP" sz="1200" dirty="0">
                  <a:latin typeface="Helvetica" pitchFamily="2" charset="0"/>
                </a:rPr>
                <a:t>/</a:t>
              </a:r>
              <a:r>
                <a:rPr lang="en-US" altLang="ja-JP" sz="1200" dirty="0" err="1">
                  <a:latin typeface="Helvetica" pitchFamily="2" charset="0"/>
                </a:rPr>
                <a:t>pCAG</a:t>
              </a:r>
              <a:r>
                <a:rPr lang="en-US" altLang="ja-JP" sz="1400" dirty="0">
                  <a:latin typeface="Helvetica" pitchFamily="2" charset="0"/>
                </a:rPr>
                <a:t>-</a:t>
              </a:r>
              <a:r>
                <a:rPr lang="en-US" altLang="ja-JP" sz="1600" dirty="0">
                  <a:latin typeface="Helvetica" pitchFamily="2" charset="0"/>
                </a:rPr>
                <a:t>S</a:t>
              </a:r>
              <a:endParaRPr kumimoji="1" lang="ja-JP" altLang="en-US" sz="1600">
                <a:latin typeface="Helvetica" pitchFamily="2" charset="0"/>
              </a:endParaRPr>
            </a:p>
          </p:txBody>
        </p:sp>
        <p:cxnSp>
          <p:nvCxnSpPr>
            <p:cNvPr id="84" name="直線矢印コネクタ 83">
              <a:extLst>
                <a:ext uri="{FF2B5EF4-FFF2-40B4-BE49-F238E27FC236}">
                  <a16:creationId xmlns:a16="http://schemas.microsoft.com/office/drawing/2014/main" xmlns="" id="{618C11B8-BCE2-3148-9BCB-DE93DEC9FAE4}"/>
                </a:ext>
              </a:extLst>
            </p:cNvPr>
            <p:cNvCxnSpPr>
              <a:cxnSpLocks/>
            </p:cNvCxnSpPr>
            <p:nvPr/>
          </p:nvCxnSpPr>
          <p:spPr>
            <a:xfrm>
              <a:off x="1315150" y="979280"/>
              <a:ext cx="88852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xmlns="" id="{F9B92874-0013-034B-9522-1062ECCF9EA8}"/>
              </a:ext>
            </a:extLst>
          </p:cNvPr>
          <p:cNvGrpSpPr/>
          <p:nvPr/>
        </p:nvGrpSpPr>
        <p:grpSpPr>
          <a:xfrm>
            <a:off x="3027532" y="1393040"/>
            <a:ext cx="1764000" cy="882899"/>
            <a:chOff x="2949873" y="979280"/>
            <a:chExt cx="1764000" cy="882899"/>
          </a:xfrm>
        </p:grpSpPr>
        <p:grpSp>
          <p:nvGrpSpPr>
            <p:cNvPr id="70" name="グループ化 69">
              <a:extLst>
                <a:ext uri="{FF2B5EF4-FFF2-40B4-BE49-F238E27FC236}">
                  <a16:creationId xmlns:a16="http://schemas.microsoft.com/office/drawing/2014/main" xmlns="" id="{99F94422-8FA6-AF4F-9091-637DDCAC6111}"/>
                </a:ext>
              </a:extLst>
            </p:cNvPr>
            <p:cNvGrpSpPr/>
            <p:nvPr/>
          </p:nvGrpSpPr>
          <p:grpSpPr>
            <a:xfrm>
              <a:off x="2949873" y="1074605"/>
              <a:ext cx="1764000" cy="787574"/>
              <a:chOff x="3304076" y="5285491"/>
              <a:chExt cx="1764000" cy="787574"/>
            </a:xfrm>
          </p:grpSpPr>
          <p:sp>
            <p:nvSpPr>
              <p:cNvPr id="71" name="角丸四角形 70">
                <a:extLst>
                  <a:ext uri="{FF2B5EF4-FFF2-40B4-BE49-F238E27FC236}">
                    <a16:creationId xmlns:a16="http://schemas.microsoft.com/office/drawing/2014/main" xmlns="" id="{2E14DFD2-0004-C948-A534-BAF5672CF73A}"/>
                  </a:ext>
                </a:extLst>
              </p:cNvPr>
              <p:cNvSpPr/>
              <p:nvPr/>
            </p:nvSpPr>
            <p:spPr>
              <a:xfrm>
                <a:off x="3304076" y="5435442"/>
                <a:ext cx="1764000" cy="637623"/>
              </a:xfrm>
              <a:prstGeom prst="round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2" name="正方形/長方形 71">
                <a:extLst>
                  <a:ext uri="{FF2B5EF4-FFF2-40B4-BE49-F238E27FC236}">
                    <a16:creationId xmlns:a16="http://schemas.microsoft.com/office/drawing/2014/main" xmlns="" id="{7D02C9D0-6FD3-8549-B85A-4A124ED46665}"/>
                  </a:ext>
                </a:extLst>
              </p:cNvPr>
              <p:cNvSpPr/>
              <p:nvPr/>
            </p:nvSpPr>
            <p:spPr>
              <a:xfrm>
                <a:off x="3482866" y="5287300"/>
                <a:ext cx="864000" cy="2160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kumimoji="1" lang="en-US" altLang="ja-JP" sz="1000" dirty="0">
                    <a:latin typeface="Helvetica" pitchFamily="2" charset="0"/>
                  </a:rPr>
                  <a:t>EF </a:t>
                </a:r>
                <a:r>
                  <a:rPr lang="en-US" altLang="ja-JP" sz="1000" dirty="0">
                    <a:latin typeface="Helvetica" pitchFamily="2" charset="0"/>
                  </a:rPr>
                  <a:t>or </a:t>
                </a:r>
                <a:r>
                  <a:rPr kumimoji="1" lang="en-US" altLang="ja-JP" sz="1000" dirty="0">
                    <a:latin typeface="Helvetica" pitchFamily="2" charset="0"/>
                  </a:rPr>
                  <a:t>CAG pro</a:t>
                </a:r>
                <a:endParaRPr kumimoji="1" lang="ja-JP" altLang="en-US" sz="1000">
                  <a:latin typeface="Helvetica" pitchFamily="2" charset="0"/>
                </a:endParaRPr>
              </a:p>
            </p:txBody>
          </p:sp>
          <p:sp>
            <p:nvSpPr>
              <p:cNvPr id="73" name="正方形/長方形 72">
                <a:extLst>
                  <a:ext uri="{FF2B5EF4-FFF2-40B4-BE49-F238E27FC236}">
                    <a16:creationId xmlns:a16="http://schemas.microsoft.com/office/drawing/2014/main" xmlns="" id="{FFCE27CD-5D0B-CF4C-9F09-9D3E4260C07C}"/>
                  </a:ext>
                </a:extLst>
              </p:cNvPr>
              <p:cNvSpPr/>
              <p:nvPr/>
            </p:nvSpPr>
            <p:spPr>
              <a:xfrm>
                <a:off x="4458694" y="5285491"/>
                <a:ext cx="288000" cy="2160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kumimoji="1" lang="en-US" altLang="ja-JP" sz="1000" dirty="0" err="1">
                    <a:latin typeface="Helvetica" pitchFamily="2" charset="0"/>
                  </a:rPr>
                  <a:t>pA</a:t>
                </a:r>
                <a:endParaRPr kumimoji="1" lang="ja-JP" altLang="en-US" sz="1000">
                  <a:latin typeface="Helvetica" pitchFamily="2" charset="0"/>
                </a:endParaRPr>
              </a:p>
            </p:txBody>
          </p:sp>
        </p:grpSp>
        <p:sp>
          <p:nvSpPr>
            <p:cNvPr id="43" name="正方形/長方形 42">
              <a:extLst>
                <a:ext uri="{FF2B5EF4-FFF2-40B4-BE49-F238E27FC236}">
                  <a16:creationId xmlns:a16="http://schemas.microsoft.com/office/drawing/2014/main" xmlns="" id="{253D09E4-47C7-AB40-A520-196CB87D3977}"/>
                </a:ext>
              </a:extLst>
            </p:cNvPr>
            <p:cNvSpPr/>
            <p:nvPr/>
          </p:nvSpPr>
          <p:spPr>
            <a:xfrm>
              <a:off x="4003330" y="1074605"/>
              <a:ext cx="90919" cy="21600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200" dirty="0">
                  <a:latin typeface="Helvetica" pitchFamily="2" charset="0"/>
                </a:rPr>
                <a:t>E</a:t>
              </a:r>
              <a:endParaRPr kumimoji="1" lang="ja-JP" altLang="en-US" sz="1200">
                <a:latin typeface="Helvetica" pitchFamily="2" charset="0"/>
              </a:endParaRPr>
            </a:p>
          </p:txBody>
        </p:sp>
        <p:sp>
          <p:nvSpPr>
            <p:cNvPr id="142" name="テキスト ボックス 141">
              <a:extLst>
                <a:ext uri="{FF2B5EF4-FFF2-40B4-BE49-F238E27FC236}">
                  <a16:creationId xmlns:a16="http://schemas.microsoft.com/office/drawing/2014/main" xmlns="" id="{8EC5F5AE-A81B-4449-9501-1AA7FD6BC9D7}"/>
                </a:ext>
              </a:extLst>
            </p:cNvPr>
            <p:cNvSpPr txBox="1"/>
            <p:nvPr/>
          </p:nvSpPr>
          <p:spPr>
            <a:xfrm>
              <a:off x="3242071" y="1415645"/>
              <a:ext cx="124425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err="1">
                  <a:latin typeface="Helvetica" pitchFamily="2" charset="0"/>
                </a:rPr>
                <a:t>pEFG</a:t>
              </a:r>
              <a:r>
                <a:rPr lang="en-US" altLang="ja-JP" sz="1200" dirty="0">
                  <a:latin typeface="Helvetica" pitchFamily="2" charset="0"/>
                </a:rPr>
                <a:t>/</a:t>
              </a:r>
              <a:r>
                <a:rPr lang="en-US" altLang="ja-JP" sz="1200" dirty="0" err="1">
                  <a:latin typeface="Helvetica" pitchFamily="2" charset="0"/>
                </a:rPr>
                <a:t>pCAG</a:t>
              </a:r>
              <a:r>
                <a:rPr lang="en-US" altLang="ja-JP" sz="1400" dirty="0">
                  <a:latin typeface="Helvetica" pitchFamily="2" charset="0"/>
                </a:rPr>
                <a:t>-</a:t>
              </a:r>
              <a:r>
                <a:rPr lang="en-US" altLang="ja-JP" sz="1600" dirty="0">
                  <a:latin typeface="Helvetica" pitchFamily="2" charset="0"/>
                </a:rPr>
                <a:t>E</a:t>
              </a:r>
              <a:endParaRPr kumimoji="1" lang="ja-JP" altLang="en-US" sz="1600">
                <a:latin typeface="Helvetica" pitchFamily="2" charset="0"/>
              </a:endParaRPr>
            </a:p>
          </p:txBody>
        </p:sp>
        <p:cxnSp>
          <p:nvCxnSpPr>
            <p:cNvPr id="85" name="直線矢印コネクタ 84">
              <a:extLst>
                <a:ext uri="{FF2B5EF4-FFF2-40B4-BE49-F238E27FC236}">
                  <a16:creationId xmlns:a16="http://schemas.microsoft.com/office/drawing/2014/main" xmlns="" id="{AB7F3054-E868-8E4F-97CF-AAA2CF82B900}"/>
                </a:ext>
              </a:extLst>
            </p:cNvPr>
            <p:cNvCxnSpPr>
              <a:cxnSpLocks/>
            </p:cNvCxnSpPr>
            <p:nvPr/>
          </p:nvCxnSpPr>
          <p:spPr>
            <a:xfrm>
              <a:off x="3927678" y="979280"/>
              <a:ext cx="176813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xmlns="" id="{2F2ABB43-400D-DF44-9655-2EE0B6F29F6D}"/>
              </a:ext>
            </a:extLst>
          </p:cNvPr>
          <p:cNvGrpSpPr/>
          <p:nvPr/>
        </p:nvGrpSpPr>
        <p:grpSpPr>
          <a:xfrm>
            <a:off x="4953011" y="1393040"/>
            <a:ext cx="1699068" cy="882473"/>
            <a:chOff x="4875352" y="979280"/>
            <a:chExt cx="1699068" cy="882473"/>
          </a:xfrm>
        </p:grpSpPr>
        <p:grpSp>
          <p:nvGrpSpPr>
            <p:cNvPr id="79" name="グループ化 78">
              <a:extLst>
                <a:ext uri="{FF2B5EF4-FFF2-40B4-BE49-F238E27FC236}">
                  <a16:creationId xmlns:a16="http://schemas.microsoft.com/office/drawing/2014/main" xmlns="" id="{5832F574-C64C-D34E-B7DF-BC248EAD9540}"/>
                </a:ext>
              </a:extLst>
            </p:cNvPr>
            <p:cNvGrpSpPr/>
            <p:nvPr/>
          </p:nvGrpSpPr>
          <p:grpSpPr>
            <a:xfrm>
              <a:off x="4875352" y="1074605"/>
              <a:ext cx="1699068" cy="787148"/>
              <a:chOff x="3228173" y="5293612"/>
              <a:chExt cx="1699068" cy="787148"/>
            </a:xfrm>
          </p:grpSpPr>
          <p:sp>
            <p:nvSpPr>
              <p:cNvPr id="92" name="角丸四角形 91">
                <a:extLst>
                  <a:ext uri="{FF2B5EF4-FFF2-40B4-BE49-F238E27FC236}">
                    <a16:creationId xmlns:a16="http://schemas.microsoft.com/office/drawing/2014/main" xmlns="" id="{9081B841-64EA-F143-9FF9-A784CAFC3EB8}"/>
                  </a:ext>
                </a:extLst>
              </p:cNvPr>
              <p:cNvSpPr/>
              <p:nvPr/>
            </p:nvSpPr>
            <p:spPr>
              <a:xfrm>
                <a:off x="3228173" y="5443137"/>
                <a:ext cx="1699068" cy="637623"/>
              </a:xfrm>
              <a:prstGeom prst="round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3" name="正方形/長方形 92">
                <a:extLst>
                  <a:ext uri="{FF2B5EF4-FFF2-40B4-BE49-F238E27FC236}">
                    <a16:creationId xmlns:a16="http://schemas.microsoft.com/office/drawing/2014/main" xmlns="" id="{4A84F3C1-2AAD-C143-AA7C-B6E1E7D656A9}"/>
                  </a:ext>
                </a:extLst>
              </p:cNvPr>
              <p:cNvSpPr/>
              <p:nvPr/>
            </p:nvSpPr>
            <p:spPr>
              <a:xfrm>
                <a:off x="3377634" y="5293612"/>
                <a:ext cx="864000" cy="2160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kumimoji="1" lang="en-US" altLang="ja-JP" sz="1000" dirty="0">
                    <a:latin typeface="Helvetica" pitchFamily="2" charset="0"/>
                  </a:rPr>
                  <a:t>EF </a:t>
                </a:r>
                <a:r>
                  <a:rPr lang="en-US" altLang="ja-JP" sz="1000" dirty="0">
                    <a:latin typeface="Helvetica" pitchFamily="2" charset="0"/>
                  </a:rPr>
                  <a:t>or </a:t>
                </a:r>
                <a:r>
                  <a:rPr kumimoji="1" lang="en-US" altLang="ja-JP" sz="1000" dirty="0">
                    <a:latin typeface="Helvetica" pitchFamily="2" charset="0"/>
                  </a:rPr>
                  <a:t>CAG pro</a:t>
                </a:r>
                <a:endParaRPr kumimoji="1" lang="ja-JP" altLang="en-US" sz="1000">
                  <a:latin typeface="Helvetica" pitchFamily="2" charset="0"/>
                </a:endParaRPr>
              </a:p>
            </p:txBody>
          </p:sp>
          <p:sp>
            <p:nvSpPr>
              <p:cNvPr id="96" name="正方形/長方形 95">
                <a:extLst>
                  <a:ext uri="{FF2B5EF4-FFF2-40B4-BE49-F238E27FC236}">
                    <a16:creationId xmlns:a16="http://schemas.microsoft.com/office/drawing/2014/main" xmlns="" id="{F9FF5E95-2D36-1544-A60D-95E6D916475B}"/>
                  </a:ext>
                </a:extLst>
              </p:cNvPr>
              <p:cNvSpPr/>
              <p:nvPr/>
            </p:nvSpPr>
            <p:spPr>
              <a:xfrm>
                <a:off x="4443737" y="5293612"/>
                <a:ext cx="288000" cy="2160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kumimoji="1" lang="en-US" altLang="ja-JP" sz="1000" dirty="0" err="1">
                    <a:latin typeface="Helvetica" pitchFamily="2" charset="0"/>
                  </a:rPr>
                  <a:t>pA</a:t>
                </a:r>
                <a:endParaRPr kumimoji="1" lang="ja-JP" altLang="en-US" sz="1000">
                  <a:latin typeface="Helvetica" pitchFamily="2" charset="0"/>
                </a:endParaRPr>
              </a:p>
            </p:txBody>
          </p:sp>
        </p:grpSp>
        <p:sp>
          <p:nvSpPr>
            <p:cNvPr id="42" name="正方形/長方形 41">
              <a:extLst>
                <a:ext uri="{FF2B5EF4-FFF2-40B4-BE49-F238E27FC236}">
                  <a16:creationId xmlns:a16="http://schemas.microsoft.com/office/drawing/2014/main" xmlns="" id="{7896A2D9-1403-F649-8D6D-160AF2B19161}"/>
                </a:ext>
              </a:extLst>
            </p:cNvPr>
            <p:cNvSpPr/>
            <p:nvPr/>
          </p:nvSpPr>
          <p:spPr>
            <a:xfrm>
              <a:off x="5892870" y="1074605"/>
              <a:ext cx="198046" cy="21600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>
                  <a:latin typeface="Helvetica" pitchFamily="2" charset="0"/>
                </a:rPr>
                <a:t>M</a:t>
              </a:r>
              <a:endParaRPr kumimoji="1" lang="ja-JP" altLang="en-US" sz="1200">
                <a:latin typeface="Helvetica" pitchFamily="2" charset="0"/>
              </a:endParaRPr>
            </a:p>
          </p:txBody>
        </p:sp>
        <p:sp>
          <p:nvSpPr>
            <p:cNvPr id="143" name="テキスト ボックス 142">
              <a:extLst>
                <a:ext uri="{FF2B5EF4-FFF2-40B4-BE49-F238E27FC236}">
                  <a16:creationId xmlns:a16="http://schemas.microsoft.com/office/drawing/2014/main" xmlns="" id="{175104F8-FF68-EE43-A9DE-6B3D6515B4EF}"/>
                </a:ext>
              </a:extLst>
            </p:cNvPr>
            <p:cNvSpPr txBox="1"/>
            <p:nvPr/>
          </p:nvSpPr>
          <p:spPr>
            <a:xfrm>
              <a:off x="5147136" y="1415645"/>
              <a:ext cx="127150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err="1">
                  <a:latin typeface="Helvetica" pitchFamily="2" charset="0"/>
                </a:rPr>
                <a:t>pEFG</a:t>
              </a:r>
              <a:r>
                <a:rPr lang="en-US" altLang="ja-JP" sz="1200" dirty="0">
                  <a:latin typeface="Helvetica" pitchFamily="2" charset="0"/>
                </a:rPr>
                <a:t>/</a:t>
              </a:r>
              <a:r>
                <a:rPr lang="en-US" altLang="ja-JP" sz="1200" dirty="0" err="1">
                  <a:latin typeface="Helvetica" pitchFamily="2" charset="0"/>
                </a:rPr>
                <a:t>pCAG</a:t>
              </a:r>
              <a:r>
                <a:rPr lang="en-US" altLang="ja-JP" sz="1200" dirty="0">
                  <a:latin typeface="Helvetica" pitchFamily="2" charset="0"/>
                </a:rPr>
                <a:t>-</a:t>
              </a:r>
              <a:r>
                <a:rPr lang="en-US" altLang="ja-JP" sz="1600" dirty="0">
                  <a:latin typeface="Helvetica" pitchFamily="2" charset="0"/>
                </a:rPr>
                <a:t>M</a:t>
              </a:r>
              <a:endParaRPr kumimoji="1" lang="ja-JP" altLang="en-US" sz="1600">
                <a:latin typeface="Helvetica" pitchFamily="2" charset="0"/>
              </a:endParaRPr>
            </a:p>
          </p:txBody>
        </p:sp>
        <p:cxnSp>
          <p:nvCxnSpPr>
            <p:cNvPr id="87" name="直線矢印コネクタ 86">
              <a:extLst>
                <a:ext uri="{FF2B5EF4-FFF2-40B4-BE49-F238E27FC236}">
                  <a16:creationId xmlns:a16="http://schemas.microsoft.com/office/drawing/2014/main" xmlns="" id="{BE2FBAB1-00FA-8D4F-B302-3C6A242D0633}"/>
                </a:ext>
              </a:extLst>
            </p:cNvPr>
            <p:cNvCxnSpPr>
              <a:cxnSpLocks/>
            </p:cNvCxnSpPr>
            <p:nvPr/>
          </p:nvCxnSpPr>
          <p:spPr>
            <a:xfrm>
              <a:off x="5889317" y="979280"/>
              <a:ext cx="251839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xmlns="" id="{52A301C2-4A60-E84C-BA6E-06E3A29BA24F}"/>
              </a:ext>
            </a:extLst>
          </p:cNvPr>
          <p:cNvGrpSpPr/>
          <p:nvPr/>
        </p:nvGrpSpPr>
        <p:grpSpPr>
          <a:xfrm>
            <a:off x="6779966" y="1393040"/>
            <a:ext cx="1803721" cy="873757"/>
            <a:chOff x="6702307" y="979280"/>
            <a:chExt cx="1803721" cy="873757"/>
          </a:xfrm>
        </p:grpSpPr>
        <p:grpSp>
          <p:nvGrpSpPr>
            <p:cNvPr id="101" name="グループ化 100">
              <a:extLst>
                <a:ext uri="{FF2B5EF4-FFF2-40B4-BE49-F238E27FC236}">
                  <a16:creationId xmlns:a16="http://schemas.microsoft.com/office/drawing/2014/main" xmlns="" id="{F2EA3170-1771-9B40-8555-7AE40D9F2704}"/>
                </a:ext>
              </a:extLst>
            </p:cNvPr>
            <p:cNvGrpSpPr/>
            <p:nvPr/>
          </p:nvGrpSpPr>
          <p:grpSpPr>
            <a:xfrm>
              <a:off x="6702307" y="1074605"/>
              <a:ext cx="1803721" cy="778432"/>
              <a:chOff x="3228173" y="5290326"/>
              <a:chExt cx="1803721" cy="778432"/>
            </a:xfrm>
          </p:grpSpPr>
          <p:sp>
            <p:nvSpPr>
              <p:cNvPr id="102" name="角丸四角形 101">
                <a:extLst>
                  <a:ext uri="{FF2B5EF4-FFF2-40B4-BE49-F238E27FC236}">
                    <a16:creationId xmlns:a16="http://schemas.microsoft.com/office/drawing/2014/main" xmlns="" id="{57896B30-C3A7-B248-B92B-C418B086B936}"/>
                  </a:ext>
                </a:extLst>
              </p:cNvPr>
              <p:cNvSpPr/>
              <p:nvPr/>
            </p:nvSpPr>
            <p:spPr>
              <a:xfrm>
                <a:off x="3228173" y="5443138"/>
                <a:ext cx="1803721" cy="625620"/>
              </a:xfrm>
              <a:prstGeom prst="round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" name="正方形/長方形 102">
                <a:extLst>
                  <a:ext uri="{FF2B5EF4-FFF2-40B4-BE49-F238E27FC236}">
                    <a16:creationId xmlns:a16="http://schemas.microsoft.com/office/drawing/2014/main" xmlns="" id="{619A4129-9F74-0243-9793-9D17F8FD7B34}"/>
                  </a:ext>
                </a:extLst>
              </p:cNvPr>
              <p:cNvSpPr/>
              <p:nvPr/>
            </p:nvSpPr>
            <p:spPr>
              <a:xfrm>
                <a:off x="3377634" y="5293612"/>
                <a:ext cx="864000" cy="2160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kumimoji="1" lang="en-US" altLang="ja-JP" sz="1000" dirty="0">
                    <a:latin typeface="Helvetica" pitchFamily="2" charset="0"/>
                  </a:rPr>
                  <a:t>EF </a:t>
                </a:r>
                <a:r>
                  <a:rPr lang="en-US" altLang="ja-JP" sz="1000" dirty="0">
                    <a:latin typeface="Helvetica" pitchFamily="2" charset="0"/>
                  </a:rPr>
                  <a:t>or </a:t>
                </a:r>
                <a:r>
                  <a:rPr kumimoji="1" lang="en-US" altLang="ja-JP" sz="1000" dirty="0">
                    <a:latin typeface="Helvetica" pitchFamily="2" charset="0"/>
                  </a:rPr>
                  <a:t>CAG pro</a:t>
                </a:r>
                <a:endParaRPr kumimoji="1" lang="ja-JP" altLang="en-US" sz="1000">
                  <a:latin typeface="Helvetica" pitchFamily="2" charset="0"/>
                </a:endParaRPr>
              </a:p>
            </p:txBody>
          </p:sp>
          <p:sp>
            <p:nvSpPr>
              <p:cNvPr id="104" name="正方形/長方形 103">
                <a:extLst>
                  <a:ext uri="{FF2B5EF4-FFF2-40B4-BE49-F238E27FC236}">
                    <a16:creationId xmlns:a16="http://schemas.microsoft.com/office/drawing/2014/main" xmlns="" id="{A9D5F02A-8FF6-A742-AA82-34347DC841A0}"/>
                  </a:ext>
                </a:extLst>
              </p:cNvPr>
              <p:cNvSpPr/>
              <p:nvPr/>
            </p:nvSpPr>
            <p:spPr>
              <a:xfrm>
                <a:off x="4598892" y="5290326"/>
                <a:ext cx="288000" cy="2160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kumimoji="1" lang="en-US" altLang="ja-JP" sz="1000" dirty="0" err="1">
                    <a:latin typeface="Helvetica" pitchFamily="2" charset="0"/>
                  </a:rPr>
                  <a:t>pA</a:t>
                </a:r>
                <a:endParaRPr kumimoji="1" lang="ja-JP" altLang="en-US" sz="1000">
                  <a:latin typeface="Helvetica" pitchFamily="2" charset="0"/>
                </a:endParaRPr>
              </a:p>
            </p:txBody>
          </p:sp>
        </p:grpSp>
        <p:sp>
          <p:nvSpPr>
            <p:cNvPr id="44" name="正方形/長方形 43">
              <a:extLst>
                <a:ext uri="{FF2B5EF4-FFF2-40B4-BE49-F238E27FC236}">
                  <a16:creationId xmlns:a16="http://schemas.microsoft.com/office/drawing/2014/main" xmlns="" id="{2A16F526-457A-604F-BDBC-BA6201544033}"/>
                </a:ext>
              </a:extLst>
            </p:cNvPr>
            <p:cNvSpPr/>
            <p:nvPr/>
          </p:nvSpPr>
          <p:spPr>
            <a:xfrm>
              <a:off x="7726589" y="1074605"/>
              <a:ext cx="327365" cy="21600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rIns="36000" rtlCol="0" anchor="ctr"/>
            <a:lstStyle/>
            <a:p>
              <a:pPr algn="ctr"/>
              <a:r>
                <a:rPr lang="en-US" altLang="ja-JP" sz="1200" dirty="0">
                  <a:latin typeface="Helvetica" pitchFamily="2" charset="0"/>
                </a:rPr>
                <a:t>N</a:t>
              </a:r>
              <a:endParaRPr kumimoji="1" lang="ja-JP" altLang="en-US" sz="1200">
                <a:latin typeface="Helvetica" pitchFamily="2" charset="0"/>
              </a:endParaRPr>
            </a:p>
          </p:txBody>
        </p:sp>
        <p:sp>
          <p:nvSpPr>
            <p:cNvPr id="144" name="テキスト ボックス 143">
              <a:extLst>
                <a:ext uri="{FF2B5EF4-FFF2-40B4-BE49-F238E27FC236}">
                  <a16:creationId xmlns:a16="http://schemas.microsoft.com/office/drawing/2014/main" xmlns="" id="{E6065AE5-903E-1444-8E02-A791F47637FE}"/>
                </a:ext>
              </a:extLst>
            </p:cNvPr>
            <p:cNvSpPr txBox="1"/>
            <p:nvPr/>
          </p:nvSpPr>
          <p:spPr>
            <a:xfrm>
              <a:off x="7014045" y="1415645"/>
              <a:ext cx="124745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err="1">
                  <a:latin typeface="Helvetica" pitchFamily="2" charset="0"/>
                </a:rPr>
                <a:t>pEFG</a:t>
              </a:r>
              <a:r>
                <a:rPr lang="en-US" altLang="ja-JP" sz="1200" dirty="0">
                  <a:latin typeface="Helvetica" pitchFamily="2" charset="0"/>
                </a:rPr>
                <a:t>/</a:t>
              </a:r>
              <a:r>
                <a:rPr lang="en-US" altLang="ja-JP" sz="1200" dirty="0" err="1">
                  <a:latin typeface="Helvetica" pitchFamily="2" charset="0"/>
                </a:rPr>
                <a:t>pCAG</a:t>
              </a:r>
              <a:r>
                <a:rPr lang="en-US" altLang="ja-JP" sz="1200" dirty="0">
                  <a:latin typeface="Helvetica" pitchFamily="2" charset="0"/>
                </a:rPr>
                <a:t>-</a:t>
              </a:r>
              <a:r>
                <a:rPr lang="en-US" altLang="ja-JP" sz="1600" dirty="0">
                  <a:latin typeface="Helvetica" pitchFamily="2" charset="0"/>
                </a:rPr>
                <a:t>N</a:t>
              </a:r>
              <a:endParaRPr kumimoji="1" lang="ja-JP" altLang="en-US" sz="1600">
                <a:latin typeface="Helvetica" pitchFamily="2" charset="0"/>
              </a:endParaRPr>
            </a:p>
          </p:txBody>
        </p:sp>
        <p:cxnSp>
          <p:nvCxnSpPr>
            <p:cNvPr id="90" name="直線矢印コネクタ 89">
              <a:extLst>
                <a:ext uri="{FF2B5EF4-FFF2-40B4-BE49-F238E27FC236}">
                  <a16:creationId xmlns:a16="http://schemas.microsoft.com/office/drawing/2014/main" xmlns="" id="{F2D4A166-C16C-524E-8560-C996BBF158F6}"/>
                </a:ext>
              </a:extLst>
            </p:cNvPr>
            <p:cNvCxnSpPr>
              <a:cxnSpLocks/>
            </p:cNvCxnSpPr>
            <p:nvPr/>
          </p:nvCxnSpPr>
          <p:spPr>
            <a:xfrm>
              <a:off x="7726589" y="979280"/>
              <a:ext cx="251839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xmlns="" id="{013FD0FB-BD04-F949-B16C-7E7369C71062}"/>
              </a:ext>
            </a:extLst>
          </p:cNvPr>
          <p:cNvGrpSpPr/>
          <p:nvPr/>
        </p:nvGrpSpPr>
        <p:grpSpPr>
          <a:xfrm>
            <a:off x="449189" y="3974089"/>
            <a:ext cx="1699068" cy="856222"/>
            <a:chOff x="407570" y="3086676"/>
            <a:chExt cx="1699068" cy="856222"/>
          </a:xfrm>
        </p:grpSpPr>
        <p:sp>
          <p:nvSpPr>
            <p:cNvPr id="106" name="角丸四角形 105">
              <a:extLst>
                <a:ext uri="{FF2B5EF4-FFF2-40B4-BE49-F238E27FC236}">
                  <a16:creationId xmlns:a16="http://schemas.microsoft.com/office/drawing/2014/main" xmlns="" id="{961C8A1E-EEC0-7447-B7BC-F326AD0BFE77}"/>
                </a:ext>
              </a:extLst>
            </p:cNvPr>
            <p:cNvSpPr/>
            <p:nvPr/>
          </p:nvSpPr>
          <p:spPr>
            <a:xfrm>
              <a:off x="407570" y="3305275"/>
              <a:ext cx="1699068" cy="637623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7" name="正方形/長方形 106">
              <a:extLst>
                <a:ext uri="{FF2B5EF4-FFF2-40B4-BE49-F238E27FC236}">
                  <a16:creationId xmlns:a16="http://schemas.microsoft.com/office/drawing/2014/main" xmlns="" id="{7E378763-213C-024B-A42A-5512EC31268B}"/>
                </a:ext>
              </a:extLst>
            </p:cNvPr>
            <p:cNvSpPr/>
            <p:nvPr/>
          </p:nvSpPr>
          <p:spPr>
            <a:xfrm>
              <a:off x="557031" y="3220726"/>
              <a:ext cx="864000" cy="2160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kumimoji="1" lang="en-US" altLang="ja-JP" sz="1000" dirty="0">
                  <a:latin typeface="Helvetica" pitchFamily="2" charset="0"/>
                </a:rPr>
                <a:t>EF </a:t>
              </a:r>
              <a:r>
                <a:rPr lang="en-US" altLang="ja-JP" sz="1000" dirty="0">
                  <a:latin typeface="Helvetica" pitchFamily="2" charset="0"/>
                </a:rPr>
                <a:t>or </a:t>
              </a:r>
              <a:r>
                <a:rPr kumimoji="1" lang="en-US" altLang="ja-JP" sz="1000" dirty="0">
                  <a:latin typeface="Helvetica" pitchFamily="2" charset="0"/>
                </a:rPr>
                <a:t>CAG pro</a:t>
              </a:r>
              <a:endParaRPr kumimoji="1" lang="ja-JP" altLang="en-US" sz="1000">
                <a:latin typeface="Helvetica" pitchFamily="2" charset="0"/>
              </a:endParaRPr>
            </a:p>
          </p:txBody>
        </p:sp>
        <p:sp>
          <p:nvSpPr>
            <p:cNvPr id="108" name="正方形/長方形 107">
              <a:extLst>
                <a:ext uri="{FF2B5EF4-FFF2-40B4-BE49-F238E27FC236}">
                  <a16:creationId xmlns:a16="http://schemas.microsoft.com/office/drawing/2014/main" xmlns="" id="{AAD7483D-2FE7-3A42-81B6-26E13742279D}"/>
                </a:ext>
              </a:extLst>
            </p:cNvPr>
            <p:cNvSpPr/>
            <p:nvPr/>
          </p:nvSpPr>
          <p:spPr>
            <a:xfrm>
              <a:off x="1623134" y="3220726"/>
              <a:ext cx="288000" cy="2160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kumimoji="1" lang="en-US" altLang="ja-JP" sz="1000" dirty="0" err="1">
                  <a:latin typeface="Helvetica" pitchFamily="2" charset="0"/>
                </a:rPr>
                <a:t>pA</a:t>
              </a:r>
              <a:endParaRPr kumimoji="1" lang="ja-JP" altLang="en-US" sz="1000">
                <a:latin typeface="Helvetica" pitchFamily="2" charset="0"/>
              </a:endParaRPr>
            </a:p>
          </p:txBody>
        </p:sp>
        <p:sp>
          <p:nvSpPr>
            <p:cNvPr id="57" name="正方形/長方形 56">
              <a:extLst>
                <a:ext uri="{FF2B5EF4-FFF2-40B4-BE49-F238E27FC236}">
                  <a16:creationId xmlns:a16="http://schemas.microsoft.com/office/drawing/2014/main" xmlns="" id="{095808B5-4890-6D48-8D6E-FC50BD261969}"/>
                </a:ext>
              </a:extLst>
            </p:cNvPr>
            <p:cNvSpPr/>
            <p:nvPr/>
          </p:nvSpPr>
          <p:spPr>
            <a:xfrm>
              <a:off x="1419760" y="3220726"/>
              <a:ext cx="198046" cy="216000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kumimoji="1" lang="en-US" altLang="ja-JP" sz="1200" dirty="0">
                  <a:latin typeface="Helvetica" pitchFamily="2" charset="0"/>
                </a:rPr>
                <a:t>3a</a:t>
              </a:r>
              <a:endParaRPr kumimoji="1" lang="ja-JP" altLang="en-US" sz="1200">
                <a:latin typeface="Helvetica" pitchFamily="2" charset="0"/>
              </a:endParaRPr>
            </a:p>
          </p:txBody>
        </p:sp>
        <p:sp>
          <p:nvSpPr>
            <p:cNvPr id="145" name="テキスト ボックス 144">
              <a:extLst>
                <a:ext uri="{FF2B5EF4-FFF2-40B4-BE49-F238E27FC236}">
                  <a16:creationId xmlns:a16="http://schemas.microsoft.com/office/drawing/2014/main" xmlns="" id="{7F32F67F-C823-AF4B-A65D-4A53095FDC66}"/>
                </a:ext>
              </a:extLst>
            </p:cNvPr>
            <p:cNvSpPr txBox="1"/>
            <p:nvPr/>
          </p:nvSpPr>
          <p:spPr>
            <a:xfrm>
              <a:off x="609313" y="3555175"/>
              <a:ext cx="132760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err="1">
                  <a:latin typeface="Helvetica" pitchFamily="2" charset="0"/>
                </a:rPr>
                <a:t>pEFG</a:t>
              </a:r>
              <a:r>
                <a:rPr lang="en-US" altLang="ja-JP" sz="1200" dirty="0">
                  <a:latin typeface="Helvetica" pitchFamily="2" charset="0"/>
                </a:rPr>
                <a:t>/pCAG-</a:t>
              </a:r>
              <a:r>
                <a:rPr lang="en-US" altLang="ja-JP" sz="1600" dirty="0">
                  <a:latin typeface="Helvetica" pitchFamily="2" charset="0"/>
                </a:rPr>
                <a:t>3a</a:t>
              </a:r>
              <a:endParaRPr kumimoji="1" lang="ja-JP" altLang="en-US" sz="1600">
                <a:latin typeface="Helvetica" pitchFamily="2" charset="0"/>
              </a:endParaRPr>
            </a:p>
          </p:txBody>
        </p:sp>
        <p:cxnSp>
          <p:nvCxnSpPr>
            <p:cNvPr id="91" name="直線矢印コネクタ 90">
              <a:extLst>
                <a:ext uri="{FF2B5EF4-FFF2-40B4-BE49-F238E27FC236}">
                  <a16:creationId xmlns:a16="http://schemas.microsoft.com/office/drawing/2014/main" xmlns="" id="{F6C8C9F1-37C9-DF47-9BA4-F120C598BF69}"/>
                </a:ext>
              </a:extLst>
            </p:cNvPr>
            <p:cNvCxnSpPr>
              <a:cxnSpLocks/>
            </p:cNvCxnSpPr>
            <p:nvPr/>
          </p:nvCxnSpPr>
          <p:spPr>
            <a:xfrm>
              <a:off x="1419760" y="3086676"/>
              <a:ext cx="251839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xmlns="" id="{FDB47C71-6DAE-3D4D-AE12-8981B7C7A79B}"/>
              </a:ext>
            </a:extLst>
          </p:cNvPr>
          <p:cNvGrpSpPr/>
          <p:nvPr/>
        </p:nvGrpSpPr>
        <p:grpSpPr>
          <a:xfrm>
            <a:off x="2292100" y="3974089"/>
            <a:ext cx="1699068" cy="911884"/>
            <a:chOff x="2228610" y="2275629"/>
            <a:chExt cx="1699068" cy="911884"/>
          </a:xfrm>
        </p:grpSpPr>
        <p:grpSp>
          <p:nvGrpSpPr>
            <p:cNvPr id="114" name="グループ化 113">
              <a:extLst>
                <a:ext uri="{FF2B5EF4-FFF2-40B4-BE49-F238E27FC236}">
                  <a16:creationId xmlns:a16="http://schemas.microsoft.com/office/drawing/2014/main" xmlns="" id="{DEFD136E-BB67-7F45-9646-AC47173B7C4E}"/>
                </a:ext>
              </a:extLst>
            </p:cNvPr>
            <p:cNvGrpSpPr/>
            <p:nvPr/>
          </p:nvGrpSpPr>
          <p:grpSpPr>
            <a:xfrm>
              <a:off x="2228610" y="2400365"/>
              <a:ext cx="1699068" cy="787148"/>
              <a:chOff x="3228173" y="5293612"/>
              <a:chExt cx="1699068" cy="787148"/>
            </a:xfrm>
          </p:grpSpPr>
          <p:sp>
            <p:nvSpPr>
              <p:cNvPr id="115" name="角丸四角形 114">
                <a:extLst>
                  <a:ext uri="{FF2B5EF4-FFF2-40B4-BE49-F238E27FC236}">
                    <a16:creationId xmlns:a16="http://schemas.microsoft.com/office/drawing/2014/main" xmlns="" id="{A6C89A55-2471-264B-8341-3647CF26646C}"/>
                  </a:ext>
                </a:extLst>
              </p:cNvPr>
              <p:cNvSpPr/>
              <p:nvPr/>
            </p:nvSpPr>
            <p:spPr>
              <a:xfrm>
                <a:off x="3228173" y="5443137"/>
                <a:ext cx="1699068" cy="637623"/>
              </a:xfrm>
              <a:prstGeom prst="round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6" name="正方形/長方形 115">
                <a:extLst>
                  <a:ext uri="{FF2B5EF4-FFF2-40B4-BE49-F238E27FC236}">
                    <a16:creationId xmlns:a16="http://schemas.microsoft.com/office/drawing/2014/main" xmlns="" id="{46D0437E-5748-564B-912D-24BFB3232D96}"/>
                  </a:ext>
                </a:extLst>
              </p:cNvPr>
              <p:cNvSpPr/>
              <p:nvPr/>
            </p:nvSpPr>
            <p:spPr>
              <a:xfrm>
                <a:off x="3377634" y="5293612"/>
                <a:ext cx="864000" cy="2160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kumimoji="1" lang="en-US" altLang="ja-JP" sz="1000" dirty="0">
                    <a:latin typeface="Helvetica" pitchFamily="2" charset="0"/>
                  </a:rPr>
                  <a:t>EF </a:t>
                </a:r>
                <a:r>
                  <a:rPr lang="en-US" altLang="ja-JP" sz="1000" dirty="0">
                    <a:latin typeface="Helvetica" pitchFamily="2" charset="0"/>
                  </a:rPr>
                  <a:t>or </a:t>
                </a:r>
                <a:r>
                  <a:rPr kumimoji="1" lang="en-US" altLang="ja-JP" sz="1000" dirty="0">
                    <a:latin typeface="Helvetica" pitchFamily="2" charset="0"/>
                  </a:rPr>
                  <a:t>CAG pro</a:t>
                </a:r>
                <a:endParaRPr kumimoji="1" lang="ja-JP" altLang="en-US" sz="1000">
                  <a:latin typeface="Helvetica" pitchFamily="2" charset="0"/>
                </a:endParaRPr>
              </a:p>
            </p:txBody>
          </p:sp>
          <p:sp>
            <p:nvSpPr>
              <p:cNvPr id="117" name="正方形/長方形 116">
                <a:extLst>
                  <a:ext uri="{FF2B5EF4-FFF2-40B4-BE49-F238E27FC236}">
                    <a16:creationId xmlns:a16="http://schemas.microsoft.com/office/drawing/2014/main" xmlns="" id="{574B1966-7BE2-354D-9AD3-A70A85866D4F}"/>
                  </a:ext>
                </a:extLst>
              </p:cNvPr>
              <p:cNvSpPr/>
              <p:nvPr/>
            </p:nvSpPr>
            <p:spPr>
              <a:xfrm>
                <a:off x="4358783" y="5294633"/>
                <a:ext cx="288000" cy="2160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kumimoji="1" lang="en-US" altLang="ja-JP" sz="1000" dirty="0" err="1">
                    <a:latin typeface="Helvetica" pitchFamily="2" charset="0"/>
                  </a:rPr>
                  <a:t>pA</a:t>
                </a:r>
                <a:endParaRPr kumimoji="1" lang="ja-JP" altLang="en-US" sz="1000">
                  <a:latin typeface="Helvetica" pitchFamily="2" charset="0"/>
                </a:endParaRPr>
              </a:p>
            </p:txBody>
          </p:sp>
        </p:grpSp>
        <p:sp>
          <p:nvSpPr>
            <p:cNvPr id="59" name="正方形/長方形 58">
              <a:extLst>
                <a:ext uri="{FF2B5EF4-FFF2-40B4-BE49-F238E27FC236}">
                  <a16:creationId xmlns:a16="http://schemas.microsoft.com/office/drawing/2014/main" xmlns="" id="{1E124D8C-959E-4A4A-9226-8A19464C97EC}"/>
                </a:ext>
              </a:extLst>
            </p:cNvPr>
            <p:cNvSpPr/>
            <p:nvPr/>
          </p:nvSpPr>
          <p:spPr>
            <a:xfrm>
              <a:off x="3242071" y="2400365"/>
              <a:ext cx="108000" cy="216000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ja-JP" sz="1000" dirty="0">
                  <a:latin typeface="Helvetica" pitchFamily="2" charset="0"/>
                </a:rPr>
                <a:t>6</a:t>
              </a:r>
              <a:endParaRPr kumimoji="1" lang="ja-JP" altLang="en-US" sz="1000">
                <a:latin typeface="Helvetica" pitchFamily="2" charset="0"/>
              </a:endParaRPr>
            </a:p>
          </p:txBody>
        </p:sp>
        <p:sp>
          <p:nvSpPr>
            <p:cNvPr id="147" name="テキスト ボックス 146">
              <a:extLst>
                <a:ext uri="{FF2B5EF4-FFF2-40B4-BE49-F238E27FC236}">
                  <a16:creationId xmlns:a16="http://schemas.microsoft.com/office/drawing/2014/main" xmlns="" id="{DA4E13E5-AE69-434E-9BEE-E91944F99A16}"/>
                </a:ext>
              </a:extLst>
            </p:cNvPr>
            <p:cNvSpPr txBox="1"/>
            <p:nvPr/>
          </p:nvSpPr>
          <p:spPr>
            <a:xfrm>
              <a:off x="2489136" y="2744128"/>
              <a:ext cx="122180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err="1">
                  <a:latin typeface="Helvetica" pitchFamily="2" charset="0"/>
                </a:rPr>
                <a:t>pEFG</a:t>
              </a:r>
              <a:r>
                <a:rPr lang="en-US" altLang="ja-JP" sz="1200" dirty="0">
                  <a:latin typeface="Helvetica" pitchFamily="2" charset="0"/>
                </a:rPr>
                <a:t>/pCAG</a:t>
              </a:r>
              <a:r>
                <a:rPr lang="en-US" altLang="ja-JP" sz="1400" dirty="0">
                  <a:latin typeface="Helvetica" pitchFamily="2" charset="0"/>
                </a:rPr>
                <a:t>-</a:t>
              </a:r>
              <a:r>
                <a:rPr lang="en-US" altLang="ja-JP" sz="1600" dirty="0">
                  <a:latin typeface="Helvetica" pitchFamily="2" charset="0"/>
                </a:rPr>
                <a:t>6</a:t>
              </a:r>
              <a:endParaRPr kumimoji="1" lang="ja-JP" altLang="en-US" sz="1600">
                <a:latin typeface="Helvetica" pitchFamily="2" charset="0"/>
              </a:endParaRPr>
            </a:p>
          </p:txBody>
        </p:sp>
        <p:cxnSp>
          <p:nvCxnSpPr>
            <p:cNvPr id="94" name="直線矢印コネクタ 93">
              <a:extLst>
                <a:ext uri="{FF2B5EF4-FFF2-40B4-BE49-F238E27FC236}">
                  <a16:creationId xmlns:a16="http://schemas.microsoft.com/office/drawing/2014/main" xmlns="" id="{0976B6E4-7336-0A4A-840D-2F0DC49CBA72}"/>
                </a:ext>
              </a:extLst>
            </p:cNvPr>
            <p:cNvCxnSpPr>
              <a:cxnSpLocks/>
            </p:cNvCxnSpPr>
            <p:nvPr/>
          </p:nvCxnSpPr>
          <p:spPr>
            <a:xfrm>
              <a:off x="3203989" y="2275629"/>
              <a:ext cx="155231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xmlns="" id="{25CFC1CB-DE53-E14B-8EBA-6C3BB8321D39}"/>
              </a:ext>
            </a:extLst>
          </p:cNvPr>
          <p:cNvGrpSpPr/>
          <p:nvPr/>
        </p:nvGrpSpPr>
        <p:grpSpPr>
          <a:xfrm>
            <a:off x="4115079" y="3974089"/>
            <a:ext cx="1699068" cy="903168"/>
            <a:chOff x="4051589" y="2275629"/>
            <a:chExt cx="1699068" cy="903168"/>
          </a:xfrm>
        </p:grpSpPr>
        <p:grpSp>
          <p:nvGrpSpPr>
            <p:cNvPr id="118" name="グループ化 117">
              <a:extLst>
                <a:ext uri="{FF2B5EF4-FFF2-40B4-BE49-F238E27FC236}">
                  <a16:creationId xmlns:a16="http://schemas.microsoft.com/office/drawing/2014/main" xmlns="" id="{A8480ADA-F6B3-A947-8D7C-28B731CCE1CC}"/>
                </a:ext>
              </a:extLst>
            </p:cNvPr>
            <p:cNvGrpSpPr/>
            <p:nvPr/>
          </p:nvGrpSpPr>
          <p:grpSpPr>
            <a:xfrm>
              <a:off x="4051589" y="2391649"/>
              <a:ext cx="1699068" cy="787148"/>
              <a:chOff x="3228173" y="5293612"/>
              <a:chExt cx="1699068" cy="787148"/>
            </a:xfrm>
          </p:grpSpPr>
          <p:sp>
            <p:nvSpPr>
              <p:cNvPr id="119" name="角丸四角形 118">
                <a:extLst>
                  <a:ext uri="{FF2B5EF4-FFF2-40B4-BE49-F238E27FC236}">
                    <a16:creationId xmlns:a16="http://schemas.microsoft.com/office/drawing/2014/main" xmlns="" id="{7C2DD94F-95C4-C74B-A0B6-0EF1FB2246CB}"/>
                  </a:ext>
                </a:extLst>
              </p:cNvPr>
              <p:cNvSpPr/>
              <p:nvPr/>
            </p:nvSpPr>
            <p:spPr>
              <a:xfrm>
                <a:off x="3228173" y="5443137"/>
                <a:ext cx="1699068" cy="637623"/>
              </a:xfrm>
              <a:prstGeom prst="round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0" name="正方形/長方形 119">
                <a:extLst>
                  <a:ext uri="{FF2B5EF4-FFF2-40B4-BE49-F238E27FC236}">
                    <a16:creationId xmlns:a16="http://schemas.microsoft.com/office/drawing/2014/main" xmlns="" id="{4F9C2DBE-FB3F-8542-9EED-1EF3AB078745}"/>
                  </a:ext>
                </a:extLst>
              </p:cNvPr>
              <p:cNvSpPr/>
              <p:nvPr/>
            </p:nvSpPr>
            <p:spPr>
              <a:xfrm>
                <a:off x="3377634" y="5293612"/>
                <a:ext cx="864000" cy="2160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kumimoji="1" lang="en-US" altLang="ja-JP" sz="1000" dirty="0">
                    <a:latin typeface="Helvetica" pitchFamily="2" charset="0"/>
                  </a:rPr>
                  <a:t>EF </a:t>
                </a:r>
                <a:r>
                  <a:rPr lang="en-US" altLang="ja-JP" sz="1000" dirty="0">
                    <a:latin typeface="Helvetica" pitchFamily="2" charset="0"/>
                  </a:rPr>
                  <a:t>or </a:t>
                </a:r>
                <a:r>
                  <a:rPr kumimoji="1" lang="en-US" altLang="ja-JP" sz="1000" dirty="0">
                    <a:latin typeface="Helvetica" pitchFamily="2" charset="0"/>
                  </a:rPr>
                  <a:t>CAG pro</a:t>
                </a:r>
                <a:endParaRPr kumimoji="1" lang="ja-JP" altLang="en-US" sz="1000">
                  <a:latin typeface="Helvetica" pitchFamily="2" charset="0"/>
                </a:endParaRPr>
              </a:p>
            </p:txBody>
          </p:sp>
          <p:sp>
            <p:nvSpPr>
              <p:cNvPr id="121" name="正方形/長方形 120">
                <a:extLst>
                  <a:ext uri="{FF2B5EF4-FFF2-40B4-BE49-F238E27FC236}">
                    <a16:creationId xmlns:a16="http://schemas.microsoft.com/office/drawing/2014/main" xmlns="" id="{9B2DD17B-95C7-764D-A8D9-076F8E3DF0B5}"/>
                  </a:ext>
                </a:extLst>
              </p:cNvPr>
              <p:cNvSpPr/>
              <p:nvPr/>
            </p:nvSpPr>
            <p:spPr>
              <a:xfrm>
                <a:off x="4414501" y="5293612"/>
                <a:ext cx="288000" cy="2160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kumimoji="1" lang="en-US" altLang="ja-JP" sz="1000" dirty="0" err="1">
                    <a:latin typeface="Helvetica" pitchFamily="2" charset="0"/>
                  </a:rPr>
                  <a:t>pA</a:t>
                </a:r>
                <a:endParaRPr kumimoji="1" lang="ja-JP" altLang="en-US" sz="1000">
                  <a:latin typeface="Helvetica" pitchFamily="2" charset="0"/>
                </a:endParaRPr>
              </a:p>
            </p:txBody>
          </p:sp>
        </p:grpSp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xmlns="" id="{CC4302A0-724F-554A-855A-8EE27E32639A}"/>
                </a:ext>
              </a:extLst>
            </p:cNvPr>
            <p:cNvSpPr/>
            <p:nvPr/>
          </p:nvSpPr>
          <p:spPr>
            <a:xfrm>
              <a:off x="5076393" y="2391649"/>
              <a:ext cx="148457" cy="216000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ja-JP" sz="1000" dirty="0">
                  <a:latin typeface="Helvetica" pitchFamily="2" charset="0"/>
                </a:rPr>
                <a:t>7a</a:t>
              </a:r>
              <a:endParaRPr kumimoji="1" lang="ja-JP" altLang="en-US" sz="1000">
                <a:latin typeface="Helvetica" pitchFamily="2" charset="0"/>
              </a:endParaRPr>
            </a:p>
          </p:txBody>
        </p:sp>
        <p:sp>
          <p:nvSpPr>
            <p:cNvPr id="148" name="テキスト ボックス 147">
              <a:extLst>
                <a:ext uri="{FF2B5EF4-FFF2-40B4-BE49-F238E27FC236}">
                  <a16:creationId xmlns:a16="http://schemas.microsoft.com/office/drawing/2014/main" xmlns="" id="{6F9CCEB5-61BE-A746-A762-D54E791E1A3E}"/>
                </a:ext>
              </a:extLst>
            </p:cNvPr>
            <p:cNvSpPr txBox="1"/>
            <p:nvPr/>
          </p:nvSpPr>
          <p:spPr>
            <a:xfrm>
              <a:off x="4202396" y="2744128"/>
              <a:ext cx="13131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err="1">
                  <a:latin typeface="Helvetica" pitchFamily="2" charset="0"/>
                </a:rPr>
                <a:t>pEFG</a:t>
              </a:r>
              <a:r>
                <a:rPr lang="en-US" altLang="ja-JP" sz="1200" dirty="0">
                  <a:latin typeface="Helvetica" pitchFamily="2" charset="0"/>
                </a:rPr>
                <a:t>/pCAG-</a:t>
              </a:r>
              <a:r>
                <a:rPr lang="en-US" altLang="ja-JP" sz="1400" dirty="0">
                  <a:latin typeface="Helvetica" pitchFamily="2" charset="0"/>
                </a:rPr>
                <a:t>7</a:t>
              </a:r>
              <a:r>
                <a:rPr lang="en-US" altLang="ja-JP" sz="1600" dirty="0">
                  <a:latin typeface="Helvetica" pitchFamily="2" charset="0"/>
                </a:rPr>
                <a:t>a</a:t>
              </a:r>
              <a:endParaRPr kumimoji="1" lang="ja-JP" altLang="en-US" sz="1600">
                <a:latin typeface="Helvetica" pitchFamily="2" charset="0"/>
              </a:endParaRPr>
            </a:p>
          </p:txBody>
        </p:sp>
        <p:cxnSp>
          <p:nvCxnSpPr>
            <p:cNvPr id="97" name="直線矢印コネクタ 96">
              <a:extLst>
                <a:ext uri="{FF2B5EF4-FFF2-40B4-BE49-F238E27FC236}">
                  <a16:creationId xmlns:a16="http://schemas.microsoft.com/office/drawing/2014/main" xmlns="" id="{EC1B187F-ABC1-BC4D-8683-222244767227}"/>
                </a:ext>
              </a:extLst>
            </p:cNvPr>
            <p:cNvCxnSpPr>
              <a:cxnSpLocks/>
            </p:cNvCxnSpPr>
            <p:nvPr/>
          </p:nvCxnSpPr>
          <p:spPr>
            <a:xfrm>
              <a:off x="5010089" y="2275629"/>
              <a:ext cx="251839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xmlns="" id="{E2C91150-2346-7242-9CAA-825B0964ECAA}"/>
              </a:ext>
            </a:extLst>
          </p:cNvPr>
          <p:cNvGrpSpPr/>
          <p:nvPr/>
        </p:nvGrpSpPr>
        <p:grpSpPr>
          <a:xfrm>
            <a:off x="5930432" y="3974089"/>
            <a:ext cx="1699068" cy="903168"/>
            <a:chOff x="5866942" y="2275629"/>
            <a:chExt cx="1699068" cy="903168"/>
          </a:xfrm>
        </p:grpSpPr>
        <p:grpSp>
          <p:nvGrpSpPr>
            <p:cNvPr id="122" name="グループ化 121">
              <a:extLst>
                <a:ext uri="{FF2B5EF4-FFF2-40B4-BE49-F238E27FC236}">
                  <a16:creationId xmlns:a16="http://schemas.microsoft.com/office/drawing/2014/main" xmlns="" id="{B4BAF1A6-CF7D-7049-A91B-FD759FD0A93F}"/>
                </a:ext>
              </a:extLst>
            </p:cNvPr>
            <p:cNvGrpSpPr/>
            <p:nvPr/>
          </p:nvGrpSpPr>
          <p:grpSpPr>
            <a:xfrm>
              <a:off x="5866942" y="2391649"/>
              <a:ext cx="1699068" cy="787148"/>
              <a:chOff x="3228173" y="5293612"/>
              <a:chExt cx="1699068" cy="787148"/>
            </a:xfrm>
          </p:grpSpPr>
          <p:sp>
            <p:nvSpPr>
              <p:cNvPr id="123" name="角丸四角形 122">
                <a:extLst>
                  <a:ext uri="{FF2B5EF4-FFF2-40B4-BE49-F238E27FC236}">
                    <a16:creationId xmlns:a16="http://schemas.microsoft.com/office/drawing/2014/main" xmlns="" id="{757C31E1-3D0A-1E46-BED0-05BDD6F5312B}"/>
                  </a:ext>
                </a:extLst>
              </p:cNvPr>
              <p:cNvSpPr/>
              <p:nvPr/>
            </p:nvSpPr>
            <p:spPr>
              <a:xfrm>
                <a:off x="3228173" y="5443137"/>
                <a:ext cx="1699068" cy="637623"/>
              </a:xfrm>
              <a:prstGeom prst="round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4" name="正方形/長方形 123">
                <a:extLst>
                  <a:ext uri="{FF2B5EF4-FFF2-40B4-BE49-F238E27FC236}">
                    <a16:creationId xmlns:a16="http://schemas.microsoft.com/office/drawing/2014/main" xmlns="" id="{3972D747-B1C0-D742-AAE1-0C3F99B3753E}"/>
                  </a:ext>
                </a:extLst>
              </p:cNvPr>
              <p:cNvSpPr/>
              <p:nvPr/>
            </p:nvSpPr>
            <p:spPr>
              <a:xfrm>
                <a:off x="3377634" y="5293612"/>
                <a:ext cx="864000" cy="2160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kumimoji="1" lang="en-US" altLang="ja-JP" sz="1000" dirty="0">
                    <a:latin typeface="Helvetica" pitchFamily="2" charset="0"/>
                  </a:rPr>
                  <a:t>EF </a:t>
                </a:r>
                <a:r>
                  <a:rPr lang="en-US" altLang="ja-JP" sz="1000" dirty="0">
                    <a:latin typeface="Helvetica" pitchFamily="2" charset="0"/>
                  </a:rPr>
                  <a:t>or </a:t>
                </a:r>
                <a:r>
                  <a:rPr kumimoji="1" lang="en-US" altLang="ja-JP" sz="1000" dirty="0">
                    <a:latin typeface="Helvetica" pitchFamily="2" charset="0"/>
                  </a:rPr>
                  <a:t>CAG pro</a:t>
                </a:r>
                <a:endParaRPr kumimoji="1" lang="ja-JP" altLang="en-US" sz="1000">
                  <a:latin typeface="Helvetica" pitchFamily="2" charset="0"/>
                </a:endParaRPr>
              </a:p>
            </p:txBody>
          </p:sp>
          <p:sp>
            <p:nvSpPr>
              <p:cNvPr id="125" name="正方形/長方形 124">
                <a:extLst>
                  <a:ext uri="{FF2B5EF4-FFF2-40B4-BE49-F238E27FC236}">
                    <a16:creationId xmlns:a16="http://schemas.microsoft.com/office/drawing/2014/main" xmlns="" id="{9D5D0137-C7E5-0C49-AD6E-B71F0256EC12}"/>
                  </a:ext>
                </a:extLst>
              </p:cNvPr>
              <p:cNvSpPr/>
              <p:nvPr/>
            </p:nvSpPr>
            <p:spPr>
              <a:xfrm>
                <a:off x="4378958" y="5293612"/>
                <a:ext cx="288000" cy="2160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kumimoji="1" lang="en-US" altLang="ja-JP" sz="1000" dirty="0" err="1">
                    <a:latin typeface="Helvetica" pitchFamily="2" charset="0"/>
                  </a:rPr>
                  <a:t>pA</a:t>
                </a:r>
                <a:endParaRPr kumimoji="1" lang="ja-JP" altLang="en-US" sz="1000">
                  <a:latin typeface="Helvetica" pitchFamily="2" charset="0"/>
                </a:endParaRPr>
              </a:p>
            </p:txBody>
          </p:sp>
        </p:grpSp>
        <p:sp>
          <p:nvSpPr>
            <p:cNvPr id="60" name="正方形/長方形 59">
              <a:extLst>
                <a:ext uri="{FF2B5EF4-FFF2-40B4-BE49-F238E27FC236}">
                  <a16:creationId xmlns:a16="http://schemas.microsoft.com/office/drawing/2014/main" xmlns="" id="{F48A6B64-5F35-784F-9ACB-3B1B4F2FA8A9}"/>
                </a:ext>
              </a:extLst>
            </p:cNvPr>
            <p:cNvSpPr/>
            <p:nvPr/>
          </p:nvSpPr>
          <p:spPr>
            <a:xfrm>
              <a:off x="6898055" y="2391649"/>
              <a:ext cx="108000" cy="216000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rIns="0" rtlCol="0" anchor="ctr">
              <a:normAutofit fontScale="77500" lnSpcReduction="20000"/>
            </a:bodyPr>
            <a:lstStyle/>
            <a:p>
              <a:pPr algn="ctr"/>
              <a:r>
                <a:rPr kumimoji="1" lang="en-US" altLang="ja-JP" sz="1000" dirty="0">
                  <a:latin typeface="Helvetica" pitchFamily="2" charset="0"/>
                </a:rPr>
                <a:t>7b</a:t>
              </a:r>
              <a:endParaRPr kumimoji="1" lang="ja-JP" altLang="en-US" sz="1000">
                <a:latin typeface="Helvetica" pitchFamily="2" charset="0"/>
              </a:endParaRPr>
            </a:p>
          </p:txBody>
        </p:sp>
        <p:sp>
          <p:nvSpPr>
            <p:cNvPr id="149" name="テキスト ボックス 148">
              <a:extLst>
                <a:ext uri="{FF2B5EF4-FFF2-40B4-BE49-F238E27FC236}">
                  <a16:creationId xmlns:a16="http://schemas.microsoft.com/office/drawing/2014/main" xmlns="" id="{9E3DD339-9461-4F45-9E7F-48D61E8246C3}"/>
                </a:ext>
              </a:extLst>
            </p:cNvPr>
            <p:cNvSpPr txBox="1"/>
            <p:nvPr/>
          </p:nvSpPr>
          <p:spPr>
            <a:xfrm>
              <a:off x="6066130" y="2744128"/>
              <a:ext cx="132760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err="1">
                  <a:latin typeface="Helvetica" pitchFamily="2" charset="0"/>
                </a:rPr>
                <a:t>pEFG</a:t>
              </a:r>
              <a:r>
                <a:rPr lang="en-US" altLang="ja-JP" sz="1200" dirty="0">
                  <a:latin typeface="Helvetica" pitchFamily="2" charset="0"/>
                </a:rPr>
                <a:t>/pCAG-</a:t>
              </a:r>
              <a:r>
                <a:rPr lang="en-US" altLang="ja-JP" sz="1600" dirty="0">
                  <a:latin typeface="Helvetica" pitchFamily="2" charset="0"/>
                </a:rPr>
                <a:t>7b</a:t>
              </a:r>
              <a:endParaRPr kumimoji="1" lang="ja-JP" altLang="en-US" sz="1600">
                <a:latin typeface="Helvetica" pitchFamily="2" charset="0"/>
              </a:endParaRPr>
            </a:p>
          </p:txBody>
        </p:sp>
        <p:cxnSp>
          <p:nvCxnSpPr>
            <p:cNvPr id="98" name="直線矢印コネクタ 97">
              <a:extLst>
                <a:ext uri="{FF2B5EF4-FFF2-40B4-BE49-F238E27FC236}">
                  <a16:creationId xmlns:a16="http://schemas.microsoft.com/office/drawing/2014/main" xmlns="" id="{6E70E951-CA8F-F948-B564-2085A51F04FC}"/>
                </a:ext>
              </a:extLst>
            </p:cNvPr>
            <p:cNvCxnSpPr>
              <a:cxnSpLocks/>
            </p:cNvCxnSpPr>
            <p:nvPr/>
          </p:nvCxnSpPr>
          <p:spPr>
            <a:xfrm>
              <a:off x="6848399" y="2275629"/>
              <a:ext cx="16564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xmlns="" id="{131B8063-0F8A-9B45-9014-31B07BC32974}"/>
              </a:ext>
            </a:extLst>
          </p:cNvPr>
          <p:cNvGrpSpPr/>
          <p:nvPr/>
        </p:nvGrpSpPr>
        <p:grpSpPr>
          <a:xfrm>
            <a:off x="476956" y="5292012"/>
            <a:ext cx="1699068" cy="911006"/>
            <a:chOff x="413466" y="3593552"/>
            <a:chExt cx="1699068" cy="911006"/>
          </a:xfrm>
        </p:grpSpPr>
        <p:grpSp>
          <p:nvGrpSpPr>
            <p:cNvPr id="126" name="グループ化 125">
              <a:extLst>
                <a:ext uri="{FF2B5EF4-FFF2-40B4-BE49-F238E27FC236}">
                  <a16:creationId xmlns:a16="http://schemas.microsoft.com/office/drawing/2014/main" xmlns="" id="{0629A157-FB0E-EA41-8E1D-99444705A536}"/>
                </a:ext>
              </a:extLst>
            </p:cNvPr>
            <p:cNvGrpSpPr/>
            <p:nvPr/>
          </p:nvGrpSpPr>
          <p:grpSpPr>
            <a:xfrm>
              <a:off x="413466" y="3717410"/>
              <a:ext cx="1699068" cy="787148"/>
              <a:chOff x="3228173" y="5293612"/>
              <a:chExt cx="1699068" cy="787148"/>
            </a:xfrm>
          </p:grpSpPr>
          <p:sp>
            <p:nvSpPr>
              <p:cNvPr id="127" name="角丸四角形 126">
                <a:extLst>
                  <a:ext uri="{FF2B5EF4-FFF2-40B4-BE49-F238E27FC236}">
                    <a16:creationId xmlns:a16="http://schemas.microsoft.com/office/drawing/2014/main" xmlns="" id="{F5C82ACD-1A78-454B-A269-85BD7AA6DA68}"/>
                  </a:ext>
                </a:extLst>
              </p:cNvPr>
              <p:cNvSpPr/>
              <p:nvPr/>
            </p:nvSpPr>
            <p:spPr>
              <a:xfrm>
                <a:off x="3228173" y="5443137"/>
                <a:ext cx="1699068" cy="637623"/>
              </a:xfrm>
              <a:prstGeom prst="round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8" name="正方形/長方形 127">
                <a:extLst>
                  <a:ext uri="{FF2B5EF4-FFF2-40B4-BE49-F238E27FC236}">
                    <a16:creationId xmlns:a16="http://schemas.microsoft.com/office/drawing/2014/main" xmlns="" id="{DB376040-915B-4F46-935D-A614CFD4A56C}"/>
                  </a:ext>
                </a:extLst>
              </p:cNvPr>
              <p:cNvSpPr/>
              <p:nvPr/>
            </p:nvSpPr>
            <p:spPr>
              <a:xfrm>
                <a:off x="3377634" y="5293612"/>
                <a:ext cx="864000" cy="2160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kumimoji="1" lang="en-US" altLang="ja-JP" sz="1000" dirty="0">
                    <a:latin typeface="Helvetica" pitchFamily="2" charset="0"/>
                  </a:rPr>
                  <a:t>EF </a:t>
                </a:r>
                <a:r>
                  <a:rPr lang="en-US" altLang="ja-JP" sz="1000" dirty="0">
                    <a:latin typeface="Helvetica" pitchFamily="2" charset="0"/>
                  </a:rPr>
                  <a:t>or </a:t>
                </a:r>
                <a:r>
                  <a:rPr kumimoji="1" lang="en-US" altLang="ja-JP" sz="1000" dirty="0">
                    <a:latin typeface="Helvetica" pitchFamily="2" charset="0"/>
                  </a:rPr>
                  <a:t>CAG pro</a:t>
                </a:r>
                <a:endParaRPr kumimoji="1" lang="ja-JP" altLang="en-US" sz="1000">
                  <a:latin typeface="Helvetica" pitchFamily="2" charset="0"/>
                </a:endParaRPr>
              </a:p>
            </p:txBody>
          </p:sp>
          <p:sp>
            <p:nvSpPr>
              <p:cNvPr id="129" name="正方形/長方形 128">
                <a:extLst>
                  <a:ext uri="{FF2B5EF4-FFF2-40B4-BE49-F238E27FC236}">
                    <a16:creationId xmlns:a16="http://schemas.microsoft.com/office/drawing/2014/main" xmlns="" id="{B87BDE13-18A1-424B-B42C-10C68888BE41}"/>
                  </a:ext>
                </a:extLst>
              </p:cNvPr>
              <p:cNvSpPr/>
              <p:nvPr/>
            </p:nvSpPr>
            <p:spPr>
              <a:xfrm>
                <a:off x="4414501" y="5293612"/>
                <a:ext cx="288000" cy="2160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kumimoji="1" lang="en-US" altLang="ja-JP" sz="1000" dirty="0" err="1">
                    <a:latin typeface="Helvetica" pitchFamily="2" charset="0"/>
                  </a:rPr>
                  <a:t>pA</a:t>
                </a:r>
                <a:endParaRPr kumimoji="1" lang="ja-JP" altLang="en-US" sz="1000">
                  <a:latin typeface="Helvetica" pitchFamily="2" charset="0"/>
                </a:endParaRPr>
              </a:p>
            </p:txBody>
          </p:sp>
        </p:grpSp>
        <p:sp>
          <p:nvSpPr>
            <p:cNvPr id="62" name="正方形/長方形 61">
              <a:extLst>
                <a:ext uri="{FF2B5EF4-FFF2-40B4-BE49-F238E27FC236}">
                  <a16:creationId xmlns:a16="http://schemas.microsoft.com/office/drawing/2014/main" xmlns="" id="{4BC9F1C8-A3D6-244B-A837-FBF43AABB6A0}"/>
                </a:ext>
              </a:extLst>
            </p:cNvPr>
            <p:cNvSpPr/>
            <p:nvPr/>
          </p:nvSpPr>
          <p:spPr>
            <a:xfrm>
              <a:off x="1439132" y="3717410"/>
              <a:ext cx="148457" cy="216000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kumimoji="1" lang="en-US" altLang="ja-JP" sz="1000" dirty="0">
                  <a:latin typeface="Helvetica" pitchFamily="2" charset="0"/>
                </a:rPr>
                <a:t>8</a:t>
              </a:r>
              <a:endParaRPr kumimoji="1" lang="ja-JP" altLang="en-US" sz="1000">
                <a:latin typeface="Helvetica" pitchFamily="2" charset="0"/>
              </a:endParaRPr>
            </a:p>
          </p:txBody>
        </p:sp>
        <p:sp>
          <p:nvSpPr>
            <p:cNvPr id="150" name="テキスト ボックス 149">
              <a:extLst>
                <a:ext uri="{FF2B5EF4-FFF2-40B4-BE49-F238E27FC236}">
                  <a16:creationId xmlns:a16="http://schemas.microsoft.com/office/drawing/2014/main" xmlns="" id="{7FFAA67E-D2EE-4B4C-8C28-44ED8873355C}"/>
                </a:ext>
              </a:extLst>
            </p:cNvPr>
            <p:cNvSpPr txBox="1"/>
            <p:nvPr/>
          </p:nvSpPr>
          <p:spPr>
            <a:xfrm>
              <a:off x="644349" y="4029169"/>
              <a:ext cx="121379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err="1">
                  <a:latin typeface="Helvetica" pitchFamily="2" charset="0"/>
                </a:rPr>
                <a:t>pEFG</a:t>
              </a:r>
              <a:r>
                <a:rPr lang="en-US" altLang="ja-JP" sz="1200" dirty="0">
                  <a:latin typeface="Helvetica" pitchFamily="2" charset="0"/>
                </a:rPr>
                <a:t>/pCAG-</a:t>
              </a:r>
              <a:r>
                <a:rPr lang="en-US" altLang="ja-JP" sz="1600" dirty="0">
                  <a:latin typeface="Helvetica" pitchFamily="2" charset="0"/>
                </a:rPr>
                <a:t>8</a:t>
              </a:r>
              <a:endParaRPr kumimoji="1" lang="ja-JP" altLang="en-US" sz="1600">
                <a:latin typeface="Helvetica" pitchFamily="2" charset="0"/>
              </a:endParaRPr>
            </a:p>
          </p:txBody>
        </p:sp>
        <p:cxnSp>
          <p:nvCxnSpPr>
            <p:cNvPr id="99" name="直線矢印コネクタ 98">
              <a:extLst>
                <a:ext uri="{FF2B5EF4-FFF2-40B4-BE49-F238E27FC236}">
                  <a16:creationId xmlns:a16="http://schemas.microsoft.com/office/drawing/2014/main" xmlns="" id="{52BE8F7C-609D-1742-B55E-10BC6403250B}"/>
                </a:ext>
              </a:extLst>
            </p:cNvPr>
            <p:cNvCxnSpPr>
              <a:cxnSpLocks/>
            </p:cNvCxnSpPr>
            <p:nvPr/>
          </p:nvCxnSpPr>
          <p:spPr>
            <a:xfrm>
              <a:off x="1421943" y="3593552"/>
              <a:ext cx="227785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xmlns="" id="{D2DD18C7-E930-C14C-B230-BC2FAAB3F081}"/>
              </a:ext>
            </a:extLst>
          </p:cNvPr>
          <p:cNvGrpSpPr/>
          <p:nvPr/>
        </p:nvGrpSpPr>
        <p:grpSpPr>
          <a:xfrm>
            <a:off x="2367752" y="5292012"/>
            <a:ext cx="1699068" cy="886986"/>
            <a:chOff x="2304262" y="3593552"/>
            <a:chExt cx="1699068" cy="886986"/>
          </a:xfrm>
        </p:grpSpPr>
        <p:grpSp>
          <p:nvGrpSpPr>
            <p:cNvPr id="138" name="グループ化 137">
              <a:extLst>
                <a:ext uri="{FF2B5EF4-FFF2-40B4-BE49-F238E27FC236}">
                  <a16:creationId xmlns:a16="http://schemas.microsoft.com/office/drawing/2014/main" xmlns="" id="{BC1E98AC-B362-F749-8F8E-B64AD097D814}"/>
                </a:ext>
              </a:extLst>
            </p:cNvPr>
            <p:cNvGrpSpPr/>
            <p:nvPr/>
          </p:nvGrpSpPr>
          <p:grpSpPr>
            <a:xfrm>
              <a:off x="2304262" y="3693390"/>
              <a:ext cx="1699068" cy="787148"/>
              <a:chOff x="3228173" y="5293612"/>
              <a:chExt cx="1699068" cy="787148"/>
            </a:xfrm>
          </p:grpSpPr>
          <p:sp>
            <p:nvSpPr>
              <p:cNvPr id="139" name="角丸四角形 138">
                <a:extLst>
                  <a:ext uri="{FF2B5EF4-FFF2-40B4-BE49-F238E27FC236}">
                    <a16:creationId xmlns:a16="http://schemas.microsoft.com/office/drawing/2014/main" xmlns="" id="{57975072-B530-6F4F-A12F-B3065C357B2C}"/>
                  </a:ext>
                </a:extLst>
              </p:cNvPr>
              <p:cNvSpPr/>
              <p:nvPr/>
            </p:nvSpPr>
            <p:spPr>
              <a:xfrm>
                <a:off x="3228173" y="5443137"/>
                <a:ext cx="1699068" cy="637623"/>
              </a:xfrm>
              <a:prstGeom prst="round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0" name="正方形/長方形 139">
                <a:extLst>
                  <a:ext uri="{FF2B5EF4-FFF2-40B4-BE49-F238E27FC236}">
                    <a16:creationId xmlns:a16="http://schemas.microsoft.com/office/drawing/2014/main" xmlns="" id="{7AF96233-3642-0041-B3EF-57FDFD56C73C}"/>
                  </a:ext>
                </a:extLst>
              </p:cNvPr>
              <p:cNvSpPr/>
              <p:nvPr/>
            </p:nvSpPr>
            <p:spPr>
              <a:xfrm>
                <a:off x="3377634" y="5293612"/>
                <a:ext cx="864000" cy="2160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kumimoji="1" lang="en-US" altLang="ja-JP" sz="1000" dirty="0">
                    <a:latin typeface="Helvetica" pitchFamily="2" charset="0"/>
                  </a:rPr>
                  <a:t>EF </a:t>
                </a:r>
                <a:r>
                  <a:rPr lang="en-US" altLang="ja-JP" sz="1000" dirty="0">
                    <a:latin typeface="Helvetica" pitchFamily="2" charset="0"/>
                  </a:rPr>
                  <a:t>or </a:t>
                </a:r>
                <a:r>
                  <a:rPr kumimoji="1" lang="en-US" altLang="ja-JP" sz="1000" dirty="0">
                    <a:latin typeface="Helvetica" pitchFamily="2" charset="0"/>
                  </a:rPr>
                  <a:t>CAG pro</a:t>
                </a:r>
                <a:endParaRPr kumimoji="1" lang="ja-JP" altLang="en-US" sz="1000">
                  <a:latin typeface="Helvetica" pitchFamily="2" charset="0"/>
                </a:endParaRPr>
              </a:p>
            </p:txBody>
          </p:sp>
          <p:sp>
            <p:nvSpPr>
              <p:cNvPr id="141" name="正方形/長方形 140">
                <a:extLst>
                  <a:ext uri="{FF2B5EF4-FFF2-40B4-BE49-F238E27FC236}">
                    <a16:creationId xmlns:a16="http://schemas.microsoft.com/office/drawing/2014/main" xmlns="" id="{C381D8E5-3EEB-C642-9F96-42447AE27DD1}"/>
                  </a:ext>
                </a:extLst>
              </p:cNvPr>
              <p:cNvSpPr/>
              <p:nvPr/>
            </p:nvSpPr>
            <p:spPr>
              <a:xfrm>
                <a:off x="4373226" y="5293612"/>
                <a:ext cx="288000" cy="2160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kumimoji="1" lang="en-US" altLang="ja-JP" sz="1000" dirty="0" err="1">
                    <a:latin typeface="Helvetica" pitchFamily="2" charset="0"/>
                  </a:rPr>
                  <a:t>pA</a:t>
                </a:r>
                <a:endParaRPr kumimoji="1" lang="ja-JP" altLang="en-US" sz="1000">
                  <a:latin typeface="Helvetica" pitchFamily="2" charset="0"/>
                </a:endParaRPr>
              </a:p>
            </p:txBody>
          </p:sp>
        </p:grpSp>
        <p:sp>
          <p:nvSpPr>
            <p:cNvPr id="68" name="正方形/長方形 67">
              <a:extLst>
                <a:ext uri="{FF2B5EF4-FFF2-40B4-BE49-F238E27FC236}">
                  <a16:creationId xmlns:a16="http://schemas.microsoft.com/office/drawing/2014/main" xmlns="" id="{B4568642-33A5-F142-9BF6-E7332AE109F3}"/>
                </a:ext>
              </a:extLst>
            </p:cNvPr>
            <p:cNvSpPr/>
            <p:nvPr/>
          </p:nvSpPr>
          <p:spPr>
            <a:xfrm>
              <a:off x="3329909" y="3693390"/>
              <a:ext cx="108000" cy="216000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rIns="0" rtlCol="0" anchor="ctr">
              <a:normAutofit fontScale="62500" lnSpcReduction="20000"/>
            </a:bodyPr>
            <a:lstStyle/>
            <a:p>
              <a:pPr algn="ctr"/>
              <a:r>
                <a:rPr lang="ja-JP" altLang="en-US" sz="1000">
                  <a:latin typeface="Helvetica" pitchFamily="2" charset="0"/>
                </a:rPr>
                <a:t>１０</a:t>
              </a:r>
              <a:endParaRPr kumimoji="1" lang="ja-JP" altLang="en-US" sz="1000">
                <a:latin typeface="Helvetica" pitchFamily="2" charset="0"/>
              </a:endParaRPr>
            </a:p>
          </p:txBody>
        </p:sp>
        <p:sp>
          <p:nvSpPr>
            <p:cNvPr id="153" name="テキスト ボックス 152">
              <a:extLst>
                <a:ext uri="{FF2B5EF4-FFF2-40B4-BE49-F238E27FC236}">
                  <a16:creationId xmlns:a16="http://schemas.microsoft.com/office/drawing/2014/main" xmlns="" id="{DCD6E257-17D4-DC4F-BCB5-B842F676236D}"/>
                </a:ext>
              </a:extLst>
            </p:cNvPr>
            <p:cNvSpPr txBox="1"/>
            <p:nvPr/>
          </p:nvSpPr>
          <p:spPr>
            <a:xfrm>
              <a:off x="2453723" y="4029169"/>
              <a:ext cx="132760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err="1">
                  <a:latin typeface="Helvetica" pitchFamily="2" charset="0"/>
                </a:rPr>
                <a:t>pEFG</a:t>
              </a:r>
              <a:r>
                <a:rPr lang="en-US" altLang="ja-JP" sz="1200" dirty="0">
                  <a:latin typeface="Helvetica" pitchFamily="2" charset="0"/>
                </a:rPr>
                <a:t>/pCAG-</a:t>
              </a:r>
              <a:r>
                <a:rPr lang="en-US" altLang="ja-JP" sz="1600" dirty="0">
                  <a:latin typeface="Helvetica" pitchFamily="2" charset="0"/>
                </a:rPr>
                <a:t>10</a:t>
              </a:r>
              <a:endParaRPr kumimoji="1" lang="ja-JP" altLang="en-US" sz="1600">
                <a:latin typeface="Helvetica" pitchFamily="2" charset="0"/>
              </a:endParaRPr>
            </a:p>
          </p:txBody>
        </p:sp>
        <p:cxnSp>
          <p:nvCxnSpPr>
            <p:cNvPr id="100" name="直線矢印コネクタ 99">
              <a:extLst>
                <a:ext uri="{FF2B5EF4-FFF2-40B4-BE49-F238E27FC236}">
                  <a16:creationId xmlns:a16="http://schemas.microsoft.com/office/drawing/2014/main" xmlns="" id="{4373588F-337F-E542-87E0-2097B2EC25C6}"/>
                </a:ext>
              </a:extLst>
            </p:cNvPr>
            <p:cNvCxnSpPr>
              <a:cxnSpLocks/>
            </p:cNvCxnSpPr>
            <p:nvPr/>
          </p:nvCxnSpPr>
          <p:spPr>
            <a:xfrm>
              <a:off x="3317723" y="3593552"/>
              <a:ext cx="227785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9" name="テキスト ボックス 108">
            <a:extLst>
              <a:ext uri="{FF2B5EF4-FFF2-40B4-BE49-F238E27FC236}">
                <a16:creationId xmlns:a16="http://schemas.microsoft.com/office/drawing/2014/main" xmlns="" id="{C18189EB-B008-F548-B6F7-AC64B6B3FF02}"/>
              </a:ext>
            </a:extLst>
          </p:cNvPr>
          <p:cNvSpPr txBox="1"/>
          <p:nvPr/>
        </p:nvSpPr>
        <p:spPr>
          <a:xfrm>
            <a:off x="335121" y="6376583"/>
            <a:ext cx="32800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プラスミド：</a:t>
            </a:r>
            <a:r>
              <a:rPr kumimoji="1" lang="en-US" altLang="ja-JP" sz="1400" dirty="0" err="1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pxEFwG</a:t>
            </a:r>
            <a:r>
              <a:rPr kumimoji="1" lang="ja-JP" altLang="en-US" sz="140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または</a:t>
            </a:r>
            <a:r>
              <a:rPr kumimoji="1" lang="en-US" altLang="ja-JP" sz="1400" dirty="0" err="1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pxCAwG</a:t>
            </a:r>
            <a:endParaRPr kumimoji="1" lang="ja-JP" altLang="en-US" sz="1400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xmlns="" id="{4F336218-D7AA-3149-8881-039350B22D52}"/>
              </a:ext>
            </a:extLst>
          </p:cNvPr>
          <p:cNvSpPr txBox="1"/>
          <p:nvPr/>
        </p:nvSpPr>
        <p:spPr>
          <a:xfrm>
            <a:off x="77909" y="913510"/>
            <a:ext cx="29851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・</a:t>
            </a:r>
            <a:r>
              <a:rPr kumimoji="1" lang="en-US" altLang="ja-JP" sz="16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4</a:t>
            </a:r>
            <a:r>
              <a:rPr kumimoji="1" lang="ja-JP" altLang="en-US" sz="160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種類のウイルス構造蛋白質</a:t>
            </a: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xmlns="" id="{7EBC9094-11DF-9E4C-922D-A3D97FAAE0EA}"/>
              </a:ext>
            </a:extLst>
          </p:cNvPr>
          <p:cNvSpPr txBox="1"/>
          <p:nvPr/>
        </p:nvSpPr>
        <p:spPr>
          <a:xfrm>
            <a:off x="77909" y="2497013"/>
            <a:ext cx="24064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・</a:t>
            </a:r>
            <a:r>
              <a:rPr lang="en-US" altLang="ja-JP" sz="16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7</a:t>
            </a:r>
            <a:r>
              <a:rPr kumimoji="1" lang="ja-JP" altLang="en-US" sz="160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種類のウイルス</a:t>
            </a:r>
            <a:r>
              <a:rPr kumimoji="1" lang="en-US" altLang="ja-JP" sz="16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ORF</a:t>
            </a:r>
            <a:endParaRPr kumimoji="1" lang="ja-JP" altLang="en-US" sz="1600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xmlns="" id="{F739EE97-7320-3F44-8891-9252817828C3}"/>
              </a:ext>
            </a:extLst>
          </p:cNvPr>
          <p:cNvGrpSpPr/>
          <p:nvPr/>
        </p:nvGrpSpPr>
        <p:grpSpPr>
          <a:xfrm>
            <a:off x="396397" y="2888129"/>
            <a:ext cx="7026269" cy="921497"/>
            <a:chOff x="1312891" y="6204159"/>
            <a:chExt cx="7026269" cy="921497"/>
          </a:xfrm>
        </p:grpSpPr>
        <p:sp>
          <p:nvSpPr>
            <p:cNvPr id="111" name="角丸四角形 110">
              <a:extLst>
                <a:ext uri="{FF2B5EF4-FFF2-40B4-BE49-F238E27FC236}">
                  <a16:creationId xmlns:a16="http://schemas.microsoft.com/office/drawing/2014/main" xmlns="" id="{A94E44A4-4BAD-DA43-8B68-DAE30864E465}"/>
                </a:ext>
              </a:extLst>
            </p:cNvPr>
            <p:cNvSpPr/>
            <p:nvPr/>
          </p:nvSpPr>
          <p:spPr>
            <a:xfrm>
              <a:off x="1312891" y="6484856"/>
              <a:ext cx="7026269" cy="640800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6" name="正方形/長方形 85">
              <a:extLst>
                <a:ext uri="{FF2B5EF4-FFF2-40B4-BE49-F238E27FC236}">
                  <a16:creationId xmlns:a16="http://schemas.microsoft.com/office/drawing/2014/main" xmlns="" id="{8C6FC3F1-3EDD-4040-9D91-AA836B84C913}"/>
                </a:ext>
              </a:extLst>
            </p:cNvPr>
            <p:cNvSpPr/>
            <p:nvPr/>
          </p:nvSpPr>
          <p:spPr>
            <a:xfrm>
              <a:off x="2306269" y="6361190"/>
              <a:ext cx="5356704" cy="219600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ja-JP" sz="1200" dirty="0">
                  <a:latin typeface="Helvetica" pitchFamily="2" charset="0"/>
                </a:rPr>
                <a:t>1ab</a:t>
              </a:r>
              <a:endParaRPr kumimoji="1" lang="ja-JP" altLang="en-US" sz="1200">
                <a:latin typeface="Helvetica" pitchFamily="2" charset="0"/>
              </a:endParaRPr>
            </a:p>
          </p:txBody>
        </p:sp>
        <p:sp>
          <p:nvSpPr>
            <p:cNvPr id="88" name="正方形/長方形 87">
              <a:extLst>
                <a:ext uri="{FF2B5EF4-FFF2-40B4-BE49-F238E27FC236}">
                  <a16:creationId xmlns:a16="http://schemas.microsoft.com/office/drawing/2014/main" xmlns="" id="{3AD8A97D-0137-BB4E-AAF3-23F067AC03BD}"/>
                </a:ext>
              </a:extLst>
            </p:cNvPr>
            <p:cNvSpPr/>
            <p:nvPr/>
          </p:nvSpPr>
          <p:spPr>
            <a:xfrm>
              <a:off x="1443814" y="6361190"/>
              <a:ext cx="864000" cy="2160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kumimoji="1" lang="en-US" altLang="ja-JP" sz="1000" dirty="0">
                  <a:latin typeface="Helvetica" pitchFamily="2" charset="0"/>
                </a:rPr>
                <a:t>EF </a:t>
              </a:r>
              <a:r>
                <a:rPr lang="en-US" altLang="ja-JP" sz="1000" dirty="0">
                  <a:latin typeface="Helvetica" pitchFamily="2" charset="0"/>
                </a:rPr>
                <a:t>or </a:t>
              </a:r>
              <a:r>
                <a:rPr kumimoji="1" lang="en-US" altLang="ja-JP" sz="1000" dirty="0">
                  <a:latin typeface="Helvetica" pitchFamily="2" charset="0"/>
                </a:rPr>
                <a:t>CAG pro</a:t>
              </a:r>
              <a:endParaRPr kumimoji="1" lang="ja-JP" altLang="en-US" sz="1000">
                <a:latin typeface="Helvetica" pitchFamily="2" charset="0"/>
              </a:endParaRPr>
            </a:p>
          </p:txBody>
        </p:sp>
        <p:sp>
          <p:nvSpPr>
            <p:cNvPr id="89" name="正方形/長方形 88">
              <a:extLst>
                <a:ext uri="{FF2B5EF4-FFF2-40B4-BE49-F238E27FC236}">
                  <a16:creationId xmlns:a16="http://schemas.microsoft.com/office/drawing/2014/main" xmlns="" id="{60662D1E-D9C9-1E41-9B58-124624CD7496}"/>
                </a:ext>
              </a:extLst>
            </p:cNvPr>
            <p:cNvSpPr/>
            <p:nvPr/>
          </p:nvSpPr>
          <p:spPr>
            <a:xfrm>
              <a:off x="7674714" y="6361190"/>
              <a:ext cx="288000" cy="2160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kumimoji="1" lang="en-US" altLang="ja-JP" sz="1000" dirty="0" err="1">
                  <a:latin typeface="Helvetica" pitchFamily="2" charset="0"/>
                </a:rPr>
                <a:t>pA</a:t>
              </a:r>
              <a:endParaRPr kumimoji="1" lang="ja-JP" altLang="en-US" sz="1000">
                <a:latin typeface="Helvetica" pitchFamily="2" charset="0"/>
              </a:endParaRPr>
            </a:p>
          </p:txBody>
        </p:sp>
        <p:cxnSp>
          <p:nvCxnSpPr>
            <p:cNvPr id="110" name="直線矢印コネクタ 109">
              <a:extLst>
                <a:ext uri="{FF2B5EF4-FFF2-40B4-BE49-F238E27FC236}">
                  <a16:creationId xmlns:a16="http://schemas.microsoft.com/office/drawing/2014/main" xmlns="" id="{8CEC24DD-2E91-874F-ACD1-8FFD4C3E4493}"/>
                </a:ext>
              </a:extLst>
            </p:cNvPr>
            <p:cNvCxnSpPr>
              <a:cxnSpLocks/>
            </p:cNvCxnSpPr>
            <p:nvPr/>
          </p:nvCxnSpPr>
          <p:spPr>
            <a:xfrm>
              <a:off x="2415618" y="6204159"/>
              <a:ext cx="5086869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テキスト ボックス 111">
              <a:extLst>
                <a:ext uri="{FF2B5EF4-FFF2-40B4-BE49-F238E27FC236}">
                  <a16:creationId xmlns:a16="http://schemas.microsoft.com/office/drawing/2014/main" xmlns="" id="{CAD506E6-E52A-4D44-96EB-6A07B347EA65}"/>
                </a:ext>
              </a:extLst>
            </p:cNvPr>
            <p:cNvSpPr txBox="1"/>
            <p:nvPr/>
          </p:nvSpPr>
          <p:spPr>
            <a:xfrm>
              <a:off x="3903517" y="6691795"/>
              <a:ext cx="144142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err="1">
                  <a:latin typeface="Helvetica" pitchFamily="2" charset="0"/>
                </a:rPr>
                <a:t>pEFG</a:t>
              </a:r>
              <a:r>
                <a:rPr lang="en-US" altLang="ja-JP" sz="1200" dirty="0">
                  <a:latin typeface="Helvetica" pitchFamily="2" charset="0"/>
                </a:rPr>
                <a:t>/pCAG-</a:t>
              </a:r>
              <a:r>
                <a:rPr lang="en-US" altLang="ja-JP" sz="1600" dirty="0">
                  <a:latin typeface="Helvetica" pitchFamily="2" charset="0"/>
                </a:rPr>
                <a:t>1ab</a:t>
              </a:r>
              <a:endParaRPr kumimoji="1" lang="ja-JP" altLang="en-US" sz="1600">
                <a:latin typeface="Helvetica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73487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xmlns="" id="{269E3A8B-934C-2240-8D47-84C07D6BF070}"/>
              </a:ext>
            </a:extLst>
          </p:cNvPr>
          <p:cNvGrpSpPr>
            <a:grpSpLocks noChangeAspect="1"/>
          </p:cNvGrpSpPr>
          <p:nvPr/>
        </p:nvGrpSpPr>
        <p:grpSpPr>
          <a:xfrm>
            <a:off x="1938664" y="3640723"/>
            <a:ext cx="2700000" cy="867978"/>
            <a:chOff x="1721923" y="1508165"/>
            <a:chExt cx="3170712" cy="1019299"/>
          </a:xfrm>
        </p:grpSpPr>
        <p:sp>
          <p:nvSpPr>
            <p:cNvPr id="3" name="円/楕円 2">
              <a:extLst>
                <a:ext uri="{FF2B5EF4-FFF2-40B4-BE49-F238E27FC236}">
                  <a16:creationId xmlns:a16="http://schemas.microsoft.com/office/drawing/2014/main" xmlns="" id="{341E14D1-1391-A543-BFD9-4DB366197EFB}"/>
                </a:ext>
              </a:extLst>
            </p:cNvPr>
            <p:cNvSpPr/>
            <p:nvPr/>
          </p:nvSpPr>
          <p:spPr>
            <a:xfrm>
              <a:off x="1721923" y="1909947"/>
              <a:ext cx="3170712" cy="61751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" name="円/楕円 1">
              <a:extLst>
                <a:ext uri="{FF2B5EF4-FFF2-40B4-BE49-F238E27FC236}">
                  <a16:creationId xmlns:a16="http://schemas.microsoft.com/office/drawing/2014/main" xmlns="" id="{8DF399D2-08CF-F741-BF46-4C142DF34BCD}"/>
                </a:ext>
              </a:extLst>
            </p:cNvPr>
            <p:cNvSpPr/>
            <p:nvPr/>
          </p:nvSpPr>
          <p:spPr>
            <a:xfrm>
              <a:off x="1721923" y="1508165"/>
              <a:ext cx="3170712" cy="617517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xmlns="" id="{7C2A1FB9-1CE2-9948-BF57-D18A21528D18}"/>
                </a:ext>
              </a:extLst>
            </p:cNvPr>
            <p:cNvCxnSpPr>
              <a:cxnSpLocks/>
            </p:cNvCxnSpPr>
            <p:nvPr/>
          </p:nvCxnSpPr>
          <p:spPr>
            <a:xfrm>
              <a:off x="1721923" y="1817892"/>
              <a:ext cx="0" cy="40178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xmlns="" id="{C45EE8A1-5038-D74E-9C7C-81EB2E86E7A3}"/>
                </a:ext>
              </a:extLst>
            </p:cNvPr>
            <p:cNvCxnSpPr>
              <a:cxnSpLocks/>
              <a:stCxn id="2" idx="6"/>
            </p:cNvCxnSpPr>
            <p:nvPr/>
          </p:nvCxnSpPr>
          <p:spPr>
            <a:xfrm>
              <a:off x="4892635" y="1816924"/>
              <a:ext cx="0" cy="40371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xmlns="" id="{26ADB9D0-F762-3A4F-9675-3609E1AA42A6}"/>
              </a:ext>
            </a:extLst>
          </p:cNvPr>
          <p:cNvSpPr txBox="1"/>
          <p:nvPr/>
        </p:nvSpPr>
        <p:spPr>
          <a:xfrm>
            <a:off x="1938664" y="4636093"/>
            <a:ext cx="26821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HuH-7</a:t>
            </a:r>
            <a:r>
              <a:rPr kumimoji="1" lang="ja-JP" altLang="en-US" sz="140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細胞または</a:t>
            </a:r>
            <a:r>
              <a:rPr kumimoji="1" lang="en-US" altLang="ja-JP" sz="14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VeroE6</a:t>
            </a:r>
            <a:r>
              <a:rPr kumimoji="1" lang="ja-JP" altLang="en-US" sz="140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細胞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xmlns="" id="{31C0A4B3-2A05-3E49-870B-71CF172937B2}"/>
              </a:ext>
            </a:extLst>
          </p:cNvPr>
          <p:cNvGrpSpPr/>
          <p:nvPr/>
        </p:nvGrpSpPr>
        <p:grpSpPr>
          <a:xfrm>
            <a:off x="2114525" y="1908172"/>
            <a:ext cx="2349640" cy="826387"/>
            <a:chOff x="3228173" y="5254373"/>
            <a:chExt cx="2349640" cy="826387"/>
          </a:xfrm>
        </p:grpSpPr>
        <p:sp>
          <p:nvSpPr>
            <p:cNvPr id="11" name="角丸四角形 10">
              <a:extLst>
                <a:ext uri="{FF2B5EF4-FFF2-40B4-BE49-F238E27FC236}">
                  <a16:creationId xmlns:a16="http://schemas.microsoft.com/office/drawing/2014/main" xmlns="" id="{53291433-44EF-4D4E-801E-D56F7D2EEC28}"/>
                </a:ext>
              </a:extLst>
            </p:cNvPr>
            <p:cNvSpPr/>
            <p:nvPr/>
          </p:nvSpPr>
          <p:spPr>
            <a:xfrm>
              <a:off x="3228173" y="5443137"/>
              <a:ext cx="2349640" cy="637623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xmlns="" id="{3A3B4396-8819-744D-A229-A106AD35FCFA}"/>
                </a:ext>
              </a:extLst>
            </p:cNvPr>
            <p:cNvSpPr/>
            <p:nvPr/>
          </p:nvSpPr>
          <p:spPr>
            <a:xfrm>
              <a:off x="3247766" y="5254373"/>
              <a:ext cx="864000" cy="2160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kumimoji="1" lang="en-US" altLang="ja-JP" sz="1000" dirty="0">
                  <a:latin typeface="Helvetica" pitchFamily="2" charset="0"/>
                </a:rPr>
                <a:t>EF </a:t>
              </a:r>
              <a:r>
                <a:rPr lang="en-US" altLang="ja-JP" sz="1000" dirty="0">
                  <a:latin typeface="Helvetica" pitchFamily="2" charset="0"/>
                </a:rPr>
                <a:t>or </a:t>
              </a:r>
              <a:r>
                <a:rPr kumimoji="1" lang="en-US" altLang="ja-JP" sz="1000" dirty="0">
                  <a:latin typeface="Helvetica" pitchFamily="2" charset="0"/>
                </a:rPr>
                <a:t>CAG pro</a:t>
              </a:r>
              <a:endParaRPr kumimoji="1" lang="ja-JP" altLang="en-US" sz="1000">
                <a:latin typeface="Helvetica" pitchFamily="2" charset="0"/>
              </a:endParaRPr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xmlns="" id="{1E8EAA5E-54D6-F047-B43E-CA089EE15582}"/>
                </a:ext>
              </a:extLst>
            </p:cNvPr>
            <p:cNvSpPr/>
            <p:nvPr/>
          </p:nvSpPr>
          <p:spPr>
            <a:xfrm>
              <a:off x="5192827" y="5254373"/>
              <a:ext cx="288000" cy="2160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kumimoji="1" lang="en-US" altLang="ja-JP" sz="1000" dirty="0" err="1">
                  <a:latin typeface="Helvetica" pitchFamily="2" charset="0"/>
                </a:rPr>
                <a:t>pA</a:t>
              </a:r>
              <a:endParaRPr kumimoji="1" lang="ja-JP" altLang="en-US" sz="1000">
                <a:latin typeface="Helvetica" pitchFamily="2" charset="0"/>
              </a:endParaRPr>
            </a:p>
          </p:txBody>
        </p:sp>
      </p:grp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xmlns="" id="{5E1E5EF1-75AE-4945-A863-114781FDF830}"/>
              </a:ext>
            </a:extLst>
          </p:cNvPr>
          <p:cNvSpPr/>
          <p:nvPr/>
        </p:nvSpPr>
        <p:spPr>
          <a:xfrm>
            <a:off x="3009871" y="1908172"/>
            <a:ext cx="1080000" cy="216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0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ウイルス蛋白質</a:t>
            </a:r>
            <a:endParaRPr kumimoji="1" lang="ja-JP" altLang="en-US" sz="1000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xmlns="" id="{719AED3B-F080-9A4B-865D-F62B0264D85D}"/>
              </a:ext>
            </a:extLst>
          </p:cNvPr>
          <p:cNvSpPr txBox="1"/>
          <p:nvPr/>
        </p:nvSpPr>
        <p:spPr>
          <a:xfrm>
            <a:off x="2436813" y="2254933"/>
            <a:ext cx="13997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err="1">
                <a:latin typeface="Helvetica" pitchFamily="2" charset="0"/>
              </a:rPr>
              <a:t>pEFG</a:t>
            </a:r>
            <a:r>
              <a:rPr kumimoji="1" lang="en-US" altLang="ja-JP" sz="1400" dirty="0">
                <a:latin typeface="Helvetica" pitchFamily="2" charset="0"/>
              </a:rPr>
              <a:t> or </a:t>
            </a:r>
            <a:r>
              <a:rPr lang="en-US" altLang="ja-JP" sz="1400" dirty="0" err="1">
                <a:latin typeface="Helvetica" pitchFamily="2" charset="0"/>
              </a:rPr>
              <a:t>pCAG</a:t>
            </a:r>
            <a:endParaRPr kumimoji="1" lang="ja-JP" altLang="en-US" sz="1400">
              <a:latin typeface="Helvetica" pitchFamily="2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xmlns="" id="{DB69A801-577A-0F4A-A25B-DAD1A3E3571E}"/>
              </a:ext>
            </a:extLst>
          </p:cNvPr>
          <p:cNvSpPr txBox="1"/>
          <p:nvPr/>
        </p:nvSpPr>
        <p:spPr>
          <a:xfrm>
            <a:off x="1628558" y="1290570"/>
            <a:ext cx="36744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SARS-CoV-2</a:t>
            </a:r>
            <a:r>
              <a:rPr lang="ja-JP" altLang="en-US" sz="140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蛋白質遺伝子搭載プラスミド</a:t>
            </a:r>
            <a:endParaRPr lang="en-US" altLang="ja-JP" sz="1400" dirty="0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r>
              <a:rPr lang="ja-JP" altLang="en-US" sz="140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単独あるいは複数の組み合わせ</a:t>
            </a:r>
            <a:endParaRPr kumimoji="1" lang="ja-JP" altLang="en-US" sz="1400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</p:txBody>
      </p: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xmlns="" id="{FBD8DCB5-6125-C348-BCF2-5C93D37CD79C}"/>
              </a:ext>
            </a:extLst>
          </p:cNvPr>
          <p:cNvCxnSpPr/>
          <p:nvPr/>
        </p:nvCxnSpPr>
        <p:spPr>
          <a:xfrm>
            <a:off x="3009871" y="2941162"/>
            <a:ext cx="0" cy="4430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xmlns="" id="{147CF18E-B0D4-DC4A-B844-3A57A805024C}"/>
              </a:ext>
            </a:extLst>
          </p:cNvPr>
          <p:cNvSpPr txBox="1"/>
          <p:nvPr/>
        </p:nvSpPr>
        <p:spPr>
          <a:xfrm>
            <a:off x="3143396" y="2800182"/>
            <a:ext cx="18774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トランスフェクション</a:t>
            </a:r>
            <a:endParaRPr kumimoji="1" lang="en-US" altLang="ja-JP" sz="1200" dirty="0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r>
              <a:rPr lang="ja-JP" altLang="en-US" sz="120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　　</a:t>
            </a:r>
            <a:r>
              <a:rPr lang="en-US" altLang="ja-JP" sz="12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or</a:t>
            </a:r>
          </a:p>
          <a:p>
            <a:r>
              <a:rPr lang="ja-JP" altLang="en-US" sz="120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エレクトロポレーション</a:t>
            </a:r>
            <a:endParaRPr kumimoji="1" lang="ja-JP" altLang="en-US" sz="1200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</p:txBody>
      </p: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xmlns="" id="{38CFF37C-4410-C348-B9A8-AB892F07D87D}"/>
              </a:ext>
            </a:extLst>
          </p:cNvPr>
          <p:cNvCxnSpPr/>
          <p:nvPr/>
        </p:nvCxnSpPr>
        <p:spPr>
          <a:xfrm>
            <a:off x="3009871" y="4947856"/>
            <a:ext cx="0" cy="4430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xmlns="" id="{57ABF591-EE8A-6D40-8125-E72D49E390B3}"/>
              </a:ext>
            </a:extLst>
          </p:cNvPr>
          <p:cNvSpPr txBox="1"/>
          <p:nvPr/>
        </p:nvSpPr>
        <p:spPr>
          <a:xfrm>
            <a:off x="1793799" y="5544804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各ウイルス蛋白質の機能解析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xmlns="" id="{69393D04-A313-2A46-8C2D-FF1B7D5B587B}"/>
              </a:ext>
            </a:extLst>
          </p:cNvPr>
          <p:cNvSpPr txBox="1"/>
          <p:nvPr/>
        </p:nvSpPr>
        <p:spPr>
          <a:xfrm>
            <a:off x="0" y="332559"/>
            <a:ext cx="8443337" cy="369332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ヒラギノ丸ゴ Pro W4"/>
              </a:rPr>
              <a:t>別紙４</a:t>
            </a:r>
            <a:r>
              <a:rPr lang="ja-JP" altLang="en-US"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ヒラギノ丸ゴ Pro W4"/>
              </a:rPr>
              <a:t>　</a:t>
            </a:r>
            <a:r>
              <a:rPr lang="en-US" altLang="ja-JP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SARS-CoV-2</a:t>
            </a:r>
            <a:r>
              <a:rPr lang="ja-JP" altLang="ja-JP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蛋白質遺伝子発現プラスミドの細胞への導入</a:t>
            </a:r>
            <a:r>
              <a:rPr lang="en-US" altLang="ja-JP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【</a:t>
            </a:r>
            <a:r>
              <a:rPr lang="ja-JP" altLang="en-US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実験４</a:t>
            </a:r>
            <a:r>
              <a:rPr lang="en-US" altLang="ja-JP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】</a:t>
            </a:r>
            <a:r>
              <a:rPr lang="ja-JP" altLang="ja-JP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 </a:t>
            </a:r>
            <a:endParaRPr kumimoji="1" lang="en-US" altLang="ja-JP" dirty="0">
              <a:latin typeface="Hiragino Maru Gothic Pro W4" panose="020F0400000000000000" pitchFamily="34" charset="-128"/>
              <a:ea typeface="Hiragino Maru Gothic Pro W4" panose="020F0400000000000000" pitchFamily="34" charset="-128"/>
              <a:cs typeface="ヒラギノ丸ゴ Pro W4"/>
            </a:endParaRPr>
          </a:p>
        </p:txBody>
      </p:sp>
    </p:spTree>
    <p:extLst>
      <p:ext uri="{BB962C8B-B14F-4D97-AF65-F5344CB8AC3E}">
        <p14:creationId xmlns:p14="http://schemas.microsoft.com/office/powerpoint/2010/main" val="2243280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xmlns="" id="{2A2E3EA3-C058-7441-A995-6EA21840DC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87" y="634753"/>
            <a:ext cx="7915586" cy="6223247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xmlns="" id="{A21BE85A-B2F6-5446-ABDD-FFF34DF363B3}"/>
              </a:ext>
            </a:extLst>
          </p:cNvPr>
          <p:cNvSpPr txBox="1"/>
          <p:nvPr/>
        </p:nvSpPr>
        <p:spPr>
          <a:xfrm>
            <a:off x="209765" y="137012"/>
            <a:ext cx="4110421" cy="369332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>
                <a:latin typeface="ヒラギノ丸ゴ Pro W4"/>
                <a:ea typeface="ヒラギノ丸ゴ Pro W4"/>
                <a:cs typeface="ヒラギノ丸ゴ Pro W4"/>
              </a:rPr>
              <a:t>別紙</a:t>
            </a:r>
            <a:r>
              <a:rPr lang="ja-JP" altLang="en-US">
                <a:latin typeface="ヒラギノ丸ゴ Pro W4"/>
                <a:ea typeface="ヒラギノ丸ゴ Pro W4"/>
                <a:cs typeface="ヒラギノ丸ゴ Pro W4"/>
              </a:rPr>
              <a:t>５</a:t>
            </a:r>
            <a:r>
              <a:rPr lang="en-US" altLang="ja-JP" dirty="0">
                <a:latin typeface="ヒラギノ丸ゴ Pro W4"/>
                <a:ea typeface="ヒラギノ丸ゴ Pro W4"/>
                <a:cs typeface="ヒラギノ丸ゴ Pro W4"/>
              </a:rPr>
              <a:t>-1 </a:t>
            </a:r>
            <a:r>
              <a:rPr lang="en-US" altLang="ja-JP" dirty="0" err="1">
                <a:latin typeface="ヒラギノ丸ゴ Pro W4"/>
                <a:ea typeface="ヒラギノ丸ゴ Pro W4"/>
                <a:cs typeface="ヒラギノ丸ゴ Pro W4"/>
              </a:rPr>
              <a:t>pBSSK</a:t>
            </a:r>
            <a:r>
              <a:rPr lang="en-US" altLang="ja-JP" dirty="0">
                <a:latin typeface="ヒラギノ丸ゴ Pro W4"/>
                <a:ea typeface="ヒラギノ丸ゴ Pro W4"/>
                <a:cs typeface="ヒラギノ丸ゴ Pro W4"/>
              </a:rPr>
              <a:t>(-)</a:t>
            </a:r>
            <a:r>
              <a:rPr lang="ja-JP" altLang="en-US">
                <a:latin typeface="ヒラギノ丸ゴ Pro W4"/>
                <a:ea typeface="ヒラギノ丸ゴ Pro W4"/>
                <a:cs typeface="ヒラギノ丸ゴ Pro W4"/>
              </a:rPr>
              <a:t>プラスミドの構造</a:t>
            </a:r>
            <a:endParaRPr kumimoji="1" lang="en-US" altLang="ja-JP" dirty="0">
              <a:latin typeface="ヒラギノ丸ゴ Pro W4"/>
              <a:ea typeface="ヒラギノ丸ゴ Pro W4"/>
              <a:cs typeface="ヒラギノ丸ゴ Pro W4"/>
            </a:endParaRPr>
          </a:p>
        </p:txBody>
      </p:sp>
    </p:spTree>
    <p:extLst>
      <p:ext uri="{BB962C8B-B14F-4D97-AF65-F5344CB8AC3E}">
        <p14:creationId xmlns:p14="http://schemas.microsoft.com/office/powerpoint/2010/main" val="967647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テキスト が含まれている画像&#10;&#10;自動的に生成された説明">
            <a:extLst>
              <a:ext uri="{FF2B5EF4-FFF2-40B4-BE49-F238E27FC236}">
                <a16:creationId xmlns:a16="http://schemas.microsoft.com/office/drawing/2014/main" xmlns="" id="{9B5CA8D9-80FC-3249-ACD6-49B20EBD59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938" y="536026"/>
            <a:ext cx="7921632" cy="62280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xmlns="" id="{2F699C3D-572C-D040-AFDE-E1B1F68848EC}"/>
              </a:ext>
            </a:extLst>
          </p:cNvPr>
          <p:cNvSpPr txBox="1"/>
          <p:nvPr/>
        </p:nvSpPr>
        <p:spPr>
          <a:xfrm>
            <a:off x="209765" y="137012"/>
            <a:ext cx="7572907" cy="369332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>
                <a:latin typeface="ヒラギノ丸ゴ Pro W4"/>
                <a:ea typeface="ヒラギノ丸ゴ Pro W4"/>
                <a:cs typeface="ヒラギノ丸ゴ Pro W4"/>
              </a:rPr>
              <a:t>別紙</a:t>
            </a:r>
            <a:r>
              <a:rPr lang="ja-JP" altLang="en-US">
                <a:latin typeface="ヒラギノ丸ゴ Pro W4"/>
                <a:ea typeface="ヒラギノ丸ゴ Pro W4"/>
                <a:cs typeface="ヒラギノ丸ゴ Pro W4"/>
              </a:rPr>
              <a:t>５</a:t>
            </a:r>
            <a:r>
              <a:rPr lang="en-US" altLang="ja-JP" dirty="0">
                <a:latin typeface="ヒラギノ丸ゴ Pro W4"/>
                <a:ea typeface="ヒラギノ丸ゴ Pro W4"/>
                <a:cs typeface="ヒラギノ丸ゴ Pro W4"/>
              </a:rPr>
              <a:t>-2 </a:t>
            </a:r>
            <a:r>
              <a:rPr lang="en-US" altLang="ja-JP" dirty="0" err="1">
                <a:latin typeface="ヒラギノ丸ゴ Pro W4"/>
                <a:ea typeface="ヒラギノ丸ゴ Pro W4"/>
                <a:cs typeface="ヒラギノ丸ゴ Pro W4"/>
              </a:rPr>
              <a:t>pxEFwG</a:t>
            </a:r>
            <a:r>
              <a:rPr lang="ja-JP" altLang="en-US">
                <a:latin typeface="ヒラギノ丸ゴ Pro W4"/>
                <a:ea typeface="ヒラギノ丸ゴ Pro W4"/>
                <a:cs typeface="ヒラギノ丸ゴ Pro W4"/>
              </a:rPr>
              <a:t>プラスミドの構造</a:t>
            </a:r>
            <a:r>
              <a:rPr lang="en-US" altLang="ja-JP" dirty="0">
                <a:latin typeface="ヒラギノ丸ゴ Pro W4"/>
                <a:ea typeface="ヒラギノ丸ゴ Pro W4"/>
                <a:cs typeface="ヒラギノ丸ゴ Pro W4"/>
              </a:rPr>
              <a:t> (</a:t>
            </a:r>
            <a:r>
              <a:rPr lang="en-US" altLang="ja-JP" dirty="0" err="1">
                <a:latin typeface="ヒラギノ丸ゴ Pro W4"/>
                <a:ea typeface="ヒラギノ丸ゴ Pro W4"/>
                <a:cs typeface="ヒラギノ丸ゴ Pro W4"/>
              </a:rPr>
              <a:t>pxCAwG</a:t>
            </a:r>
            <a:r>
              <a:rPr lang="ja-JP" altLang="en-US">
                <a:latin typeface="ヒラギノ丸ゴ Pro W4"/>
                <a:ea typeface="ヒラギノ丸ゴ Pro W4"/>
                <a:cs typeface="ヒラギノ丸ゴ Pro W4"/>
              </a:rPr>
              <a:t>はプロモーターが</a:t>
            </a:r>
            <a:r>
              <a:rPr lang="en-US" altLang="ja-JP" dirty="0">
                <a:latin typeface="ヒラギノ丸ゴ Pro W4"/>
                <a:ea typeface="ヒラギノ丸ゴ Pro W4"/>
                <a:cs typeface="ヒラギノ丸ゴ Pro W4"/>
              </a:rPr>
              <a:t>CAG)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xmlns="" id="{88F294E2-1894-1249-8198-96C5CA0417E7}"/>
              </a:ext>
            </a:extLst>
          </p:cNvPr>
          <p:cNvSpPr txBox="1"/>
          <p:nvPr/>
        </p:nvSpPr>
        <p:spPr>
          <a:xfrm>
            <a:off x="4162096" y="3573517"/>
            <a:ext cx="1069524" cy="36933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dirty="0" err="1">
                <a:latin typeface="Helvetica" pitchFamily="2" charset="0"/>
              </a:rPr>
              <a:t>pxEFwG</a:t>
            </a:r>
            <a:endParaRPr kumimoji="1" lang="ja-JP" altLang="en-US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697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テキスト ボックス 3">
            <a:extLst>
              <a:ext uri="{FF2B5EF4-FFF2-40B4-BE49-F238E27FC236}">
                <a16:creationId xmlns="" xmlns:a16="http://schemas.microsoft.com/office/drawing/2014/main" id="{35DB668B-699D-C54F-9C9F-6DBB78666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659" y="164338"/>
            <a:ext cx="8771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別紙７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341499" y="535742"/>
            <a:ext cx="2794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ja-JP" dirty="0"/>
              <a:t>○○○○ </a:t>
            </a:r>
            <a:r>
              <a:rPr lang="ja-JP" altLang="en-US" dirty="0" smtClean="0"/>
              <a:t>大学建物配置図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38695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71" name="テキスト ボックス 85">
            <a:extLst>
              <a:ext uri="{FF2B5EF4-FFF2-40B4-BE49-F238E27FC236}">
                <a16:creationId xmlns="" xmlns:a16="http://schemas.microsoft.com/office/drawing/2014/main" id="{33BEC0B8-1A7B-5847-93C8-54F4F8E97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1203" y="97732"/>
            <a:ext cx="471114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ja-JP" altLang="ja-JP" sz="1800" dirty="0"/>
              <a:t>○○○○ </a:t>
            </a:r>
            <a:r>
              <a:rPr lang="ja-JP" altLang="en-US" sz="1800" dirty="0" smtClean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大学</a:t>
            </a:r>
            <a:r>
              <a:rPr lang="ja-JP" altLang="ja-JP" sz="1800" dirty="0" smtClean="0"/>
              <a:t>○</a:t>
            </a:r>
            <a:r>
              <a:rPr lang="ja-JP" altLang="en-US" sz="1800" dirty="0" smtClean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号館</a:t>
            </a:r>
            <a:r>
              <a:rPr lang="ja-JP" altLang="ja-JP" sz="1800" dirty="0" smtClean="0"/>
              <a:t>○</a:t>
            </a:r>
            <a:r>
              <a:rPr lang="ja-JP" altLang="en-US" sz="1800" dirty="0" smtClean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階（</a:t>
            </a:r>
            <a:r>
              <a:rPr lang="ja-JP" altLang="ja-JP" sz="1800" dirty="0"/>
              <a:t>○○○○ </a:t>
            </a:r>
            <a:r>
              <a:rPr lang="ja-JP" altLang="en-US" sz="1800" dirty="0" smtClean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施設</a:t>
            </a:r>
            <a:r>
              <a:rPr lang="ja-JP" altLang="en-US" sz="18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）</a:t>
            </a:r>
          </a:p>
        </p:txBody>
      </p:sp>
      <p:sp>
        <p:nvSpPr>
          <p:cNvPr id="23572" name="テキスト ボックス 86">
            <a:extLst>
              <a:ext uri="{FF2B5EF4-FFF2-40B4-BE49-F238E27FC236}">
                <a16:creationId xmlns="" xmlns:a16="http://schemas.microsoft.com/office/drawing/2014/main" id="{F9473903-8B93-344E-BD3B-7A98320DE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358" y="87668"/>
            <a:ext cx="8771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別紙</a:t>
            </a:r>
            <a:r>
              <a:rPr lang="ja-JP" altLang="en-US" sz="18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８</a:t>
            </a:r>
            <a:endParaRPr lang="ja-JP" altLang="en-US" sz="1800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</p:txBody>
      </p:sp>
      <p:sp>
        <p:nvSpPr>
          <p:cNvPr id="23582" name="テキスト ボックス 16">
            <a:extLst>
              <a:ext uri="{FF2B5EF4-FFF2-40B4-BE49-F238E27FC236}">
                <a16:creationId xmlns="" xmlns:a16="http://schemas.microsoft.com/office/drawing/2014/main" id="{2EA958F6-43AB-4744-91FE-32125DD6D4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2844" y="5222993"/>
            <a:ext cx="141577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ja-JP" sz="1200" dirty="0"/>
              <a:t>○○○○ </a:t>
            </a:r>
            <a:r>
              <a:rPr lang="ja-JP" altLang="en-US" sz="1200" dirty="0" smtClean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大学</a:t>
            </a:r>
            <a:endParaRPr lang="ja-JP" altLang="en-US" sz="1200" dirty="0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遺伝子組換え実験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安全対策委員会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 smtClean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平成</a:t>
            </a:r>
            <a:r>
              <a:rPr lang="en-US" altLang="ja-JP" sz="1200" dirty="0" smtClean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○</a:t>
            </a:r>
            <a:r>
              <a:rPr lang="ja-JP" altLang="en-US" sz="1200" dirty="0" smtClean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年</a:t>
            </a:r>
            <a:r>
              <a:rPr lang="en-US" altLang="ja-JP" sz="1200" dirty="0" smtClean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○</a:t>
            </a:r>
            <a:r>
              <a:rPr lang="ja-JP" altLang="en-US" sz="1200" dirty="0" smtClean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月</a:t>
            </a:r>
            <a:r>
              <a:rPr lang="en-US" altLang="ja-JP" sz="1200" dirty="0" smtClean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○</a:t>
            </a:r>
            <a:r>
              <a:rPr lang="ja-JP" altLang="en-US" sz="1200" dirty="0" smtClean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日</a:t>
            </a:r>
            <a:endParaRPr lang="ja-JP" altLang="en-US" sz="1200" dirty="0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</p:txBody>
      </p:sp>
      <p:pic>
        <p:nvPicPr>
          <p:cNvPr id="92" name="図 39">
            <a:extLst>
              <a:ext uri="{FF2B5EF4-FFF2-40B4-BE49-F238E27FC236}">
                <a16:creationId xmlns="" xmlns:a16="http://schemas.microsoft.com/office/drawing/2014/main" id="{AD8EE683-4783-5948-BB87-229AC30FBA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60000">
            <a:off x="539402" y="612779"/>
            <a:ext cx="288000" cy="743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5744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1" name="図 10">
            <a:extLst>
              <a:ext uri="{FF2B5EF4-FFF2-40B4-BE49-F238E27FC236}">
                <a16:creationId xmlns="" xmlns:a16="http://schemas.microsoft.com/office/drawing/2014/main" id="{3D013431-4A00-0F40-8B9F-9178D49BF9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60000">
            <a:off x="463778" y="1388081"/>
            <a:ext cx="288000" cy="743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1946607-ED01-994F-A2C0-AA348D144AB6}"/>
              </a:ext>
            </a:extLst>
          </p:cNvPr>
          <p:cNvSpPr txBox="1"/>
          <p:nvPr/>
        </p:nvSpPr>
        <p:spPr>
          <a:xfrm>
            <a:off x="247792" y="268110"/>
            <a:ext cx="3944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別紙</a:t>
            </a:r>
            <a:r>
              <a:rPr kumimoji="1" lang="en-US" altLang="ja-JP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 </a:t>
            </a:r>
            <a:r>
              <a:rPr lang="en-US" altLang="ja-JP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9</a:t>
            </a:r>
            <a:r>
              <a:rPr kumimoji="1" lang="ja-JP" altLang="en-US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</a:t>
            </a:r>
            <a:r>
              <a:rPr lang="en-US" altLang="ja-JP" dirty="0" smtClean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○</a:t>
            </a:r>
            <a:r>
              <a:rPr kumimoji="1" lang="ja-JP" altLang="en-US" dirty="0" smtClean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棟</a:t>
            </a:r>
            <a:r>
              <a:rPr lang="en-US" altLang="ja-JP" dirty="0" smtClean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○</a:t>
            </a:r>
            <a:r>
              <a:rPr kumimoji="1" lang="ja-JP" altLang="en-US" dirty="0" smtClean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階（</a:t>
            </a:r>
            <a:r>
              <a:rPr lang="ja-JP" altLang="ja-JP" dirty="0"/>
              <a:t>○○○○ </a:t>
            </a:r>
            <a:r>
              <a:rPr kumimoji="1" lang="ja-JP" altLang="en-US" dirty="0" smtClean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講座</a:t>
            </a:r>
            <a:r>
              <a:rPr kumimoji="1" lang="ja-JP" altLang="en-US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2503068460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391</Words>
  <Application>Microsoft Macintosh PowerPoint</Application>
  <PresentationFormat>画面に合わせる (4:3)</PresentationFormat>
  <Paragraphs>125</Paragraphs>
  <Slides>10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ホワイト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鐘ヶ江裕美</dc:creator>
  <cp:lastModifiedBy>斎藤 泉</cp:lastModifiedBy>
  <cp:revision>48</cp:revision>
  <cp:lastPrinted>2016-01-26T00:39:09Z</cp:lastPrinted>
  <dcterms:created xsi:type="dcterms:W3CDTF">2016-01-26T00:36:21Z</dcterms:created>
  <dcterms:modified xsi:type="dcterms:W3CDTF">2020-08-05T09:07:30Z</dcterms:modified>
</cp:coreProperties>
</file>