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8" r:id="rId2"/>
    <p:sldId id="326" r:id="rId3"/>
    <p:sldId id="320" r:id="rId4"/>
    <p:sldId id="306" r:id="rId5"/>
    <p:sldId id="339" r:id="rId6"/>
    <p:sldId id="311" r:id="rId7"/>
    <p:sldId id="330" r:id="rId8"/>
    <p:sldId id="305" r:id="rId9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7"/>
    <p:restoredTop sz="93579"/>
  </p:normalViewPr>
  <p:slideViewPr>
    <p:cSldViewPr snapToGrid="0" snapToObjects="1">
      <p:cViewPr varScale="1">
        <p:scale>
          <a:sx n="89" d="100"/>
          <a:sy n="89" d="100"/>
        </p:scale>
        <p:origin x="1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esktop\2015%20&#12463;&#12441;&#12521;&#12501;\&#12463;&#12441;&#12521;&#12501;&#12398;&#20803;&#12288;2015&#65288;2007-2014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周期数・数字'!$X$38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周期数・数字'!$X$46:$X$69</c:f>
              <c:numCache>
                <c:formatCode>#,##0_);[Red]\(#,##0\)</c:formatCode>
                <c:ptCount val="24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  <c:pt idx="22">
                  <c:v>92269</c:v>
                </c:pt>
                <c:pt idx="23">
                  <c:v>93614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76-415D-9BAC-060C97601B9F}"/>
            </c:ext>
          </c:extLst>
        </c:ser>
        <c:ser>
          <c:idx val="1"/>
          <c:order val="1"/>
          <c:tx>
            <c:strRef>
              <c:f>'年別　周期数・数字'!$Y$38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周期数・数字'!$Y$46:$Y$69</c:f>
              <c:numCache>
                <c:formatCode>#,##0_);[Red]\(#,##0\)</c:formatCode>
                <c:ptCount val="24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  <c:pt idx="22">
                  <c:v>144247</c:v>
                </c:pt>
                <c:pt idx="23">
                  <c:v>155797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76-415D-9BAC-060C97601B9F}"/>
            </c:ext>
          </c:extLst>
        </c:ser>
        <c:ser>
          <c:idx val="2"/>
          <c:order val="2"/>
          <c:tx>
            <c:strRef>
              <c:f>'年別　周期数・数字'!$Z$38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周期数・数字'!$Z$46:$Z$69</c:f>
              <c:numCache>
                <c:formatCode>#,##0_);[Red]\(#,##0\)</c:formatCode>
                <c:ptCount val="24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  <c:pt idx="22">
                  <c:v>157229</c:v>
                </c:pt>
                <c:pt idx="23">
                  <c:v>174740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76-415D-9BAC-060C97601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199531296"/>
        <c:axId val="-1199440032"/>
      </c:barChart>
      <c:catAx>
        <c:axId val="-1199531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 sz="1100">
                    <a:latin typeface="Yu Gothic" charset="-128"/>
                    <a:ea typeface="Yu Gothic" charset="-128"/>
                    <a:cs typeface="Yu Gothic" charset="-128"/>
                  </a:rPr>
                  <a:t>西暦</a:t>
                </a:r>
                <a:endParaRPr lang="en-US" altLang="ja-JP" sz="1100">
                  <a:latin typeface="Yu Gothic" charset="-128"/>
                  <a:ea typeface="Yu Gothic" charset="-128"/>
                  <a:cs typeface="Yu Gothic" charset="-128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199440032"/>
        <c:crosses val="autoZero"/>
        <c:auto val="1"/>
        <c:lblAlgn val="ctr"/>
        <c:lblOffset val="100"/>
        <c:noMultiLvlLbl val="0"/>
      </c:catAx>
      <c:valAx>
        <c:axId val="-11994400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 sz="1100">
                    <a:latin typeface="Yu Gothic" charset="-128"/>
                    <a:ea typeface="Yu Gothic" charset="-128"/>
                    <a:cs typeface="Yu Gothic" charset="-128"/>
                  </a:rPr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199531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776924384824201"/>
          <c:y val="4.1774891132958701E-2"/>
          <c:w val="0.55800123728898698"/>
          <c:h val="8.2207668342575299E-2"/>
        </c:manualLayout>
      </c:layout>
      <c:overlay val="0"/>
      <c:txPr>
        <a:bodyPr/>
        <a:lstStyle/>
        <a:p>
          <a:pPr>
            <a:defRPr sz="1800">
              <a:latin typeface="Yu Gothic" charset="-128"/>
              <a:ea typeface="Yu Gothic" charset="-128"/>
              <a:cs typeface="Yu Gothic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周期数・数字'!$AF$38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周期数・数字'!$AF$46:$AF$69</c:f>
              <c:numCache>
                <c:formatCode>#,##0_);[Red]\(#,##0\)</c:formatCode>
                <c:ptCount val="24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  <c:pt idx="22">
                  <c:v>5025</c:v>
                </c:pt>
                <c:pt idx="23">
                  <c:v>4629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83-45EA-85C8-253556DBEF44}"/>
            </c:ext>
          </c:extLst>
        </c:ser>
        <c:ser>
          <c:idx val="1"/>
          <c:order val="1"/>
          <c:tx>
            <c:strRef>
              <c:f>'年別　周期数・数字'!$AG$38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周期数・数字'!$AG$46:$AG$69</c:f>
              <c:numCache>
                <c:formatCode>#,##0_);[Red]\(#,##0\)</c:formatCode>
                <c:ptCount val="24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  <c:pt idx="22">
                  <c:v>5702</c:v>
                </c:pt>
                <c:pt idx="23">
                  <c:v>5761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83-45EA-85C8-253556DBEF44}"/>
            </c:ext>
          </c:extLst>
        </c:ser>
        <c:ser>
          <c:idx val="2"/>
          <c:order val="2"/>
          <c:tx>
            <c:strRef>
              <c:f>'年別　周期数・数字'!$AH$38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周期数・数字'!$W$46:$W$69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'年別　周期数・数字'!$AH$46:$AH$69</c:f>
              <c:numCache>
                <c:formatCode>#,##0_);[Red]\(#,##0\)</c:formatCode>
                <c:ptCount val="24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  <c:pt idx="22">
                  <c:v>36595</c:v>
                </c:pt>
                <c:pt idx="23">
                  <c:v>40611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83-45EA-85C8-253556DBE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073833728"/>
        <c:axId val="-1073831184"/>
      </c:barChart>
      <c:catAx>
        <c:axId val="-1073833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 sz="1100">
                    <a:latin typeface="Yu Gothic" charset="-128"/>
                    <a:ea typeface="Yu Gothic" charset="-128"/>
                    <a:cs typeface="Yu Gothic" charset="-128"/>
                  </a:rPr>
                  <a:t>西暦</a:t>
                </a:r>
                <a:endParaRPr lang="en-US" altLang="ja-JP" sz="1100">
                  <a:latin typeface="Yu Gothic" charset="-128"/>
                  <a:ea typeface="Yu Gothic" charset="-128"/>
                  <a:cs typeface="Yu Gothic" charset="-128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073831184"/>
        <c:crosses val="autoZero"/>
        <c:auto val="1"/>
        <c:lblAlgn val="ctr"/>
        <c:lblOffset val="100"/>
        <c:noMultiLvlLbl val="0"/>
      </c:catAx>
      <c:valAx>
        <c:axId val="-1073831184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 sz="1100">
                    <a:latin typeface="Yu Gothic" charset="-128"/>
                    <a:ea typeface="Yu Gothic" charset="-128"/>
                    <a:cs typeface="Yu Gothic" charset="-128"/>
                  </a:rPr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073833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>
              <a:latin typeface="Yu Gothic" charset="-128"/>
              <a:ea typeface="Yu Gothic" charset="-128"/>
              <a:cs typeface="Yu Gothic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655074365704"/>
          <c:y val="6.0185185185185203E-2"/>
          <c:w val="0.84009230096237997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周期数・数字'!$BP$2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周期数・数字'!$BO$7:$BO$33</c:f>
              <c:numCache>
                <c:formatCode>General</c:formatCode>
                <c:ptCount val="27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'年別　周期数・数字'!$BP$7:$BP$33</c:f>
              <c:numCache>
                <c:formatCode>0.0%</c:formatCode>
                <c:ptCount val="27"/>
                <c:pt idx="0">
                  <c:v>0.195417789757412</c:v>
                </c:pt>
                <c:pt idx="1">
                  <c:v>0.21973512404402201</c:v>
                </c:pt>
                <c:pt idx="2">
                  <c:v>0.237814233447421</c:v>
                </c:pt>
                <c:pt idx="3">
                  <c:v>0.214811335525286</c:v>
                </c:pt>
                <c:pt idx="4">
                  <c:v>0.23200285103349999</c:v>
                </c:pt>
                <c:pt idx="5">
                  <c:v>0.211717242589019</c:v>
                </c:pt>
                <c:pt idx="6">
                  <c:v>0.22450895707364699</c:v>
                </c:pt>
                <c:pt idx="7">
                  <c:v>0.23250206037666701</c:v>
                </c:pt>
                <c:pt idx="8">
                  <c:v>0.236277949952616</c:v>
                </c:pt>
                <c:pt idx="9">
                  <c:v>0.23769823711604299</c:v>
                </c:pt>
                <c:pt idx="10">
                  <c:v>0.25004886311811803</c:v>
                </c:pt>
                <c:pt idx="11">
                  <c:v>0.254163554071275</c:v>
                </c:pt>
                <c:pt idx="12">
                  <c:v>0.26291985643451399</c:v>
                </c:pt>
                <c:pt idx="13">
                  <c:v>0.27583459787556902</c:v>
                </c:pt>
                <c:pt idx="14">
                  <c:v>0.282343296084407</c:v>
                </c:pt>
                <c:pt idx="15">
                  <c:v>0.27627210515617601</c:v>
                </c:pt>
                <c:pt idx="16">
                  <c:v>0.28037135278514602</c:v>
                </c:pt>
                <c:pt idx="17">
                  <c:v>0.26494374404752302</c:v>
                </c:pt>
                <c:pt idx="18">
                  <c:v>0.24413748795374199</c:v>
                </c:pt>
                <c:pt idx="19">
                  <c:v>0.21894915734315301</c:v>
                </c:pt>
                <c:pt idx="20">
                  <c:v>0.22315852242412801</c:v>
                </c:pt>
                <c:pt idx="21">
                  <c:v>0.21904820443474701</c:v>
                </c:pt>
                <c:pt idx="22">
                  <c:v>0.21323911780000601</c:v>
                </c:pt>
                <c:pt idx="23">
                  <c:v>0.20773659283627799</c:v>
                </c:pt>
                <c:pt idx="24">
                  <c:v>0.20814987239532201</c:v>
                </c:pt>
                <c:pt idx="25">
                  <c:v>0.21004578920265499</c:v>
                </c:pt>
                <c:pt idx="26">
                  <c:v>0.20848634953169901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6B-47C3-BF2B-D91FFA1F14E7}"/>
            </c:ext>
          </c:extLst>
        </c:ser>
        <c:ser>
          <c:idx val="1"/>
          <c:order val="1"/>
          <c:tx>
            <c:strRef>
              <c:f>'年別　周期数・数字'!$BQ$2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周期数・数字'!$BO$7:$BO$33</c:f>
              <c:numCache>
                <c:formatCode>General</c:formatCode>
                <c:ptCount val="27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'年別　周期数・数字'!$BQ$7:$BQ$33</c:f>
              <c:numCache>
                <c:formatCode>0.0%</c:formatCode>
                <c:ptCount val="27"/>
                <c:pt idx="0">
                  <c:v>7.6086956521739094E-2</c:v>
                </c:pt>
                <c:pt idx="1">
                  <c:v>0.11111111111111099</c:v>
                </c:pt>
                <c:pt idx="2">
                  <c:v>0.16193181818181801</c:v>
                </c:pt>
                <c:pt idx="3">
                  <c:v>0.14905660377358501</c:v>
                </c:pt>
                <c:pt idx="4">
                  <c:v>0.14405360134003301</c:v>
                </c:pt>
                <c:pt idx="5">
                  <c:v>0.16097122302158301</c:v>
                </c:pt>
                <c:pt idx="6">
                  <c:v>0.22650771388499299</c:v>
                </c:pt>
                <c:pt idx="7">
                  <c:v>0.16778774289984999</c:v>
                </c:pt>
                <c:pt idx="8">
                  <c:v>0.219039935457846</c:v>
                </c:pt>
                <c:pt idx="9">
                  <c:v>0.22870600549522399</c:v>
                </c:pt>
                <c:pt idx="10">
                  <c:v>0.24233399514670201</c:v>
                </c:pt>
                <c:pt idx="11">
                  <c:v>0.24815610120436901</c:v>
                </c:pt>
                <c:pt idx="12">
                  <c:v>0.25919380627787603</c:v>
                </c:pt>
                <c:pt idx="13">
                  <c:v>0.27735593220339</c:v>
                </c:pt>
                <c:pt idx="14">
                  <c:v>0.31634841213111398</c:v>
                </c:pt>
                <c:pt idx="15">
                  <c:v>0.31201216005258398</c:v>
                </c:pt>
                <c:pt idx="16">
                  <c:v>0.32695724887634597</c:v>
                </c:pt>
                <c:pt idx="17">
                  <c:v>0.329608002011679</c:v>
                </c:pt>
                <c:pt idx="18">
                  <c:v>0.32062821454812601</c:v>
                </c:pt>
                <c:pt idx="19">
                  <c:v>0.32165968785687099</c:v>
                </c:pt>
                <c:pt idx="20">
                  <c:v>0.32588025449080799</c:v>
                </c:pt>
                <c:pt idx="21">
                  <c:v>0.33695772636037902</c:v>
                </c:pt>
                <c:pt idx="22">
                  <c:v>0.34193638844249802</c:v>
                </c:pt>
                <c:pt idx="23">
                  <c:v>0.33675543459537699</c:v>
                </c:pt>
                <c:pt idx="24">
                  <c:v>0.328395151076533</c:v>
                </c:pt>
                <c:pt idx="25">
                  <c:v>0.334293030389685</c:v>
                </c:pt>
                <c:pt idx="26">
                  <c:v>0.33189192343604101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6B-47C3-BF2B-D91FFA1F14E7}"/>
            </c:ext>
          </c:extLst>
        </c:ser>
        <c:ser>
          <c:idx val="2"/>
          <c:order val="2"/>
          <c:tx>
            <c:strRef>
              <c:f>'年別　周期数・数字'!$BR$2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周期数・数字'!$BO$7:$BO$33</c:f>
              <c:numCache>
                <c:formatCode>General</c:formatCode>
                <c:ptCount val="27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'年別　周期数・数字'!$BR$7:$BR$33</c:f>
              <c:numCache>
                <c:formatCode>0.0%</c:formatCode>
                <c:ptCount val="27"/>
                <c:pt idx="0">
                  <c:v>8.9460154241645204E-2</c:v>
                </c:pt>
                <c:pt idx="1">
                  <c:v>0.111868833430064</c:v>
                </c:pt>
                <c:pt idx="2">
                  <c:v>0.124279368679709</c:v>
                </c:pt>
                <c:pt idx="3">
                  <c:v>0.116359646590056</c:v>
                </c:pt>
                <c:pt idx="4">
                  <c:v>0.126096876096876</c:v>
                </c:pt>
                <c:pt idx="5">
                  <c:v>0.11759498842435</c:v>
                </c:pt>
                <c:pt idx="6">
                  <c:v>0.12892615858717599</c:v>
                </c:pt>
                <c:pt idx="7">
                  <c:v>0.13708184331329701</c:v>
                </c:pt>
                <c:pt idx="8">
                  <c:v>0.13859347470759301</c:v>
                </c:pt>
                <c:pt idx="9">
                  <c:v>0.148779266789895</c:v>
                </c:pt>
                <c:pt idx="10">
                  <c:v>0.14246115819208999</c:v>
                </c:pt>
                <c:pt idx="11">
                  <c:v>0.14619127125186299</c:v>
                </c:pt>
                <c:pt idx="12">
                  <c:v>0.14676938369781301</c:v>
                </c:pt>
                <c:pt idx="13">
                  <c:v>0.145584584466249</c:v>
                </c:pt>
                <c:pt idx="14">
                  <c:v>0.14422432768686</c:v>
                </c:pt>
                <c:pt idx="15">
                  <c:v>0.12704721194947399</c:v>
                </c:pt>
                <c:pt idx="16">
                  <c:v>0.122887524895468</c:v>
                </c:pt>
                <c:pt idx="17">
                  <c:v>0.10967188551823</c:v>
                </c:pt>
                <c:pt idx="18">
                  <c:v>9.8722291300433002E-2</c:v>
                </c:pt>
                <c:pt idx="19">
                  <c:v>8.5325744446195007E-2</c:v>
                </c:pt>
                <c:pt idx="20">
                  <c:v>9.2571830343569403E-2</c:v>
                </c:pt>
                <c:pt idx="21">
                  <c:v>8.1953169617361502E-2</c:v>
                </c:pt>
                <c:pt idx="22">
                  <c:v>7.8399921436404396E-2</c:v>
                </c:pt>
                <c:pt idx="23">
                  <c:v>7.0551971736300803E-2</c:v>
                </c:pt>
                <c:pt idx="24">
                  <c:v>6.8284386138479702E-2</c:v>
                </c:pt>
                <c:pt idx="25">
                  <c:v>7.0441783370543298E-2</c:v>
                </c:pt>
                <c:pt idx="26">
                  <c:v>6.7116099893730102E-2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D6B-47C3-BF2B-D91FFA1F14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73797472"/>
        <c:axId val="-1073794624"/>
      </c:lineChart>
      <c:catAx>
        <c:axId val="-1073797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西暦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1073794624"/>
        <c:crosses val="autoZero"/>
        <c:auto val="1"/>
        <c:lblAlgn val="ctr"/>
        <c:lblOffset val="100"/>
        <c:noMultiLvlLbl val="0"/>
      </c:catAx>
      <c:valAx>
        <c:axId val="-107379462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073797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3080708661417"/>
          <c:y val="9.66462525517644E-2"/>
          <c:w val="0.27171984376859598"/>
          <c:h val="0.1592992041691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Yu Gothic" charset="-128"/>
          <a:ea typeface="Yu Gothic" charset="-128"/>
          <a:cs typeface="Yu Gothic" charset="-128"/>
        </a:defRPr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149178299845803E-2"/>
          <c:y val="3.7356321839080497E-2"/>
          <c:w val="0.89452876097114797"/>
          <c:h val="0.83716965336229499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年齢別'!$AP$3</c:f>
              <c:strCache>
                <c:ptCount val="1"/>
                <c:pt idx="0">
                  <c:v>総治療周期数 424,151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年齢別'!$AP$4:$AP$34</c:f>
              <c:numCache>
                <c:formatCode>General</c:formatCode>
                <c:ptCount val="31"/>
                <c:pt idx="0">
                  <c:v>33</c:v>
                </c:pt>
                <c:pt idx="1">
                  <c:v>31</c:v>
                </c:pt>
                <c:pt idx="2">
                  <c:v>57</c:v>
                </c:pt>
                <c:pt idx="3">
                  <c:v>123</c:v>
                </c:pt>
                <c:pt idx="4">
                  <c:v>300</c:v>
                </c:pt>
                <c:pt idx="5">
                  <c:v>662</c:v>
                </c:pt>
                <c:pt idx="6">
                  <c:v>1315</c:v>
                </c:pt>
                <c:pt idx="7">
                  <c:v>2415</c:v>
                </c:pt>
                <c:pt idx="8">
                  <c:v>4326</c:v>
                </c:pt>
                <c:pt idx="9">
                  <c:v>6787</c:v>
                </c:pt>
                <c:pt idx="10">
                  <c:v>9330</c:v>
                </c:pt>
                <c:pt idx="11">
                  <c:v>12072</c:v>
                </c:pt>
                <c:pt idx="12">
                  <c:v>14338</c:v>
                </c:pt>
                <c:pt idx="13">
                  <c:v>16992</c:v>
                </c:pt>
                <c:pt idx="14">
                  <c:v>20988</c:v>
                </c:pt>
                <c:pt idx="15">
                  <c:v>24206</c:v>
                </c:pt>
                <c:pt idx="16">
                  <c:v>26663</c:v>
                </c:pt>
                <c:pt idx="17">
                  <c:v>29958</c:v>
                </c:pt>
                <c:pt idx="18">
                  <c:v>32641</c:v>
                </c:pt>
                <c:pt idx="19">
                  <c:v>36670</c:v>
                </c:pt>
                <c:pt idx="20">
                  <c:v>38455</c:v>
                </c:pt>
                <c:pt idx="21">
                  <c:v>38383</c:v>
                </c:pt>
                <c:pt idx="22">
                  <c:v>35406</c:v>
                </c:pt>
                <c:pt idx="23">
                  <c:v>27936</c:v>
                </c:pt>
                <c:pt idx="24">
                  <c:v>20080</c:v>
                </c:pt>
                <c:pt idx="25">
                  <c:v>11641</c:v>
                </c:pt>
                <c:pt idx="26">
                  <c:v>6505</c:v>
                </c:pt>
                <c:pt idx="27">
                  <c:v>3248</c:v>
                </c:pt>
                <c:pt idx="28">
                  <c:v>1492</c:v>
                </c:pt>
                <c:pt idx="29">
                  <c:v>627</c:v>
                </c:pt>
                <c:pt idx="30">
                  <c:v>471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8D-4600-8E17-60B3153168A4}"/>
            </c:ext>
          </c:extLst>
        </c:ser>
        <c:ser>
          <c:idx val="1"/>
          <c:order val="1"/>
          <c:tx>
            <c:strRef>
              <c:f>'年別　年齢別'!$AQ$3</c:f>
              <c:strCache>
                <c:ptCount val="1"/>
                <c:pt idx="0">
                  <c:v>移植周期数 241,749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年齢別'!$AQ$4:$AQ$34</c:f>
              <c:numCache>
                <c:formatCode>General</c:formatCode>
                <c:ptCount val="31"/>
                <c:pt idx="0">
                  <c:v>6</c:v>
                </c:pt>
                <c:pt idx="1">
                  <c:v>14</c:v>
                </c:pt>
                <c:pt idx="2">
                  <c:v>28</c:v>
                </c:pt>
                <c:pt idx="3">
                  <c:v>71</c:v>
                </c:pt>
                <c:pt idx="4">
                  <c:v>174</c:v>
                </c:pt>
                <c:pt idx="5">
                  <c:v>407</c:v>
                </c:pt>
                <c:pt idx="6">
                  <c:v>833</c:v>
                </c:pt>
                <c:pt idx="7">
                  <c:v>1532</c:v>
                </c:pt>
                <c:pt idx="8">
                  <c:v>2764</c:v>
                </c:pt>
                <c:pt idx="9">
                  <c:v>4382</c:v>
                </c:pt>
                <c:pt idx="10">
                  <c:v>6040</c:v>
                </c:pt>
                <c:pt idx="11">
                  <c:v>7815</c:v>
                </c:pt>
                <c:pt idx="12">
                  <c:v>9358</c:v>
                </c:pt>
                <c:pt idx="13">
                  <c:v>11048</c:v>
                </c:pt>
                <c:pt idx="14">
                  <c:v>13505</c:v>
                </c:pt>
                <c:pt idx="15">
                  <c:v>15465</c:v>
                </c:pt>
                <c:pt idx="16">
                  <c:v>16828</c:v>
                </c:pt>
                <c:pt idx="17">
                  <c:v>18667</c:v>
                </c:pt>
                <c:pt idx="18">
                  <c:v>19895</c:v>
                </c:pt>
                <c:pt idx="19">
                  <c:v>21566</c:v>
                </c:pt>
                <c:pt idx="20">
                  <c:v>21847</c:v>
                </c:pt>
                <c:pt idx="21">
                  <c:v>20726</c:v>
                </c:pt>
                <c:pt idx="22">
                  <c:v>17772</c:v>
                </c:pt>
                <c:pt idx="23">
                  <c:v>13213</c:v>
                </c:pt>
                <c:pt idx="24">
                  <c:v>8669</c:v>
                </c:pt>
                <c:pt idx="25">
                  <c:v>4745</c:v>
                </c:pt>
                <c:pt idx="26">
                  <c:v>2446</c:v>
                </c:pt>
                <c:pt idx="27">
                  <c:v>1088</c:v>
                </c:pt>
                <c:pt idx="28">
                  <c:v>488</c:v>
                </c:pt>
                <c:pt idx="29">
                  <c:v>191</c:v>
                </c:pt>
                <c:pt idx="30">
                  <c:v>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8D-4600-8E17-60B3153168A4}"/>
            </c:ext>
          </c:extLst>
        </c:ser>
        <c:ser>
          <c:idx val="2"/>
          <c:order val="2"/>
          <c:tx>
            <c:strRef>
              <c:f>'年別　年齢別'!$AR$3</c:f>
              <c:strCache>
                <c:ptCount val="1"/>
                <c:pt idx="0">
                  <c:v>妊娠周期数 71,535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年齢別'!$AR$4:$AR$34</c:f>
              <c:numCache>
                <c:formatCode>General</c:formatCode>
                <c:ptCount val="31"/>
                <c:pt idx="0">
                  <c:v>2</c:v>
                </c:pt>
                <c:pt idx="1">
                  <c:v>9</c:v>
                </c:pt>
                <c:pt idx="2">
                  <c:v>12</c:v>
                </c:pt>
                <c:pt idx="3">
                  <c:v>27</c:v>
                </c:pt>
                <c:pt idx="4">
                  <c:v>85</c:v>
                </c:pt>
                <c:pt idx="5">
                  <c:v>182</c:v>
                </c:pt>
                <c:pt idx="6">
                  <c:v>363</c:v>
                </c:pt>
                <c:pt idx="7">
                  <c:v>657</c:v>
                </c:pt>
                <c:pt idx="8">
                  <c:v>1193</c:v>
                </c:pt>
                <c:pt idx="9">
                  <c:v>1836</c:v>
                </c:pt>
                <c:pt idx="10">
                  <c:v>2544</c:v>
                </c:pt>
                <c:pt idx="11">
                  <c:v>3318</c:v>
                </c:pt>
                <c:pt idx="12">
                  <c:v>3820</c:v>
                </c:pt>
                <c:pt idx="13">
                  <c:v>4378</c:v>
                </c:pt>
                <c:pt idx="14">
                  <c:v>5249</c:v>
                </c:pt>
                <c:pt idx="15">
                  <c:v>5889</c:v>
                </c:pt>
                <c:pt idx="16">
                  <c:v>6268</c:v>
                </c:pt>
                <c:pt idx="17">
                  <c:v>6505</c:v>
                </c:pt>
                <c:pt idx="18">
                  <c:v>6360</c:v>
                </c:pt>
                <c:pt idx="19">
                  <c:v>6293</c:v>
                </c:pt>
                <c:pt idx="20">
                  <c:v>5702</c:v>
                </c:pt>
                <c:pt idx="21">
                  <c:v>4441</c:v>
                </c:pt>
                <c:pt idx="22">
                  <c:v>3133</c:v>
                </c:pt>
                <c:pt idx="23">
                  <c:v>1899</c:v>
                </c:pt>
                <c:pt idx="24">
                  <c:v>853</c:v>
                </c:pt>
                <c:pt idx="25">
                  <c:v>329</c:v>
                </c:pt>
                <c:pt idx="26">
                  <c:v>134</c:v>
                </c:pt>
                <c:pt idx="27">
                  <c:v>29</c:v>
                </c:pt>
                <c:pt idx="28">
                  <c:v>11</c:v>
                </c:pt>
                <c:pt idx="29">
                  <c:v>8</c:v>
                </c:pt>
                <c:pt idx="3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8D-4600-8E17-60B3153168A4}"/>
            </c:ext>
          </c:extLst>
        </c:ser>
        <c:ser>
          <c:idx val="3"/>
          <c:order val="3"/>
          <c:tx>
            <c:strRef>
              <c:f>'年別　年齢別'!$AS$3</c:f>
              <c:strCache>
                <c:ptCount val="1"/>
                <c:pt idx="0">
                  <c:v>生産周期数 49,573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年齢別'!$AS$4:$AS$34</c:f>
              <c:numCache>
                <c:formatCode>General</c:formatCode>
                <c:ptCount val="31"/>
                <c:pt idx="0">
                  <c:v>2</c:v>
                </c:pt>
                <c:pt idx="1">
                  <c:v>9</c:v>
                </c:pt>
                <c:pt idx="2">
                  <c:v>11</c:v>
                </c:pt>
                <c:pt idx="3">
                  <c:v>24</c:v>
                </c:pt>
                <c:pt idx="4">
                  <c:v>61</c:v>
                </c:pt>
                <c:pt idx="5">
                  <c:v>140</c:v>
                </c:pt>
                <c:pt idx="6">
                  <c:v>281</c:v>
                </c:pt>
                <c:pt idx="7">
                  <c:v>529</c:v>
                </c:pt>
                <c:pt idx="8">
                  <c:v>943</c:v>
                </c:pt>
                <c:pt idx="9">
                  <c:v>1481</c:v>
                </c:pt>
                <c:pt idx="10">
                  <c:v>2007</c:v>
                </c:pt>
                <c:pt idx="11">
                  <c:v>2602</c:v>
                </c:pt>
                <c:pt idx="12">
                  <c:v>3001</c:v>
                </c:pt>
                <c:pt idx="13">
                  <c:v>3390</c:v>
                </c:pt>
                <c:pt idx="14">
                  <c:v>3973</c:v>
                </c:pt>
                <c:pt idx="15">
                  <c:v>4445</c:v>
                </c:pt>
                <c:pt idx="16">
                  <c:v>4618</c:v>
                </c:pt>
                <c:pt idx="17">
                  <c:v>4646</c:v>
                </c:pt>
                <c:pt idx="18">
                  <c:v>4418</c:v>
                </c:pt>
                <c:pt idx="19">
                  <c:v>4119</c:v>
                </c:pt>
                <c:pt idx="20">
                  <c:v>3505</c:v>
                </c:pt>
                <c:pt idx="21">
                  <c:v>2476</c:v>
                </c:pt>
                <c:pt idx="22">
                  <c:v>1577</c:v>
                </c:pt>
                <c:pt idx="23">
                  <c:v>843</c:v>
                </c:pt>
                <c:pt idx="24">
                  <c:v>308</c:v>
                </c:pt>
                <c:pt idx="25">
                  <c:v>103</c:v>
                </c:pt>
                <c:pt idx="26">
                  <c:v>48</c:v>
                </c:pt>
                <c:pt idx="27">
                  <c:v>8</c:v>
                </c:pt>
                <c:pt idx="28">
                  <c:v>0</c:v>
                </c:pt>
                <c:pt idx="29">
                  <c:v>2</c:v>
                </c:pt>
                <c:pt idx="3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8D-4600-8E17-60B315316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228501744"/>
        <c:axId val="-1228497840"/>
      </c:lineChart>
      <c:catAx>
        <c:axId val="-1228501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228497840"/>
        <c:crosses val="autoZero"/>
        <c:auto val="1"/>
        <c:lblAlgn val="ctr"/>
        <c:lblOffset val="100"/>
        <c:noMultiLvlLbl val="0"/>
      </c:catAx>
      <c:valAx>
        <c:axId val="-1228497840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周期数</a:t>
                </a:r>
              </a:p>
            </c:rich>
          </c:tx>
          <c:overlay val="0"/>
        </c:title>
        <c:numFmt formatCode="#,##0_);[Red]\(#,##0\)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22850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6972871875751"/>
          <c:y val="7.0972908047510996E-2"/>
          <c:w val="0.302195968651922"/>
          <c:h val="0.236585211331342"/>
        </c:manualLayout>
      </c:layout>
      <c:overlay val="0"/>
      <c:txPr>
        <a:bodyPr/>
        <a:lstStyle/>
        <a:p>
          <a:pPr>
            <a:defRPr sz="1600">
              <a:latin typeface="Yu Gothic" charset="-128"/>
              <a:ea typeface="Yu Gothic" charset="-128"/>
              <a:cs typeface="Yu Gothic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446561640703304E-2"/>
          <c:y val="3.2745591939546598E-2"/>
          <c:w val="0.85445019670381905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'2015年　単年基本データ'!$I$3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単年基本データ'!$I$10:$I$32</c:f>
              <c:numCache>
                <c:formatCode>0.0%</c:formatCode>
                <c:ptCount val="23"/>
                <c:pt idx="0">
                  <c:v>0.43577430972388997</c:v>
                </c:pt>
                <c:pt idx="1">
                  <c:v>0.42885117493472602</c:v>
                </c:pt>
                <c:pt idx="2">
                  <c:v>0.43162083936324203</c:v>
                </c:pt>
                <c:pt idx="3">
                  <c:v>0.41898676403468699</c:v>
                </c:pt>
                <c:pt idx="4">
                  <c:v>0.42119205298013201</c:v>
                </c:pt>
                <c:pt idx="5">
                  <c:v>0.42456813819577699</c:v>
                </c:pt>
                <c:pt idx="6">
                  <c:v>0.40820688181235298</c:v>
                </c:pt>
                <c:pt idx="7">
                  <c:v>0.39627081824764698</c:v>
                </c:pt>
                <c:pt idx="8">
                  <c:v>0.38867086264346501</c:v>
                </c:pt>
                <c:pt idx="9">
                  <c:v>0.38079534432589701</c:v>
                </c:pt>
                <c:pt idx="10">
                  <c:v>0.37247444734965501</c:v>
                </c:pt>
                <c:pt idx="11">
                  <c:v>0.34847592007285599</c:v>
                </c:pt>
                <c:pt idx="12">
                  <c:v>0.31967831113345102</c:v>
                </c:pt>
                <c:pt idx="13">
                  <c:v>0.29180191041454101</c:v>
                </c:pt>
                <c:pt idx="14">
                  <c:v>0.26099693321737499</c:v>
                </c:pt>
                <c:pt idx="15">
                  <c:v>0.21427192897809499</c:v>
                </c:pt>
                <c:pt idx="16">
                  <c:v>0.17628854377672701</c:v>
                </c:pt>
                <c:pt idx="17">
                  <c:v>0.14372209187921001</c:v>
                </c:pt>
                <c:pt idx="18">
                  <c:v>9.8396585534663697E-2</c:v>
                </c:pt>
                <c:pt idx="19">
                  <c:v>6.9336143308746004E-2</c:v>
                </c:pt>
                <c:pt idx="20">
                  <c:v>5.4783319705641903E-2</c:v>
                </c:pt>
                <c:pt idx="21">
                  <c:v>2.6654411764705899E-2</c:v>
                </c:pt>
                <c:pt idx="22">
                  <c:v>2.2540983606557399E-2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E5-471A-BD8F-86E5E1271D61}"/>
            </c:ext>
          </c:extLst>
        </c:ser>
        <c:ser>
          <c:idx val="1"/>
          <c:order val="1"/>
          <c:tx>
            <c:strRef>
              <c:f>'2015年　単年基本データ'!$J$3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単年基本データ'!$J$10:$J$32</c:f>
              <c:numCache>
                <c:formatCode>0.0%</c:formatCode>
                <c:ptCount val="23"/>
                <c:pt idx="0">
                  <c:v>0.27604562737642602</c:v>
                </c:pt>
                <c:pt idx="1">
                  <c:v>0.272049689440994</c:v>
                </c:pt>
                <c:pt idx="2">
                  <c:v>0.27577438742487298</c:v>
                </c:pt>
                <c:pt idx="3">
                  <c:v>0.270517165168705</c:v>
                </c:pt>
                <c:pt idx="4">
                  <c:v>0.272668810289389</c:v>
                </c:pt>
                <c:pt idx="5">
                  <c:v>0.27485089463220702</c:v>
                </c:pt>
                <c:pt idx="6">
                  <c:v>0.26642488492118799</c:v>
                </c:pt>
                <c:pt idx="7">
                  <c:v>0.25765065913370999</c:v>
                </c:pt>
                <c:pt idx="8">
                  <c:v>0.25009529254812302</c:v>
                </c:pt>
                <c:pt idx="9">
                  <c:v>0.24328678839956999</c:v>
                </c:pt>
                <c:pt idx="10">
                  <c:v>0.23508232381952501</c:v>
                </c:pt>
                <c:pt idx="11">
                  <c:v>0.21713732558915799</c:v>
                </c:pt>
                <c:pt idx="12">
                  <c:v>0.194846971600135</c:v>
                </c:pt>
                <c:pt idx="13">
                  <c:v>0.171611671666212</c:v>
                </c:pt>
                <c:pt idx="14">
                  <c:v>0.148277207125211</c:v>
                </c:pt>
                <c:pt idx="15">
                  <c:v>0.11570226402313501</c:v>
                </c:pt>
                <c:pt idx="16">
                  <c:v>8.8487826921990601E-2</c:v>
                </c:pt>
                <c:pt idx="17">
                  <c:v>6.7976804123711307E-2</c:v>
                </c:pt>
                <c:pt idx="18">
                  <c:v>4.2480079681274902E-2</c:v>
                </c:pt>
                <c:pt idx="19">
                  <c:v>2.8262176788935701E-2</c:v>
                </c:pt>
                <c:pt idx="20">
                  <c:v>2.0599538816295199E-2</c:v>
                </c:pt>
                <c:pt idx="21">
                  <c:v>8.9285714285714298E-3</c:v>
                </c:pt>
                <c:pt idx="22">
                  <c:v>7.37265415549598E-3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E5-471A-BD8F-86E5E1271D61}"/>
            </c:ext>
          </c:extLst>
        </c:ser>
        <c:ser>
          <c:idx val="2"/>
          <c:order val="2"/>
          <c:tx>
            <c:strRef>
              <c:f>'2015年　単年基本データ'!$K$3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単年基本データ'!$K$10:$K$32</c:f>
              <c:numCache>
                <c:formatCode>0.0%</c:formatCode>
                <c:ptCount val="23"/>
                <c:pt idx="0">
                  <c:v>0.213688212927757</c:v>
                </c:pt>
                <c:pt idx="1">
                  <c:v>0.21904761904761899</c:v>
                </c:pt>
                <c:pt idx="2">
                  <c:v>0.21798428109107701</c:v>
                </c:pt>
                <c:pt idx="3">
                  <c:v>0.218211286282599</c:v>
                </c:pt>
                <c:pt idx="4">
                  <c:v>0.215112540192926</c:v>
                </c:pt>
                <c:pt idx="5">
                  <c:v>0.21554009277667299</c:v>
                </c:pt>
                <c:pt idx="6">
                  <c:v>0.20930394755196</c:v>
                </c:pt>
                <c:pt idx="7">
                  <c:v>0.199505649717514</c:v>
                </c:pt>
                <c:pt idx="8">
                  <c:v>0.18929864684581699</c:v>
                </c:pt>
                <c:pt idx="9">
                  <c:v>0.18363215731636801</c:v>
                </c:pt>
                <c:pt idx="10">
                  <c:v>0.17319881483704</c:v>
                </c:pt>
                <c:pt idx="11">
                  <c:v>0.15508378396421699</c:v>
                </c:pt>
                <c:pt idx="12">
                  <c:v>0.13535124536625701</c:v>
                </c:pt>
                <c:pt idx="13">
                  <c:v>0.112326152167985</c:v>
                </c:pt>
                <c:pt idx="14">
                  <c:v>9.1145494734104798E-2</c:v>
                </c:pt>
                <c:pt idx="15">
                  <c:v>6.4507724773988501E-2</c:v>
                </c:pt>
                <c:pt idx="16">
                  <c:v>4.4540473366096102E-2</c:v>
                </c:pt>
                <c:pt idx="17">
                  <c:v>3.0176116838488001E-2</c:v>
                </c:pt>
                <c:pt idx="18">
                  <c:v>1.5338645418326699E-2</c:v>
                </c:pt>
                <c:pt idx="19">
                  <c:v>8.8480371102139001E-3</c:v>
                </c:pt>
                <c:pt idx="20">
                  <c:v>7.3789392774788604E-3</c:v>
                </c:pt>
                <c:pt idx="21">
                  <c:v>2.46305418719212E-3</c:v>
                </c:pt>
                <c:pt idx="2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AE5-471A-BD8F-86E5E1271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972657360"/>
        <c:axId val="-972653968"/>
      </c:lineChart>
      <c:lineChart>
        <c:grouping val="standard"/>
        <c:varyColors val="0"/>
        <c:ser>
          <c:idx val="3"/>
          <c:order val="3"/>
          <c:tx>
            <c:strRef>
              <c:f>'2015年　単年基本データ'!$L$3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multiLvlStrRef>
              <c:f>'2015年　単年基本データ'!#REF!</c:f>
            </c:multiLvlStrRef>
          </c:cat>
          <c:val>
            <c:numRef>
              <c:f>'2015年　単年基本データ'!$L$10:$L$32</c:f>
              <c:numCache>
                <c:formatCode>0.0%</c:formatCode>
                <c:ptCount val="23"/>
                <c:pt idx="0">
                  <c:v>0.176308539944904</c:v>
                </c:pt>
                <c:pt idx="1">
                  <c:v>0.16742770167427701</c:v>
                </c:pt>
                <c:pt idx="2">
                  <c:v>0.171835708298407</c:v>
                </c:pt>
                <c:pt idx="3">
                  <c:v>0.15359477124182999</c:v>
                </c:pt>
                <c:pt idx="4">
                  <c:v>0.164701257861635</c:v>
                </c:pt>
                <c:pt idx="5">
                  <c:v>0.17420132610006001</c:v>
                </c:pt>
                <c:pt idx="6">
                  <c:v>0.17460732984293201</c:v>
                </c:pt>
                <c:pt idx="7">
                  <c:v>0.18273184102329801</c:v>
                </c:pt>
                <c:pt idx="8">
                  <c:v>0.200800152409983</c:v>
                </c:pt>
                <c:pt idx="9">
                  <c:v>0.201392426557989</c:v>
                </c:pt>
                <c:pt idx="10">
                  <c:v>0.216336949585195</c:v>
                </c:pt>
                <c:pt idx="11">
                  <c:v>0.242428900845503</c:v>
                </c:pt>
                <c:pt idx="12">
                  <c:v>0.26713836477987402</c:v>
                </c:pt>
                <c:pt idx="13">
                  <c:v>0.29969807722866698</c:v>
                </c:pt>
                <c:pt idx="14">
                  <c:v>0.34584356366187302</c:v>
                </c:pt>
                <c:pt idx="15">
                  <c:v>0.39923440666516502</c:v>
                </c:pt>
                <c:pt idx="16">
                  <c:v>0.45930418129588202</c:v>
                </c:pt>
                <c:pt idx="17">
                  <c:v>0.52395997893628199</c:v>
                </c:pt>
                <c:pt idx="18">
                  <c:v>0.60961313012895602</c:v>
                </c:pt>
                <c:pt idx="19">
                  <c:v>0.63221884498480196</c:v>
                </c:pt>
                <c:pt idx="20">
                  <c:v>0.60447761194029803</c:v>
                </c:pt>
                <c:pt idx="21">
                  <c:v>0.65517241379310298</c:v>
                </c:pt>
                <c:pt idx="22">
                  <c:v>0.90909090909090895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AE5-471A-BD8F-86E5E1271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972647184"/>
        <c:axId val="-972650576"/>
      </c:lineChart>
      <c:catAx>
        <c:axId val="-972657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972653968"/>
        <c:crosses val="autoZero"/>
        <c:auto val="1"/>
        <c:lblAlgn val="ctr"/>
        <c:lblOffset val="100"/>
        <c:noMultiLvlLbl val="0"/>
      </c:catAx>
      <c:valAx>
        <c:axId val="-972653968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妊娠率・生産率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972657360"/>
        <c:crosses val="autoZero"/>
        <c:crossBetween val="between"/>
      </c:valAx>
      <c:valAx>
        <c:axId val="-972650576"/>
        <c:scaling>
          <c:orientation val="minMax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流産率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crossAx val="-972647184"/>
        <c:crosses val="max"/>
        <c:crossBetween val="between"/>
      </c:valAx>
      <c:catAx>
        <c:axId val="-97264718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97265057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57954010588587102"/>
          <c:y val="5.52055004423882E-2"/>
          <c:w val="0.235138396233606"/>
          <c:h val="0.25005540974044899"/>
        </c:manualLayout>
      </c:layout>
      <c:overlay val="0"/>
      <c:txPr>
        <a:bodyPr/>
        <a:lstStyle/>
        <a:p>
          <a:pPr>
            <a:defRPr sz="1600">
              <a:latin typeface="Yu Gothic" charset="-128"/>
              <a:ea typeface="Yu Gothic" charset="-128"/>
              <a:cs typeface="Yu Gothic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0816482079725E-2"/>
          <c:y val="3.2745591939546598E-2"/>
          <c:w val="0.88297254354747001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'2015年　単年基本データ'!$I$3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単年基本データ'!$I$10:$I$32</c:f>
              <c:numCache>
                <c:formatCode>0.0%</c:formatCode>
                <c:ptCount val="23"/>
                <c:pt idx="0">
                  <c:v>0.43577430972388997</c:v>
                </c:pt>
                <c:pt idx="1">
                  <c:v>0.42885117493472602</c:v>
                </c:pt>
                <c:pt idx="2">
                  <c:v>0.43162083936324203</c:v>
                </c:pt>
                <c:pt idx="3">
                  <c:v>0.41898676403468699</c:v>
                </c:pt>
                <c:pt idx="4">
                  <c:v>0.42119205298013201</c:v>
                </c:pt>
                <c:pt idx="5">
                  <c:v>0.42456813819577699</c:v>
                </c:pt>
                <c:pt idx="6">
                  <c:v>0.40820688181235298</c:v>
                </c:pt>
                <c:pt idx="7">
                  <c:v>0.39627081824764698</c:v>
                </c:pt>
                <c:pt idx="8">
                  <c:v>0.38867086264346501</c:v>
                </c:pt>
                <c:pt idx="9">
                  <c:v>0.38079534432589701</c:v>
                </c:pt>
                <c:pt idx="10">
                  <c:v>0.37247444734965501</c:v>
                </c:pt>
                <c:pt idx="11">
                  <c:v>0.34847592007285599</c:v>
                </c:pt>
                <c:pt idx="12">
                  <c:v>0.31967831113345102</c:v>
                </c:pt>
                <c:pt idx="13">
                  <c:v>0.29180191041454101</c:v>
                </c:pt>
                <c:pt idx="14">
                  <c:v>0.26099693321737499</c:v>
                </c:pt>
                <c:pt idx="15">
                  <c:v>0.21427192897809499</c:v>
                </c:pt>
                <c:pt idx="16">
                  <c:v>0.17628854377672701</c:v>
                </c:pt>
                <c:pt idx="17">
                  <c:v>0.14372209187921001</c:v>
                </c:pt>
                <c:pt idx="18">
                  <c:v>9.8396585534663697E-2</c:v>
                </c:pt>
                <c:pt idx="19">
                  <c:v>6.9336143308746004E-2</c:v>
                </c:pt>
                <c:pt idx="20">
                  <c:v>5.4783319705641903E-2</c:v>
                </c:pt>
                <c:pt idx="21">
                  <c:v>2.6654411764705899E-2</c:v>
                </c:pt>
                <c:pt idx="22">
                  <c:v>2.2540983606557399E-2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FA-4CC8-BF64-4B017D9ABDF3}"/>
            </c:ext>
          </c:extLst>
        </c:ser>
        <c:ser>
          <c:idx val="1"/>
          <c:order val="1"/>
          <c:tx>
            <c:strRef>
              <c:f>'2015年　単年基本データ'!$J$3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単年基本データ'!$J$10:$J$32</c:f>
              <c:numCache>
                <c:formatCode>0.0%</c:formatCode>
                <c:ptCount val="23"/>
                <c:pt idx="0">
                  <c:v>0.27604562737642602</c:v>
                </c:pt>
                <c:pt idx="1">
                  <c:v>0.272049689440994</c:v>
                </c:pt>
                <c:pt idx="2">
                  <c:v>0.27577438742487298</c:v>
                </c:pt>
                <c:pt idx="3">
                  <c:v>0.270517165168705</c:v>
                </c:pt>
                <c:pt idx="4">
                  <c:v>0.272668810289389</c:v>
                </c:pt>
                <c:pt idx="5">
                  <c:v>0.27485089463220702</c:v>
                </c:pt>
                <c:pt idx="6">
                  <c:v>0.26642488492118799</c:v>
                </c:pt>
                <c:pt idx="7">
                  <c:v>0.25765065913370999</c:v>
                </c:pt>
                <c:pt idx="8">
                  <c:v>0.25009529254812302</c:v>
                </c:pt>
                <c:pt idx="9">
                  <c:v>0.24328678839956999</c:v>
                </c:pt>
                <c:pt idx="10">
                  <c:v>0.23508232381952501</c:v>
                </c:pt>
                <c:pt idx="11">
                  <c:v>0.21713732558915799</c:v>
                </c:pt>
                <c:pt idx="12">
                  <c:v>0.194846971600135</c:v>
                </c:pt>
                <c:pt idx="13">
                  <c:v>0.171611671666212</c:v>
                </c:pt>
                <c:pt idx="14">
                  <c:v>0.148277207125211</c:v>
                </c:pt>
                <c:pt idx="15">
                  <c:v>0.11570226402313501</c:v>
                </c:pt>
                <c:pt idx="16">
                  <c:v>8.8487826921990601E-2</c:v>
                </c:pt>
                <c:pt idx="17">
                  <c:v>6.7976804123711307E-2</c:v>
                </c:pt>
                <c:pt idx="18">
                  <c:v>4.2480079681274902E-2</c:v>
                </c:pt>
                <c:pt idx="19">
                  <c:v>2.8262176788935701E-2</c:v>
                </c:pt>
                <c:pt idx="20">
                  <c:v>2.0599538816295199E-2</c:v>
                </c:pt>
                <c:pt idx="21">
                  <c:v>8.9285714285714298E-3</c:v>
                </c:pt>
                <c:pt idx="22">
                  <c:v>7.37265415549598E-3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FA-4CC8-BF64-4B017D9ABDF3}"/>
            </c:ext>
          </c:extLst>
        </c:ser>
        <c:ser>
          <c:idx val="2"/>
          <c:order val="2"/>
          <c:tx>
            <c:strRef>
              <c:f>'2015年　単年基本データ'!$K$3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単年基本データ'!$K$10:$K$32</c:f>
              <c:numCache>
                <c:formatCode>0.0%</c:formatCode>
                <c:ptCount val="23"/>
                <c:pt idx="0">
                  <c:v>0.213688212927757</c:v>
                </c:pt>
                <c:pt idx="1">
                  <c:v>0.21904761904761899</c:v>
                </c:pt>
                <c:pt idx="2">
                  <c:v>0.21798428109107701</c:v>
                </c:pt>
                <c:pt idx="3">
                  <c:v>0.218211286282599</c:v>
                </c:pt>
                <c:pt idx="4">
                  <c:v>0.215112540192926</c:v>
                </c:pt>
                <c:pt idx="5">
                  <c:v>0.21554009277667299</c:v>
                </c:pt>
                <c:pt idx="6">
                  <c:v>0.20930394755196</c:v>
                </c:pt>
                <c:pt idx="7">
                  <c:v>0.199505649717514</c:v>
                </c:pt>
                <c:pt idx="8">
                  <c:v>0.18929864684581699</c:v>
                </c:pt>
                <c:pt idx="9">
                  <c:v>0.18363215731636801</c:v>
                </c:pt>
                <c:pt idx="10">
                  <c:v>0.17319881483704</c:v>
                </c:pt>
                <c:pt idx="11">
                  <c:v>0.15508378396421699</c:v>
                </c:pt>
                <c:pt idx="12">
                  <c:v>0.13535124536625701</c:v>
                </c:pt>
                <c:pt idx="13">
                  <c:v>0.112326152167985</c:v>
                </c:pt>
                <c:pt idx="14">
                  <c:v>9.1145494734104798E-2</c:v>
                </c:pt>
                <c:pt idx="15">
                  <c:v>6.4507724773988501E-2</c:v>
                </c:pt>
                <c:pt idx="16">
                  <c:v>4.4540473366096102E-2</c:v>
                </c:pt>
                <c:pt idx="17">
                  <c:v>3.0176116838488001E-2</c:v>
                </c:pt>
                <c:pt idx="18">
                  <c:v>1.5338645418326699E-2</c:v>
                </c:pt>
                <c:pt idx="19">
                  <c:v>8.8480371102139001E-3</c:v>
                </c:pt>
                <c:pt idx="20">
                  <c:v>7.3789392774788604E-3</c:v>
                </c:pt>
                <c:pt idx="21">
                  <c:v>2.46305418719212E-3</c:v>
                </c:pt>
                <c:pt idx="2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AFA-4CC8-BF64-4B017D9ABDF3}"/>
            </c:ext>
          </c:extLst>
        </c:ser>
        <c:ser>
          <c:idx val="3"/>
          <c:order val="3"/>
          <c:tx>
            <c:strRef>
              <c:f>'2015年　単年基本データ'!$L$3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'2015年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'2015年　単年基本データ'!$L$10:$L$32</c:f>
              <c:numCache>
                <c:formatCode>0.0%</c:formatCode>
                <c:ptCount val="23"/>
                <c:pt idx="0">
                  <c:v>0.176308539944904</c:v>
                </c:pt>
                <c:pt idx="1">
                  <c:v>0.16742770167427701</c:v>
                </c:pt>
                <c:pt idx="2">
                  <c:v>0.171835708298407</c:v>
                </c:pt>
                <c:pt idx="3">
                  <c:v>0.15359477124182999</c:v>
                </c:pt>
                <c:pt idx="4">
                  <c:v>0.164701257861635</c:v>
                </c:pt>
                <c:pt idx="5">
                  <c:v>0.17420132610006001</c:v>
                </c:pt>
                <c:pt idx="6">
                  <c:v>0.17460732984293201</c:v>
                </c:pt>
                <c:pt idx="7">
                  <c:v>0.18273184102329801</c:v>
                </c:pt>
                <c:pt idx="8">
                  <c:v>0.200800152409983</c:v>
                </c:pt>
                <c:pt idx="9">
                  <c:v>0.201392426557989</c:v>
                </c:pt>
                <c:pt idx="10">
                  <c:v>0.216336949585195</c:v>
                </c:pt>
                <c:pt idx="11">
                  <c:v>0.242428900845503</c:v>
                </c:pt>
                <c:pt idx="12">
                  <c:v>0.26713836477987402</c:v>
                </c:pt>
                <c:pt idx="13">
                  <c:v>0.29969807722866698</c:v>
                </c:pt>
                <c:pt idx="14">
                  <c:v>0.34584356366187302</c:v>
                </c:pt>
                <c:pt idx="15">
                  <c:v>0.39923440666516502</c:v>
                </c:pt>
                <c:pt idx="16">
                  <c:v>0.45930418129588202</c:v>
                </c:pt>
                <c:pt idx="17">
                  <c:v>0.52395997893628199</c:v>
                </c:pt>
                <c:pt idx="18">
                  <c:v>0.60961313012895602</c:v>
                </c:pt>
                <c:pt idx="19">
                  <c:v>0.63221884498480196</c:v>
                </c:pt>
                <c:pt idx="20">
                  <c:v>0.60447761194029803</c:v>
                </c:pt>
                <c:pt idx="21">
                  <c:v>0.65517241379310298</c:v>
                </c:pt>
                <c:pt idx="22">
                  <c:v>0.90909090909090895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FA-4CC8-BF64-4B017D9ABD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73651248"/>
        <c:axId val="-1497012512"/>
      </c:lineChart>
      <c:catAx>
        <c:axId val="-1073651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497012512"/>
        <c:crosses val="autoZero"/>
        <c:auto val="1"/>
        <c:lblAlgn val="ctr"/>
        <c:lblOffset val="100"/>
        <c:noMultiLvlLbl val="0"/>
      </c:catAx>
      <c:valAx>
        <c:axId val="-149701251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>
                    <a:latin typeface="Yu Gothic" charset="-128"/>
                    <a:ea typeface="Yu Gothic" charset="-128"/>
                    <a:cs typeface="Yu Gothic" charset="-128"/>
                  </a:defRPr>
                </a:pPr>
                <a:r>
                  <a:rPr lang="ja-JP" altLang="en-US">
                    <a:latin typeface="Yu Gothic" charset="-128"/>
                    <a:ea typeface="Yu Gothic" charset="-128"/>
                    <a:cs typeface="Yu Gothic" charset="-128"/>
                  </a:rPr>
                  <a:t>妊娠率・生産率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Yu Gothic" charset="-128"/>
                <a:ea typeface="Yu Gothic" charset="-128"/>
                <a:cs typeface="Yu Gothic" charset="-128"/>
              </a:defRPr>
            </a:pPr>
            <a:endParaRPr lang="ja-JP"/>
          </a:p>
        </c:txPr>
        <c:crossAx val="-1073651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6707395008238"/>
          <c:y val="6.1895991814582503E-2"/>
          <c:w val="0.21348479429646899"/>
          <c:h val="0.31967831704652699"/>
        </c:manualLayout>
      </c:layout>
      <c:overlay val="0"/>
      <c:txPr>
        <a:bodyPr/>
        <a:lstStyle/>
        <a:p>
          <a:pPr>
            <a:defRPr sz="1600">
              <a:latin typeface="Yu Gothic" charset="-128"/>
              <a:ea typeface="Yu Gothic" charset="-128"/>
              <a:cs typeface="Yu Gothic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0086D-BF1D-D847-92F1-1136977889A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4F85-875D-B34B-A8D2-531BB87092C5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3AD04-C895-E64B-98A3-6E66D8460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7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2017/9/21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治療周期数</a:t>
            </a:r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72240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出生児数</a:t>
            </a: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192938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妊娠率・生産率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6151047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* 2007</a:t>
            </a:r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年以降は全胚凍結周期を除いて表示</a:t>
            </a: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90058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97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周期数</a:t>
            </a: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558645"/>
              </p:ext>
            </p:extLst>
          </p:nvPr>
        </p:nvGraphicFramePr>
        <p:xfrm>
          <a:off x="555808" y="1185414"/>
          <a:ext cx="8130995" cy="50577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955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58907">
                <a:tc>
                  <a:txBody>
                    <a:bodyPr/>
                    <a:lstStyle/>
                    <a:p>
                      <a:pPr algn="ctr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IVF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（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GIFT,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その他を含む）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ICSI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（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SPLIT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凍結融解胚（卵）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6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西暦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1,195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1,195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862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1987 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1,503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1,503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1,070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1,665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1989 </a:t>
                      </a:r>
                      <a:endParaRPr lang="cs-CZ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4,218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3,890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2,968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580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7,405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5,361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1,178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1,031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1991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11,177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10,581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8,473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2,015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1,661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1992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17,404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16,381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12,250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2,525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963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936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1993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21,287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20,345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15,565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3,730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3,334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2,447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1,271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681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597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1994 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25,157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24,033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18,690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4,069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3,734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5,510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5,339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4,114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1,303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1,112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26,648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24,694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18,905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4,246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3,810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9,820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9,054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7,722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1,732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1,579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1,426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298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27,338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26,385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21,492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4,818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4,436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13,438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13,044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11,269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2,799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2,588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2,900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2,676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1997 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32,247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30,733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24,768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5,730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5,060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16,573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16,376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14,275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3,495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3,249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4,958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1,086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34,929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33,670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27,436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6,255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5,851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18,657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18,266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15,505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3,952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3,701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8,132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7,643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1,748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1,567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1999 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36,085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34,290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27,455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6,812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5,870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22,984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22,350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18,592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4,247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9,950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9,093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2,198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1,812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2000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31,334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29,907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24,447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6,328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5,447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26,712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25,794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21,067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5,240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4,582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11,653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10,719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2,660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2,245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2001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32,676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31,051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25,143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6,749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30,369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29,309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23,058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5,924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4,862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13,034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11,888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3,080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2,467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2002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34,953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33,849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26,854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7,767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6,443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34,824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33,823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25,866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6,775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5,486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15,887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14,759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4,094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3,299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2003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38,575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36,480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28,214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8,336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6,608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38,871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36,663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27,895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7,506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5,994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24,459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19,641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4,798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2004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41,619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39,656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29,090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8,542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44,698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43,628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29,946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7,768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5,921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30,287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24,422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5,538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2005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42,822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40,471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29,337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8,893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47,579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45,388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30,983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8,019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5,864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35,069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28,743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9,396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6,542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2006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44,778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42,248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29,440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8,509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6,256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52,539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49,854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32,509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7,904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5,401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42,171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35,804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11,798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7,930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2007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53,873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52,165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28,228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7,626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7,416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5,144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61,813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60,294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34,032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11,541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7,784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5,194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45,478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43,589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13,965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9,257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2008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59,148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57,217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29,124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10,139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4,664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71,350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69,864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34,425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15,390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7,017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4,615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60,115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57,846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18,597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12,425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2009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63,083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60,754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28,559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11,800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5,046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76,790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75,340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35,167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19,046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7,330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5,180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73,927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71,367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23,216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16,454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2010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67,714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64,966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27,905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13,843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6,556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4,657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90,677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88,822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37,172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24,379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7,699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5,277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83,770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81,300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27,382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19,011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2011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71,422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68,651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27,284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16,202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6,341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4,546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102,473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100,518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38,098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30,773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7,601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5,415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95,764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92,782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31,721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22,465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2012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82,108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79,434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29,693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20,627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4,740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125,229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122,962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40,829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41,943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7,947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5,498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119,089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116,176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39,106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27,715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2013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89,950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87,104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30,164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25,085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6,817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4,776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134,871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134,871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41,150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49,316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8,027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5,630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141,335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138,249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45,392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32,148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1340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2014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92,269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89,397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30,414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27,624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6,970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5,025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144,247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141,888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41,437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55,851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8,122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157,229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153,977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51,458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36,595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8907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2015 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93,614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91,079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28,858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30,498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6,478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155,797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153,639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41,396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63,660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8,169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5,761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174,740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171,495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56,888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40,611</a:t>
                      </a:r>
                      <a:endParaRPr lang="cs-CZ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治療周期数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2015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240428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2015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763940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182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2015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932411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607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488"/>
          </a:xfrm>
        </p:spPr>
        <p:txBody>
          <a:bodyPr/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2015</a:t>
            </a:r>
            <a:endParaRPr kumimoji="1"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382339"/>
              </p:ext>
            </p:extLst>
          </p:nvPr>
        </p:nvGraphicFramePr>
        <p:xfrm>
          <a:off x="672355" y="1192217"/>
          <a:ext cx="7835150" cy="50577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83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5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17799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年齢別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5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総治療周期数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5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移植周期数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5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5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生産周期数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5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妊娠率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ET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妊娠率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生産率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流産率</a:t>
                      </a:r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総妊娠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歳以下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48.9%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1,315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833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2,415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1,532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4,326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2,764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1,193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943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6,787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4,382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1,836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1,481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9,330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6,040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2,544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2,007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12,072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7,815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3,318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14,338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9,358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3,820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3,001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16,992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11,048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4,378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3,390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800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20,988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13,505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3,973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1,054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24,206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15,465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5,889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4,445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1,186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26,663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16,828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6,268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1,356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37.2%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37</a:t>
                      </a:r>
                      <a:endParaRPr lang="is-I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29,958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18,667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4,646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1,577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32,641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19,895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6,360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4,418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1,699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36,670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21,566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6,293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4,119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1,886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38,455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21,847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5,702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3,505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1,972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38,383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20,726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4,441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2,476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1,773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35,406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17,772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3,133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1,577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1,439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27,936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13,213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1,899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20,080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8,669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61.0%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11,641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4,745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2.8%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63.2%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2,446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2.1%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60.4%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3,248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1,088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65.5%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1,492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488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90.9%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4.2%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50</a:t>
                      </a:r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歳以上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1.3%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50.0%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1249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合計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424,151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241,749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71,535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49,573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18,953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29.6%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16.9%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11.7%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26.5%</a:t>
                      </a:r>
                      <a:endParaRPr lang="mr-IN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74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4356</TotalTime>
  <Words>1017</Words>
  <Application>Microsoft Office PowerPoint</Application>
  <PresentationFormat>画面に合わせる (4:3)</PresentationFormat>
  <Paragraphs>898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Ｐゴシック</vt:lpstr>
      <vt:lpstr>Yu Gothic</vt:lpstr>
      <vt:lpstr>Arial</vt:lpstr>
      <vt:lpstr>Calibri</vt:lpstr>
      <vt:lpstr>Office テーマ</vt:lpstr>
      <vt:lpstr>年別　治療周期数</vt:lpstr>
      <vt:lpstr>年別　出生児数</vt:lpstr>
      <vt:lpstr>年別　妊娠率・生産率</vt:lpstr>
      <vt:lpstr>年別　周期数</vt:lpstr>
      <vt:lpstr>ART治療周期数　2015</vt:lpstr>
      <vt:lpstr>ART妊娠率・生産率・流産率　2015</vt:lpstr>
      <vt:lpstr>ART妊娠率・生産率・流産率　2015</vt:lpstr>
      <vt:lpstr>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鹿子嶋　里香</cp:lastModifiedBy>
  <cp:revision>93</cp:revision>
  <cp:lastPrinted>2016-07-31T23:33:22Z</cp:lastPrinted>
  <dcterms:created xsi:type="dcterms:W3CDTF">2009-10-01T02:10:17Z</dcterms:created>
  <dcterms:modified xsi:type="dcterms:W3CDTF">2017-09-21T06:00:58Z</dcterms:modified>
</cp:coreProperties>
</file>