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338" r:id="rId2"/>
    <p:sldId id="326" r:id="rId3"/>
    <p:sldId id="320" r:id="rId4"/>
    <p:sldId id="306" r:id="rId5"/>
    <p:sldId id="339" r:id="rId6"/>
    <p:sldId id="311" r:id="rId7"/>
    <p:sldId id="330" r:id="rId8"/>
    <p:sldId id="305" r:id="rId9"/>
    <p:sldId id="288" r:id="rId10"/>
    <p:sldId id="289" r:id="rId11"/>
  </p:sldIdLst>
  <p:sldSz cx="9144000" cy="6858000" type="screen4x3"/>
  <p:notesSz cx="6858000" cy="9144000"/>
  <p:defaultTextStyle>
    <a:defPPr>
      <a:defRPr lang="ja-JP"/>
    </a:defPPr>
    <a:lvl1pPr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2pPr>
    <a:lvl3pPr marL="9144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3pPr>
    <a:lvl4pPr marL="13716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4pPr>
    <a:lvl5pPr marL="1828800" algn="l" defTabSz="457200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03"/>
    <p:restoredTop sz="91478"/>
  </p:normalViewPr>
  <p:slideViewPr>
    <p:cSldViewPr snapToGrid="0" snapToObjects="1">
      <p:cViewPr varScale="1">
        <p:scale>
          <a:sx n="65" d="100"/>
          <a:sy n="65" d="100"/>
        </p:scale>
        <p:origin x="-102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8" d="100"/>
        <a:sy n="9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%20AKAK\2014%20JSOG-ART%20&#35299;&#26512;&#20013;\2014%20&#12463;&#12441;&#12521;&#12501;\&#12463;&#12441;&#12521;&#12501;&#12398;&#20803;&#12288;2014&#65288;2007-&#65289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%20AKAK\2014%20JSOG-ART%20&#35299;&#26512;&#20013;\2014%20&#12463;&#12441;&#12521;&#12501;\&#12463;&#12441;&#12521;&#12501;&#12398;&#20803;&#12288;2014&#65288;2007-&#65289;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%20AKAK\2014%20JSOG-ART%20&#35299;&#26512;&#20013;\2014%20&#12463;&#12441;&#12521;&#12501;\&#12463;&#12441;&#12521;&#12501;&#12398;&#20803;&#12288;2014&#65288;2007-&#65289;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%20AKAK\2014%20JSOG-ART%20&#35299;&#26512;&#20013;\2014%20&#12463;&#12441;&#12521;&#12501;\&#12463;&#12441;&#12521;&#12501;&#12398;&#20803;&#12288;2014&#65288;2007-&#65289;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%20AKAK\2014%20JSOG-ART%20&#35299;&#26512;&#20013;\2014%20&#12463;&#12441;&#12521;&#12501;\&#12463;&#12441;&#12521;&#12501;&#12398;&#20803;&#12288;2014&#65288;2007-&#65289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\Dropbox\%20AKAK\2014%20JSOG-ART%20&#35299;&#26512;&#20013;\2014%20&#12463;&#12441;&#12521;&#12501;\&#12463;&#12441;&#12521;&#12501;&#12398;&#20803;&#12288;2014&#65288;2007-&#65289;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1\Dropbox\%20AKAK\2014%20JSOG-ART%20&#35299;&#26512;&#20013;\2014%20&#12463;&#12441;&#12521;&#12501;\&#12463;&#12441;&#12521;&#12501;&#12398;&#20803;&#12288;2014&#65288;2007-&#65289;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\\Users\kuwahara1\Dropbox\%20AKAK\2014%20JSOG-ART%20&#35299;&#26512;&#20013;\2014%20&#12463;&#12441;&#12521;&#12501;\&#12463;&#12441;&#12521;&#12501;&#12398;&#20803;&#12288;2014&#65288;2007-&#65289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385536336646"/>
          <c:y val="3.4482758620689599E-2"/>
          <c:w val="0.86255437588743999"/>
          <c:h val="0.8322448254976090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'年別　周期数・数字'!$U$38</c:f>
              <c:strCache>
                <c:ptCount val="1"/>
                <c:pt idx="0">
                  <c:v>IVF周期</c:v>
                </c:pt>
              </c:strCache>
            </c:strRef>
          </c:tx>
          <c:invertIfNegative val="0"/>
          <c:cat>
            <c:numRef>
              <c:f>'年別　周期数・数字'!$T$46:$T$68</c:f>
              <c:numCache>
                <c:formatCode>General</c:formatCode>
                <c:ptCount val="23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</c:numCache>
            </c:numRef>
          </c:cat>
          <c:val>
            <c:numRef>
              <c:f>'年別　周期数・数字'!$U$46:$U$68</c:f>
              <c:numCache>
                <c:formatCode>#,##0_);[Red]\(#,##0\)</c:formatCode>
                <c:ptCount val="23"/>
                <c:pt idx="0">
                  <c:v>17404</c:v>
                </c:pt>
                <c:pt idx="1">
                  <c:v>21287</c:v>
                </c:pt>
                <c:pt idx="2">
                  <c:v>25157</c:v>
                </c:pt>
                <c:pt idx="3">
                  <c:v>26648</c:v>
                </c:pt>
                <c:pt idx="4">
                  <c:v>27338</c:v>
                </c:pt>
                <c:pt idx="5">
                  <c:v>32247</c:v>
                </c:pt>
                <c:pt idx="6">
                  <c:v>34929</c:v>
                </c:pt>
                <c:pt idx="7">
                  <c:v>36085</c:v>
                </c:pt>
                <c:pt idx="8">
                  <c:v>31334</c:v>
                </c:pt>
                <c:pt idx="9">
                  <c:v>32676</c:v>
                </c:pt>
                <c:pt idx="10">
                  <c:v>34953</c:v>
                </c:pt>
                <c:pt idx="11">
                  <c:v>38575</c:v>
                </c:pt>
                <c:pt idx="12">
                  <c:v>41619</c:v>
                </c:pt>
                <c:pt idx="13">
                  <c:v>42822</c:v>
                </c:pt>
                <c:pt idx="14">
                  <c:v>44778</c:v>
                </c:pt>
                <c:pt idx="15">
                  <c:v>53873</c:v>
                </c:pt>
                <c:pt idx="16">
                  <c:v>59148</c:v>
                </c:pt>
                <c:pt idx="17">
                  <c:v>63083</c:v>
                </c:pt>
                <c:pt idx="18">
                  <c:v>67714</c:v>
                </c:pt>
                <c:pt idx="19">
                  <c:v>71422</c:v>
                </c:pt>
                <c:pt idx="20">
                  <c:v>82108</c:v>
                </c:pt>
                <c:pt idx="21">
                  <c:v>89950</c:v>
                </c:pt>
                <c:pt idx="22">
                  <c:v>92269</c:v>
                </c:pt>
              </c:numCache>
            </c:numRef>
          </c:val>
        </c:ser>
        <c:ser>
          <c:idx val="1"/>
          <c:order val="1"/>
          <c:tx>
            <c:strRef>
              <c:f>'年別　周期数・数字'!$V$38</c:f>
              <c:strCache>
                <c:ptCount val="1"/>
                <c:pt idx="0">
                  <c:v>ICSI周期</c:v>
                </c:pt>
              </c:strCache>
            </c:strRef>
          </c:tx>
          <c:invertIfNegative val="0"/>
          <c:cat>
            <c:numRef>
              <c:f>'年別　周期数・数字'!$T$46:$T$68</c:f>
              <c:numCache>
                <c:formatCode>General</c:formatCode>
                <c:ptCount val="23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</c:numCache>
            </c:numRef>
          </c:cat>
          <c:val>
            <c:numRef>
              <c:f>'年別　周期数・数字'!$V$46:$V$68</c:f>
              <c:numCache>
                <c:formatCode>#,##0_);[Red]\(#,##0\)</c:formatCode>
                <c:ptCount val="23"/>
                <c:pt idx="0">
                  <c:v>963</c:v>
                </c:pt>
                <c:pt idx="1">
                  <c:v>2608</c:v>
                </c:pt>
                <c:pt idx="2">
                  <c:v>5510</c:v>
                </c:pt>
                <c:pt idx="3">
                  <c:v>9820</c:v>
                </c:pt>
                <c:pt idx="4">
                  <c:v>13438</c:v>
                </c:pt>
                <c:pt idx="5">
                  <c:v>16573</c:v>
                </c:pt>
                <c:pt idx="6">
                  <c:v>18657</c:v>
                </c:pt>
                <c:pt idx="7">
                  <c:v>22984</c:v>
                </c:pt>
                <c:pt idx="8">
                  <c:v>26712</c:v>
                </c:pt>
                <c:pt idx="9">
                  <c:v>30369</c:v>
                </c:pt>
                <c:pt idx="10">
                  <c:v>34824</c:v>
                </c:pt>
                <c:pt idx="11">
                  <c:v>38871</c:v>
                </c:pt>
                <c:pt idx="12">
                  <c:v>44698</c:v>
                </c:pt>
                <c:pt idx="13">
                  <c:v>47579</c:v>
                </c:pt>
                <c:pt idx="14">
                  <c:v>52539</c:v>
                </c:pt>
                <c:pt idx="15">
                  <c:v>61813</c:v>
                </c:pt>
                <c:pt idx="16">
                  <c:v>71350</c:v>
                </c:pt>
                <c:pt idx="17">
                  <c:v>76790</c:v>
                </c:pt>
                <c:pt idx="18">
                  <c:v>90677</c:v>
                </c:pt>
                <c:pt idx="19">
                  <c:v>102473</c:v>
                </c:pt>
                <c:pt idx="20">
                  <c:v>125229</c:v>
                </c:pt>
                <c:pt idx="21">
                  <c:v>134871</c:v>
                </c:pt>
                <c:pt idx="22">
                  <c:v>144247</c:v>
                </c:pt>
              </c:numCache>
            </c:numRef>
          </c:val>
        </c:ser>
        <c:ser>
          <c:idx val="2"/>
          <c:order val="2"/>
          <c:tx>
            <c:strRef>
              <c:f>'年別　周期数・数字'!$W$38</c:f>
              <c:strCache>
                <c:ptCount val="1"/>
                <c:pt idx="0">
                  <c:v>FET周期</c:v>
                </c:pt>
              </c:strCache>
            </c:strRef>
          </c:tx>
          <c:invertIfNegative val="0"/>
          <c:cat>
            <c:numRef>
              <c:f>'年別　周期数・数字'!$T$46:$T$68</c:f>
              <c:numCache>
                <c:formatCode>General</c:formatCode>
                <c:ptCount val="23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</c:numCache>
            </c:numRef>
          </c:cat>
          <c:val>
            <c:numRef>
              <c:f>'年別　周期数・数字'!$W$46:$W$68</c:f>
              <c:numCache>
                <c:formatCode>#,##0_);[Red]\(#,##0\)</c:formatCode>
                <c:ptCount val="23"/>
                <c:pt idx="0">
                  <c:v>553</c:v>
                </c:pt>
                <c:pt idx="1">
                  <c:v>681</c:v>
                </c:pt>
                <c:pt idx="2">
                  <c:v>1303</c:v>
                </c:pt>
                <c:pt idx="3">
                  <c:v>1682</c:v>
                </c:pt>
                <c:pt idx="4">
                  <c:v>2900</c:v>
                </c:pt>
                <c:pt idx="5">
                  <c:v>5208</c:v>
                </c:pt>
                <c:pt idx="6">
                  <c:v>8132</c:v>
                </c:pt>
                <c:pt idx="7">
                  <c:v>9950</c:v>
                </c:pt>
                <c:pt idx="8">
                  <c:v>11653</c:v>
                </c:pt>
                <c:pt idx="9">
                  <c:v>13034</c:v>
                </c:pt>
                <c:pt idx="10">
                  <c:v>15887</c:v>
                </c:pt>
                <c:pt idx="11">
                  <c:v>24459</c:v>
                </c:pt>
                <c:pt idx="12">
                  <c:v>30287</c:v>
                </c:pt>
                <c:pt idx="13">
                  <c:v>35069</c:v>
                </c:pt>
                <c:pt idx="14">
                  <c:v>42171</c:v>
                </c:pt>
                <c:pt idx="15">
                  <c:v>45478</c:v>
                </c:pt>
                <c:pt idx="16">
                  <c:v>60115</c:v>
                </c:pt>
                <c:pt idx="17">
                  <c:v>73927</c:v>
                </c:pt>
                <c:pt idx="18">
                  <c:v>83770</c:v>
                </c:pt>
                <c:pt idx="19">
                  <c:v>95764</c:v>
                </c:pt>
                <c:pt idx="20">
                  <c:v>119089</c:v>
                </c:pt>
                <c:pt idx="21">
                  <c:v>141335</c:v>
                </c:pt>
                <c:pt idx="22">
                  <c:v>157229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90753280"/>
        <c:axId val="90759552"/>
      </c:barChart>
      <c:catAx>
        <c:axId val="9075328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00"/>
                </a:pPr>
                <a:r>
                  <a:rPr lang="ja-JP" altLang="en-US" sz="1100"/>
                  <a:t>西暦</a:t>
                </a:r>
                <a:endParaRPr lang="en-US" altLang="ja-JP" sz="110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90759552"/>
        <c:crosses val="autoZero"/>
        <c:auto val="1"/>
        <c:lblAlgn val="ctr"/>
        <c:lblOffset val="100"/>
        <c:noMultiLvlLbl val="0"/>
      </c:catAx>
      <c:valAx>
        <c:axId val="90759552"/>
        <c:scaling>
          <c:orientation val="minMax"/>
          <c:max val="400000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 sz="1100"/>
                </a:pPr>
                <a:r>
                  <a:rPr lang="ja-JP" altLang="en-US" sz="1100"/>
                  <a:t>症例数</a:t>
                </a:r>
              </a:p>
            </c:rich>
          </c:tx>
          <c:layout>
            <c:manualLayout>
              <c:xMode val="edge"/>
              <c:yMode val="edge"/>
              <c:x val="1.0662191816186899E-3"/>
              <c:y val="0.400936736356231"/>
            </c:manualLayout>
          </c:layout>
          <c:overlay val="0"/>
        </c:title>
        <c:numFmt formatCode="#,##0_);[Red]\(#,##0\)" sourceLinked="1"/>
        <c:majorTickMark val="out"/>
        <c:minorTickMark val="none"/>
        <c:tickLblPos val="nextTo"/>
        <c:crossAx val="9075328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79258476825724"/>
          <c:y val="5.9351699074750901E-2"/>
          <c:w val="0.52666799561447197"/>
          <c:h val="7.1776621142696201E-2"/>
        </c:manualLayout>
      </c:layout>
      <c:overlay val="0"/>
      <c:txPr>
        <a:bodyPr/>
        <a:lstStyle/>
        <a:p>
          <a:pPr>
            <a:defRPr sz="18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6385536336646"/>
          <c:y val="3.4482758620689599E-2"/>
          <c:w val="0.86255437588743999"/>
          <c:h val="0.8322448254976090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'年別　周期数・数字'!$AC$38</c:f>
              <c:strCache>
                <c:ptCount val="1"/>
                <c:pt idx="0">
                  <c:v>IVF出生児</c:v>
                </c:pt>
              </c:strCache>
            </c:strRef>
          </c:tx>
          <c:invertIfNegative val="0"/>
          <c:cat>
            <c:numRef>
              <c:f>'年別　周期数・数字'!$T$46:$T$68</c:f>
              <c:numCache>
                <c:formatCode>General</c:formatCode>
                <c:ptCount val="23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</c:numCache>
            </c:numRef>
          </c:cat>
          <c:val>
            <c:numRef>
              <c:f>'年別　周期数・数字'!$AC$46:$AC$68</c:f>
              <c:numCache>
                <c:formatCode>#,##0_);[Red]\(#,##0\)</c:formatCode>
                <c:ptCount val="23"/>
                <c:pt idx="0">
                  <c:v>2525</c:v>
                </c:pt>
                <c:pt idx="1">
                  <c:v>3334</c:v>
                </c:pt>
                <c:pt idx="2">
                  <c:v>3734</c:v>
                </c:pt>
                <c:pt idx="3">
                  <c:v>3810</c:v>
                </c:pt>
                <c:pt idx="4">
                  <c:v>4436</c:v>
                </c:pt>
                <c:pt idx="5">
                  <c:v>5060</c:v>
                </c:pt>
                <c:pt idx="6">
                  <c:v>5851</c:v>
                </c:pt>
                <c:pt idx="7">
                  <c:v>5870</c:v>
                </c:pt>
                <c:pt idx="8">
                  <c:v>5447</c:v>
                </c:pt>
                <c:pt idx="9">
                  <c:v>5829</c:v>
                </c:pt>
                <c:pt idx="10">
                  <c:v>6443</c:v>
                </c:pt>
                <c:pt idx="11">
                  <c:v>6608</c:v>
                </c:pt>
                <c:pt idx="12">
                  <c:v>6709</c:v>
                </c:pt>
                <c:pt idx="13">
                  <c:v>6706</c:v>
                </c:pt>
                <c:pt idx="14">
                  <c:v>6256</c:v>
                </c:pt>
                <c:pt idx="15">
                  <c:v>5144</c:v>
                </c:pt>
                <c:pt idx="16">
                  <c:v>4664</c:v>
                </c:pt>
                <c:pt idx="17">
                  <c:v>5046</c:v>
                </c:pt>
                <c:pt idx="18">
                  <c:v>4657</c:v>
                </c:pt>
                <c:pt idx="19">
                  <c:v>4546</c:v>
                </c:pt>
                <c:pt idx="20">
                  <c:v>4740</c:v>
                </c:pt>
                <c:pt idx="21">
                  <c:v>4776</c:v>
                </c:pt>
                <c:pt idx="22">
                  <c:v>5025</c:v>
                </c:pt>
              </c:numCache>
            </c:numRef>
          </c:val>
        </c:ser>
        <c:ser>
          <c:idx val="1"/>
          <c:order val="1"/>
          <c:tx>
            <c:strRef>
              <c:f>'年別　周期数・数字'!$AD$38</c:f>
              <c:strCache>
                <c:ptCount val="1"/>
                <c:pt idx="0">
                  <c:v>ICSI出生児</c:v>
                </c:pt>
              </c:strCache>
            </c:strRef>
          </c:tx>
          <c:invertIfNegative val="0"/>
          <c:cat>
            <c:numRef>
              <c:f>'年別　周期数・数字'!$T$46:$T$68</c:f>
              <c:numCache>
                <c:formatCode>General</c:formatCode>
                <c:ptCount val="23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</c:numCache>
            </c:numRef>
          </c:cat>
          <c:val>
            <c:numRef>
              <c:f>'年別　周期数・数字'!$AD$46:$AD$68</c:f>
              <c:numCache>
                <c:formatCode>#,##0_);[Red]\(#,##0\)</c:formatCode>
                <c:ptCount val="23"/>
                <c:pt idx="0">
                  <c:v>35</c:v>
                </c:pt>
                <c:pt idx="1">
                  <c:v>149</c:v>
                </c:pt>
                <c:pt idx="2">
                  <c:v>698</c:v>
                </c:pt>
                <c:pt idx="3">
                  <c:v>1579</c:v>
                </c:pt>
                <c:pt idx="4">
                  <c:v>2588</c:v>
                </c:pt>
                <c:pt idx="5">
                  <c:v>3249</c:v>
                </c:pt>
                <c:pt idx="6">
                  <c:v>3701</c:v>
                </c:pt>
                <c:pt idx="7">
                  <c:v>4247</c:v>
                </c:pt>
                <c:pt idx="8">
                  <c:v>4582</c:v>
                </c:pt>
                <c:pt idx="9">
                  <c:v>4862</c:v>
                </c:pt>
                <c:pt idx="10">
                  <c:v>5486</c:v>
                </c:pt>
                <c:pt idx="11">
                  <c:v>5994</c:v>
                </c:pt>
                <c:pt idx="12">
                  <c:v>5921</c:v>
                </c:pt>
                <c:pt idx="13">
                  <c:v>5864</c:v>
                </c:pt>
                <c:pt idx="14">
                  <c:v>5401</c:v>
                </c:pt>
                <c:pt idx="15">
                  <c:v>5194</c:v>
                </c:pt>
                <c:pt idx="16">
                  <c:v>4615</c:v>
                </c:pt>
                <c:pt idx="17">
                  <c:v>5180</c:v>
                </c:pt>
                <c:pt idx="18">
                  <c:v>5277</c:v>
                </c:pt>
                <c:pt idx="19">
                  <c:v>5415</c:v>
                </c:pt>
                <c:pt idx="20">
                  <c:v>5498</c:v>
                </c:pt>
                <c:pt idx="21">
                  <c:v>5630</c:v>
                </c:pt>
                <c:pt idx="22">
                  <c:v>5702</c:v>
                </c:pt>
              </c:numCache>
            </c:numRef>
          </c:val>
        </c:ser>
        <c:ser>
          <c:idx val="2"/>
          <c:order val="2"/>
          <c:tx>
            <c:strRef>
              <c:f>'年別　周期数・数字'!$AE$38</c:f>
              <c:strCache>
                <c:ptCount val="1"/>
                <c:pt idx="0">
                  <c:v>FET出生児</c:v>
                </c:pt>
              </c:strCache>
            </c:strRef>
          </c:tx>
          <c:invertIfNegative val="0"/>
          <c:cat>
            <c:numRef>
              <c:f>'年別　周期数・数字'!$T$46:$T$68</c:f>
              <c:numCache>
                <c:formatCode>General</c:formatCode>
                <c:ptCount val="23"/>
                <c:pt idx="0">
                  <c:v>1992</c:v>
                </c:pt>
                <c:pt idx="1">
                  <c:v>1993</c:v>
                </c:pt>
                <c:pt idx="2">
                  <c:v>1994</c:v>
                </c:pt>
                <c:pt idx="3">
                  <c:v>1995</c:v>
                </c:pt>
                <c:pt idx="4">
                  <c:v>1996</c:v>
                </c:pt>
                <c:pt idx="5">
                  <c:v>1997</c:v>
                </c:pt>
                <c:pt idx="6">
                  <c:v>1998</c:v>
                </c:pt>
                <c:pt idx="7">
                  <c:v>1999</c:v>
                </c:pt>
                <c:pt idx="8">
                  <c:v>2000</c:v>
                </c:pt>
                <c:pt idx="9">
                  <c:v>2001</c:v>
                </c:pt>
                <c:pt idx="10">
                  <c:v>2002</c:v>
                </c:pt>
                <c:pt idx="11">
                  <c:v>2003</c:v>
                </c:pt>
                <c:pt idx="12">
                  <c:v>2004</c:v>
                </c:pt>
                <c:pt idx="13">
                  <c:v>2005</c:v>
                </c:pt>
                <c:pt idx="14">
                  <c:v>2006</c:v>
                </c:pt>
                <c:pt idx="15">
                  <c:v>2007</c:v>
                </c:pt>
                <c:pt idx="16">
                  <c:v>2008</c:v>
                </c:pt>
                <c:pt idx="17">
                  <c:v>2009</c:v>
                </c:pt>
                <c:pt idx="18">
                  <c:v>2010</c:v>
                </c:pt>
                <c:pt idx="19">
                  <c:v>2011</c:v>
                </c:pt>
                <c:pt idx="20">
                  <c:v>2012</c:v>
                </c:pt>
                <c:pt idx="21">
                  <c:v>2013</c:v>
                </c:pt>
                <c:pt idx="22">
                  <c:v>2014</c:v>
                </c:pt>
              </c:numCache>
            </c:numRef>
          </c:cat>
          <c:val>
            <c:numRef>
              <c:f>'年別　周期数・数字'!$AE$46:$AE$68</c:f>
              <c:numCache>
                <c:formatCode>#,##0_);[Red]\(#,##0\)</c:formatCode>
                <c:ptCount val="23"/>
                <c:pt idx="0">
                  <c:v>66</c:v>
                </c:pt>
                <c:pt idx="1">
                  <c:v>71</c:v>
                </c:pt>
                <c:pt idx="2">
                  <c:v>144</c:v>
                </c:pt>
                <c:pt idx="3">
                  <c:v>298</c:v>
                </c:pt>
                <c:pt idx="4">
                  <c:v>386</c:v>
                </c:pt>
                <c:pt idx="5">
                  <c:v>902</c:v>
                </c:pt>
                <c:pt idx="6">
                  <c:v>1567</c:v>
                </c:pt>
                <c:pt idx="7">
                  <c:v>1812</c:v>
                </c:pt>
                <c:pt idx="8">
                  <c:v>2245</c:v>
                </c:pt>
                <c:pt idx="9">
                  <c:v>2467</c:v>
                </c:pt>
                <c:pt idx="10">
                  <c:v>3299</c:v>
                </c:pt>
                <c:pt idx="11">
                  <c:v>4798</c:v>
                </c:pt>
                <c:pt idx="12">
                  <c:v>5538</c:v>
                </c:pt>
                <c:pt idx="13">
                  <c:v>6542</c:v>
                </c:pt>
                <c:pt idx="14">
                  <c:v>7930</c:v>
                </c:pt>
                <c:pt idx="15">
                  <c:v>9257</c:v>
                </c:pt>
                <c:pt idx="16">
                  <c:v>12425</c:v>
                </c:pt>
                <c:pt idx="17">
                  <c:v>16454</c:v>
                </c:pt>
                <c:pt idx="18">
                  <c:v>19011</c:v>
                </c:pt>
                <c:pt idx="19">
                  <c:v>22465</c:v>
                </c:pt>
                <c:pt idx="20">
                  <c:v>27715</c:v>
                </c:pt>
                <c:pt idx="21">
                  <c:v>32148</c:v>
                </c:pt>
                <c:pt idx="22">
                  <c:v>36595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3977984"/>
        <c:axId val="23979904"/>
      </c:barChart>
      <c:catAx>
        <c:axId val="23977984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100"/>
                </a:pPr>
                <a:r>
                  <a:rPr lang="ja-JP" altLang="en-US" sz="1100"/>
                  <a:t>西暦</a:t>
                </a:r>
                <a:endParaRPr lang="en-US" altLang="ja-JP" sz="1100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3979904"/>
        <c:crosses val="autoZero"/>
        <c:auto val="1"/>
        <c:lblAlgn val="ctr"/>
        <c:lblOffset val="100"/>
        <c:noMultiLvlLbl val="0"/>
      </c:catAx>
      <c:valAx>
        <c:axId val="23979904"/>
        <c:scaling>
          <c:orientation val="minMax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 sz="1100"/>
                </a:pPr>
                <a:r>
                  <a:rPr lang="ja-JP" altLang="en-US" sz="1100"/>
                  <a:t>症例数</a:t>
                </a:r>
              </a:p>
            </c:rich>
          </c:tx>
          <c:layout>
            <c:manualLayout>
              <c:xMode val="edge"/>
              <c:yMode val="edge"/>
              <c:x val="1.0662191816186899E-3"/>
              <c:y val="0.400936736356231"/>
            </c:manualLayout>
          </c:layout>
          <c:overlay val="0"/>
        </c:title>
        <c:numFmt formatCode="#,##0_);[Red]\(#,##0\)" sourceLinked="1"/>
        <c:majorTickMark val="out"/>
        <c:minorTickMark val="none"/>
        <c:tickLblPos val="nextTo"/>
        <c:crossAx val="23977984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4518902189935902"/>
          <c:y val="3.7595028292205998E-2"/>
          <c:w val="0.59792295811921303"/>
          <c:h val="7.9824622013957403E-2"/>
        </c:manualLayout>
      </c:layout>
      <c:overlay val="0"/>
      <c:txPr>
        <a:bodyPr/>
        <a:lstStyle/>
        <a:p>
          <a:pPr>
            <a:defRPr sz="18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5.8065325601983998E-2"/>
          <c:y val="6.0185185185185203E-2"/>
          <c:w val="0.91604165078769495"/>
          <c:h val="0.78364209682123098"/>
        </c:manualLayout>
      </c:layout>
      <c:lineChart>
        <c:grouping val="standard"/>
        <c:varyColors val="0"/>
        <c:ser>
          <c:idx val="0"/>
          <c:order val="0"/>
          <c:tx>
            <c:strRef>
              <c:f>'年別　周期数・数字'!$BQ$2</c:f>
              <c:strCache>
                <c:ptCount val="1"/>
                <c:pt idx="0">
                  <c:v>妊娠率（/ET、新鮮)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周期数・数字'!$BP$7:$BP$32</c:f>
              <c:numCache>
                <c:formatCode>General</c:formatCode>
                <c:ptCount val="26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</c:numCache>
            </c:numRef>
          </c:cat>
          <c:val>
            <c:numRef>
              <c:f>'年別　周期数・数字'!$BQ$7:$BQ$32</c:f>
              <c:numCache>
                <c:formatCode>0.0%</c:formatCode>
                <c:ptCount val="26"/>
                <c:pt idx="0">
                  <c:v>0.195417789757412</c:v>
                </c:pt>
                <c:pt idx="1">
                  <c:v>0.21973512404402201</c:v>
                </c:pt>
                <c:pt idx="2">
                  <c:v>0.237814233447421</c:v>
                </c:pt>
                <c:pt idx="3">
                  <c:v>0.214811335525286</c:v>
                </c:pt>
                <c:pt idx="4">
                  <c:v>0.23200285103349999</c:v>
                </c:pt>
                <c:pt idx="5">
                  <c:v>0.211717242589019</c:v>
                </c:pt>
                <c:pt idx="6">
                  <c:v>0.22450895707364699</c:v>
                </c:pt>
                <c:pt idx="7">
                  <c:v>0.23250206037666701</c:v>
                </c:pt>
                <c:pt idx="8">
                  <c:v>0.236277949952616</c:v>
                </c:pt>
                <c:pt idx="9">
                  <c:v>0.23769823711604299</c:v>
                </c:pt>
                <c:pt idx="10">
                  <c:v>0.25004886311811803</c:v>
                </c:pt>
                <c:pt idx="11">
                  <c:v>0.254163554071275</c:v>
                </c:pt>
                <c:pt idx="12">
                  <c:v>0.26291985643451399</c:v>
                </c:pt>
                <c:pt idx="13">
                  <c:v>0.27583459787556902</c:v>
                </c:pt>
                <c:pt idx="14">
                  <c:v>0.282343296084407</c:v>
                </c:pt>
                <c:pt idx="15">
                  <c:v>0.27627210515617601</c:v>
                </c:pt>
                <c:pt idx="16">
                  <c:v>0.28037135278514602</c:v>
                </c:pt>
                <c:pt idx="17">
                  <c:v>0.26494374404752302</c:v>
                </c:pt>
                <c:pt idx="18">
                  <c:v>0.24413748795374199</c:v>
                </c:pt>
                <c:pt idx="19">
                  <c:v>0.21894915734315301</c:v>
                </c:pt>
                <c:pt idx="20">
                  <c:v>0.22315852242412801</c:v>
                </c:pt>
                <c:pt idx="21">
                  <c:v>0.21904820443474701</c:v>
                </c:pt>
                <c:pt idx="22">
                  <c:v>0.21323911780000601</c:v>
                </c:pt>
                <c:pt idx="23">
                  <c:v>0.20773659283627799</c:v>
                </c:pt>
                <c:pt idx="24">
                  <c:v>0.20814987239532201</c:v>
                </c:pt>
                <c:pt idx="25">
                  <c:v>0.21004578920265499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'年別　周期数・数字'!$BR$2</c:f>
              <c:strCache>
                <c:ptCount val="1"/>
                <c:pt idx="0">
                  <c:v>妊娠率（/ET、凍結)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周期数・数字'!$BP$7:$BP$32</c:f>
              <c:numCache>
                <c:formatCode>General</c:formatCode>
                <c:ptCount val="26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</c:numCache>
            </c:numRef>
          </c:cat>
          <c:val>
            <c:numRef>
              <c:f>'年別　周期数・数字'!$BR$7:$BR$32</c:f>
              <c:numCache>
                <c:formatCode>0.0%</c:formatCode>
                <c:ptCount val="26"/>
                <c:pt idx="0">
                  <c:v>7.6086956521739094E-2</c:v>
                </c:pt>
                <c:pt idx="1">
                  <c:v>0.11111111111111099</c:v>
                </c:pt>
                <c:pt idx="2">
                  <c:v>0.16193181818181801</c:v>
                </c:pt>
                <c:pt idx="3">
                  <c:v>0.14905660377358501</c:v>
                </c:pt>
                <c:pt idx="4">
                  <c:v>0.14405360134003301</c:v>
                </c:pt>
                <c:pt idx="5">
                  <c:v>0.16097122302158301</c:v>
                </c:pt>
                <c:pt idx="6">
                  <c:v>0.22650771388499299</c:v>
                </c:pt>
                <c:pt idx="7">
                  <c:v>0.16778774289984999</c:v>
                </c:pt>
                <c:pt idx="8">
                  <c:v>0.219039935457846</c:v>
                </c:pt>
                <c:pt idx="9">
                  <c:v>0.22870600549522399</c:v>
                </c:pt>
                <c:pt idx="10">
                  <c:v>0.24233399514670201</c:v>
                </c:pt>
                <c:pt idx="11">
                  <c:v>0.24815610120436901</c:v>
                </c:pt>
                <c:pt idx="12">
                  <c:v>0.25919380627787603</c:v>
                </c:pt>
                <c:pt idx="13">
                  <c:v>0.27735593220339</c:v>
                </c:pt>
                <c:pt idx="14">
                  <c:v>0.31634841213111398</c:v>
                </c:pt>
                <c:pt idx="15">
                  <c:v>0.31201216005258398</c:v>
                </c:pt>
                <c:pt idx="16">
                  <c:v>0.32695724887634597</c:v>
                </c:pt>
                <c:pt idx="17">
                  <c:v>0.329608002011679</c:v>
                </c:pt>
                <c:pt idx="18">
                  <c:v>0.32062821454812601</c:v>
                </c:pt>
                <c:pt idx="19">
                  <c:v>0.32165968785687099</c:v>
                </c:pt>
                <c:pt idx="20">
                  <c:v>0.32588025449080799</c:v>
                </c:pt>
                <c:pt idx="21">
                  <c:v>0.33695772636037902</c:v>
                </c:pt>
                <c:pt idx="22">
                  <c:v>0.34193638844249802</c:v>
                </c:pt>
                <c:pt idx="23">
                  <c:v>0.33675543459537699</c:v>
                </c:pt>
                <c:pt idx="24">
                  <c:v>0.328395151076533</c:v>
                </c:pt>
                <c:pt idx="25">
                  <c:v>0.334293030389685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'年別　周期数・数字'!$BS$2</c:f>
              <c:strCache>
                <c:ptCount val="1"/>
                <c:pt idx="0">
                  <c:v>生産率（/採卵）*</c:v>
                </c:pt>
              </c:strCache>
            </c:strRef>
          </c:tx>
          <c:marker>
            <c:symbol val="circle"/>
            <c:size val="9"/>
          </c:marker>
          <c:cat>
            <c:numRef>
              <c:f>'年別　周期数・数字'!$BP$7:$BP$32</c:f>
              <c:numCache>
                <c:formatCode>General</c:formatCode>
                <c:ptCount val="26"/>
                <c:pt idx="0">
                  <c:v>1989</c:v>
                </c:pt>
                <c:pt idx="1">
                  <c:v>1990</c:v>
                </c:pt>
                <c:pt idx="2">
                  <c:v>1991</c:v>
                </c:pt>
                <c:pt idx="3">
                  <c:v>1992</c:v>
                </c:pt>
                <c:pt idx="4">
                  <c:v>1993</c:v>
                </c:pt>
                <c:pt idx="5">
                  <c:v>1994</c:v>
                </c:pt>
                <c:pt idx="6">
                  <c:v>1995</c:v>
                </c:pt>
                <c:pt idx="7">
                  <c:v>1996</c:v>
                </c:pt>
                <c:pt idx="8">
                  <c:v>1997</c:v>
                </c:pt>
                <c:pt idx="9">
                  <c:v>1998</c:v>
                </c:pt>
                <c:pt idx="10">
                  <c:v>1999</c:v>
                </c:pt>
                <c:pt idx="11">
                  <c:v>2000</c:v>
                </c:pt>
                <c:pt idx="12">
                  <c:v>2001</c:v>
                </c:pt>
                <c:pt idx="13">
                  <c:v>2002</c:v>
                </c:pt>
                <c:pt idx="14">
                  <c:v>2003</c:v>
                </c:pt>
                <c:pt idx="15">
                  <c:v>2004</c:v>
                </c:pt>
                <c:pt idx="16">
                  <c:v>2005</c:v>
                </c:pt>
                <c:pt idx="17">
                  <c:v>2006</c:v>
                </c:pt>
                <c:pt idx="18">
                  <c:v>2007</c:v>
                </c:pt>
                <c:pt idx="19">
                  <c:v>2008</c:v>
                </c:pt>
                <c:pt idx="20">
                  <c:v>2009</c:v>
                </c:pt>
                <c:pt idx="21">
                  <c:v>2010</c:v>
                </c:pt>
                <c:pt idx="22">
                  <c:v>2011</c:v>
                </c:pt>
                <c:pt idx="23">
                  <c:v>2012</c:v>
                </c:pt>
                <c:pt idx="24">
                  <c:v>2013</c:v>
                </c:pt>
                <c:pt idx="25">
                  <c:v>2014</c:v>
                </c:pt>
              </c:numCache>
            </c:numRef>
          </c:cat>
          <c:val>
            <c:numRef>
              <c:f>'年別　周期数・数字'!$BS$7:$BS$32</c:f>
              <c:numCache>
                <c:formatCode>0.0%</c:formatCode>
                <c:ptCount val="26"/>
                <c:pt idx="0">
                  <c:v>8.9460154241645204E-2</c:v>
                </c:pt>
                <c:pt idx="1">
                  <c:v>0.111868833430064</c:v>
                </c:pt>
                <c:pt idx="2">
                  <c:v>0.124279368679709</c:v>
                </c:pt>
                <c:pt idx="3">
                  <c:v>0.116359646590056</c:v>
                </c:pt>
                <c:pt idx="4">
                  <c:v>0.126096876096876</c:v>
                </c:pt>
                <c:pt idx="5">
                  <c:v>0.11759498842435</c:v>
                </c:pt>
                <c:pt idx="6">
                  <c:v>0.12892615858717599</c:v>
                </c:pt>
                <c:pt idx="7">
                  <c:v>0.13708184331329701</c:v>
                </c:pt>
                <c:pt idx="8">
                  <c:v>0.13859347470759301</c:v>
                </c:pt>
                <c:pt idx="9">
                  <c:v>0.148779266789895</c:v>
                </c:pt>
                <c:pt idx="10">
                  <c:v>0.14246115819208999</c:v>
                </c:pt>
                <c:pt idx="11">
                  <c:v>0.14619127125186299</c:v>
                </c:pt>
                <c:pt idx="12">
                  <c:v>0.14676938369781301</c:v>
                </c:pt>
                <c:pt idx="13">
                  <c:v>0.145584584466249</c:v>
                </c:pt>
                <c:pt idx="14">
                  <c:v>0.14422432768686</c:v>
                </c:pt>
                <c:pt idx="15">
                  <c:v>0.12704721194947399</c:v>
                </c:pt>
                <c:pt idx="16">
                  <c:v>0.122887524895468</c:v>
                </c:pt>
                <c:pt idx="17">
                  <c:v>0.10967188551823</c:v>
                </c:pt>
                <c:pt idx="18">
                  <c:v>9.8722291300433002E-2</c:v>
                </c:pt>
                <c:pt idx="19">
                  <c:v>8.5325744446195007E-2</c:v>
                </c:pt>
                <c:pt idx="20">
                  <c:v>9.2571830343569403E-2</c:v>
                </c:pt>
                <c:pt idx="21">
                  <c:v>8.1953169617361502E-2</c:v>
                </c:pt>
                <c:pt idx="22">
                  <c:v>7.8399921436404396E-2</c:v>
                </c:pt>
                <c:pt idx="23">
                  <c:v>7.0551971736300803E-2</c:v>
                </c:pt>
                <c:pt idx="24">
                  <c:v>6.8284386138479702E-2</c:v>
                </c:pt>
                <c:pt idx="25">
                  <c:v>7.0441783370543298E-2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089728"/>
        <c:axId val="24091648"/>
      </c:lineChart>
      <c:catAx>
        <c:axId val="2408972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/>
                  <a:t>西暦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4091648"/>
        <c:crosses val="autoZero"/>
        <c:auto val="1"/>
        <c:lblAlgn val="ctr"/>
        <c:lblOffset val="100"/>
        <c:noMultiLvlLbl val="0"/>
      </c:catAx>
      <c:valAx>
        <c:axId val="24091648"/>
        <c:scaling>
          <c:orientation val="minMax"/>
        </c:scaling>
        <c:delete val="0"/>
        <c:axPos val="l"/>
        <c:majorGridlines/>
        <c:numFmt formatCode="0%" sourceLinked="0"/>
        <c:majorTickMark val="out"/>
        <c:minorTickMark val="none"/>
        <c:tickLblPos val="nextTo"/>
        <c:crossAx val="2408972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10946933941522401"/>
          <c:y val="8.4091324742599297E-2"/>
          <c:w val="0.20297008108535899"/>
          <c:h val="0.22427510120557001"/>
        </c:manualLayout>
      </c:layout>
      <c:overlay val="0"/>
      <c:txPr>
        <a:bodyPr/>
        <a:lstStyle/>
        <a:p>
          <a:pPr>
            <a:defRPr sz="12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6.9343503166254594E-2"/>
          <c:y val="3.7356321839080497E-2"/>
          <c:w val="0.92133445143945902"/>
          <c:h val="0.83716965336229499"/>
        </c:manualLayout>
      </c:layout>
      <c:lineChart>
        <c:grouping val="standard"/>
        <c:varyColors val="0"/>
        <c:ser>
          <c:idx val="0"/>
          <c:order val="0"/>
          <c:tx>
            <c:strRef>
              <c:f>'年別　年齢別'!$AK$3</c:f>
              <c:strCache>
                <c:ptCount val="1"/>
                <c:pt idx="0">
                  <c:v>総治療周期数 393,745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年齢別'!$AK$4:$AK$34</c:f>
              <c:numCache>
                <c:formatCode>General</c:formatCode>
                <c:ptCount val="31"/>
                <c:pt idx="0">
                  <c:v>20</c:v>
                </c:pt>
                <c:pt idx="1">
                  <c:v>20</c:v>
                </c:pt>
                <c:pt idx="2">
                  <c:v>51</c:v>
                </c:pt>
                <c:pt idx="3">
                  <c:v>109</c:v>
                </c:pt>
                <c:pt idx="4">
                  <c:v>281</c:v>
                </c:pt>
                <c:pt idx="5">
                  <c:v>660</c:v>
                </c:pt>
                <c:pt idx="6">
                  <c:v>1307</c:v>
                </c:pt>
                <c:pt idx="7">
                  <c:v>2448</c:v>
                </c:pt>
                <c:pt idx="8">
                  <c:v>4111</c:v>
                </c:pt>
                <c:pt idx="9">
                  <c:v>6071</c:v>
                </c:pt>
                <c:pt idx="10">
                  <c:v>8688</c:v>
                </c:pt>
                <c:pt idx="11">
                  <c:v>10731</c:v>
                </c:pt>
                <c:pt idx="12">
                  <c:v>13146</c:v>
                </c:pt>
                <c:pt idx="13">
                  <c:v>16270</c:v>
                </c:pt>
                <c:pt idx="14">
                  <c:v>19954</c:v>
                </c:pt>
                <c:pt idx="15">
                  <c:v>23418</c:v>
                </c:pt>
                <c:pt idx="16">
                  <c:v>26048</c:v>
                </c:pt>
                <c:pt idx="17">
                  <c:v>28385</c:v>
                </c:pt>
                <c:pt idx="18">
                  <c:v>30588</c:v>
                </c:pt>
                <c:pt idx="19">
                  <c:v>35241</c:v>
                </c:pt>
                <c:pt idx="20">
                  <c:v>36366</c:v>
                </c:pt>
                <c:pt idx="21">
                  <c:v>34687</c:v>
                </c:pt>
                <c:pt idx="22">
                  <c:v>30473</c:v>
                </c:pt>
                <c:pt idx="23">
                  <c:v>24893</c:v>
                </c:pt>
                <c:pt idx="24">
                  <c:v>17600</c:v>
                </c:pt>
                <c:pt idx="25">
                  <c:v>11048</c:v>
                </c:pt>
                <c:pt idx="26">
                  <c:v>5917</c:v>
                </c:pt>
                <c:pt idx="27">
                  <c:v>2942</c:v>
                </c:pt>
                <c:pt idx="28">
                  <c:v>1151</c:v>
                </c:pt>
                <c:pt idx="29">
                  <c:v>683</c:v>
                </c:pt>
                <c:pt idx="30">
                  <c:v>438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'年別　年齢別'!$AL$3</c:f>
              <c:strCache>
                <c:ptCount val="1"/>
                <c:pt idx="0">
                  <c:v>移植周期数 225,828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年齢別'!$AL$4:$AL$34</c:f>
              <c:numCache>
                <c:formatCode>General</c:formatCode>
                <c:ptCount val="31"/>
                <c:pt idx="0">
                  <c:v>3</c:v>
                </c:pt>
                <c:pt idx="1">
                  <c:v>10</c:v>
                </c:pt>
                <c:pt idx="2">
                  <c:v>30</c:v>
                </c:pt>
                <c:pt idx="3">
                  <c:v>64</c:v>
                </c:pt>
                <c:pt idx="4">
                  <c:v>179</c:v>
                </c:pt>
                <c:pt idx="5">
                  <c:v>422</c:v>
                </c:pt>
                <c:pt idx="6">
                  <c:v>810</c:v>
                </c:pt>
                <c:pt idx="7">
                  <c:v>1586</c:v>
                </c:pt>
                <c:pt idx="8">
                  <c:v>2613</c:v>
                </c:pt>
                <c:pt idx="9">
                  <c:v>3959</c:v>
                </c:pt>
                <c:pt idx="10">
                  <c:v>5508</c:v>
                </c:pt>
                <c:pt idx="11">
                  <c:v>7049</c:v>
                </c:pt>
                <c:pt idx="12">
                  <c:v>8628</c:v>
                </c:pt>
                <c:pt idx="13">
                  <c:v>10584</c:v>
                </c:pt>
                <c:pt idx="14">
                  <c:v>13033</c:v>
                </c:pt>
                <c:pt idx="15">
                  <c:v>15053</c:v>
                </c:pt>
                <c:pt idx="16">
                  <c:v>16635</c:v>
                </c:pt>
                <c:pt idx="17">
                  <c:v>17737</c:v>
                </c:pt>
                <c:pt idx="18">
                  <c:v>18750</c:v>
                </c:pt>
                <c:pt idx="19">
                  <c:v>20888</c:v>
                </c:pt>
                <c:pt idx="20">
                  <c:v>21072</c:v>
                </c:pt>
                <c:pt idx="21">
                  <c:v>18759</c:v>
                </c:pt>
                <c:pt idx="22">
                  <c:v>15477</c:v>
                </c:pt>
                <c:pt idx="23">
                  <c:v>11516</c:v>
                </c:pt>
                <c:pt idx="24">
                  <c:v>7369</c:v>
                </c:pt>
                <c:pt idx="25">
                  <c:v>4374</c:v>
                </c:pt>
                <c:pt idx="26">
                  <c:v>2096</c:v>
                </c:pt>
                <c:pt idx="27">
                  <c:v>968</c:v>
                </c:pt>
                <c:pt idx="28">
                  <c:v>351</c:v>
                </c:pt>
                <c:pt idx="29">
                  <c:v>189</c:v>
                </c:pt>
                <c:pt idx="30">
                  <c:v>116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'年別　年齢別'!$AM$3</c:f>
              <c:strCache>
                <c:ptCount val="1"/>
                <c:pt idx="0">
                  <c:v>妊娠周期数 66,550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年齢別'!$AM$4:$AM$34</c:f>
              <c:numCache>
                <c:formatCode>General</c:formatCode>
                <c:ptCount val="31"/>
                <c:pt idx="0">
                  <c:v>0</c:v>
                </c:pt>
                <c:pt idx="1">
                  <c:v>5</c:v>
                </c:pt>
                <c:pt idx="2">
                  <c:v>11</c:v>
                </c:pt>
                <c:pt idx="3">
                  <c:v>21</c:v>
                </c:pt>
                <c:pt idx="4">
                  <c:v>64</c:v>
                </c:pt>
                <c:pt idx="5">
                  <c:v>169</c:v>
                </c:pt>
                <c:pt idx="6">
                  <c:v>349</c:v>
                </c:pt>
                <c:pt idx="7">
                  <c:v>657</c:v>
                </c:pt>
                <c:pt idx="8">
                  <c:v>1097</c:v>
                </c:pt>
                <c:pt idx="9">
                  <c:v>1678</c:v>
                </c:pt>
                <c:pt idx="10">
                  <c:v>2287</c:v>
                </c:pt>
                <c:pt idx="11">
                  <c:v>2947</c:v>
                </c:pt>
                <c:pt idx="12">
                  <c:v>3493</c:v>
                </c:pt>
                <c:pt idx="13">
                  <c:v>4242</c:v>
                </c:pt>
                <c:pt idx="14">
                  <c:v>5041</c:v>
                </c:pt>
                <c:pt idx="15">
                  <c:v>5618</c:v>
                </c:pt>
                <c:pt idx="16">
                  <c:v>6035</c:v>
                </c:pt>
                <c:pt idx="17">
                  <c:v>6026</c:v>
                </c:pt>
                <c:pt idx="18">
                  <c:v>6018</c:v>
                </c:pt>
                <c:pt idx="19">
                  <c:v>6013</c:v>
                </c:pt>
                <c:pt idx="20">
                  <c:v>5232</c:v>
                </c:pt>
                <c:pt idx="21">
                  <c:v>4001</c:v>
                </c:pt>
                <c:pt idx="22">
                  <c:v>2747</c:v>
                </c:pt>
                <c:pt idx="23">
                  <c:v>1580</c:v>
                </c:pt>
                <c:pt idx="24">
                  <c:v>792</c:v>
                </c:pt>
                <c:pt idx="25">
                  <c:v>283</c:v>
                </c:pt>
                <c:pt idx="26">
                  <c:v>93</c:v>
                </c:pt>
                <c:pt idx="27">
                  <c:v>23</c:v>
                </c:pt>
                <c:pt idx="28">
                  <c:v>9</c:v>
                </c:pt>
                <c:pt idx="29">
                  <c:v>14</c:v>
                </c:pt>
                <c:pt idx="30">
                  <c:v>5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'年別　年齢別'!$AN$3</c:f>
              <c:strCache>
                <c:ptCount val="1"/>
                <c:pt idx="0">
                  <c:v>生産周期数 46,008</c:v>
                </c:pt>
              </c:strCache>
            </c:strRef>
          </c:tx>
          <c:marker>
            <c:symbol val="circle"/>
            <c:size val="9"/>
          </c:marker>
          <c:cat>
            <c:strRef>
              <c:f>'年別　年齢別'!$A$4:$A$34</c:f>
              <c:strCache>
                <c:ptCount val="31"/>
                <c:pt idx="0">
                  <c:v>20以下</c:v>
                </c:pt>
                <c:pt idx="1">
                  <c:v>21</c:v>
                </c:pt>
                <c:pt idx="2">
                  <c:v>22</c:v>
                </c:pt>
                <c:pt idx="3">
                  <c:v>23</c:v>
                </c:pt>
                <c:pt idx="4">
                  <c:v>24</c:v>
                </c:pt>
                <c:pt idx="5">
                  <c:v>25</c:v>
                </c:pt>
                <c:pt idx="6">
                  <c:v>26</c:v>
                </c:pt>
                <c:pt idx="7">
                  <c:v>27</c:v>
                </c:pt>
                <c:pt idx="8">
                  <c:v>28</c:v>
                </c:pt>
                <c:pt idx="9">
                  <c:v>29</c:v>
                </c:pt>
                <c:pt idx="10">
                  <c:v>30</c:v>
                </c:pt>
                <c:pt idx="11">
                  <c:v>31</c:v>
                </c:pt>
                <c:pt idx="12">
                  <c:v>32</c:v>
                </c:pt>
                <c:pt idx="13">
                  <c:v>33</c:v>
                </c:pt>
                <c:pt idx="14">
                  <c:v>34</c:v>
                </c:pt>
                <c:pt idx="15">
                  <c:v>35</c:v>
                </c:pt>
                <c:pt idx="16">
                  <c:v>36</c:v>
                </c:pt>
                <c:pt idx="17">
                  <c:v>37</c:v>
                </c:pt>
                <c:pt idx="18">
                  <c:v>38</c:v>
                </c:pt>
                <c:pt idx="19">
                  <c:v>39</c:v>
                </c:pt>
                <c:pt idx="20">
                  <c:v>40</c:v>
                </c:pt>
                <c:pt idx="21">
                  <c:v>41</c:v>
                </c:pt>
                <c:pt idx="22">
                  <c:v>42</c:v>
                </c:pt>
                <c:pt idx="23">
                  <c:v>43</c:v>
                </c:pt>
                <c:pt idx="24">
                  <c:v>44</c:v>
                </c:pt>
                <c:pt idx="25">
                  <c:v>45</c:v>
                </c:pt>
                <c:pt idx="26">
                  <c:v>46</c:v>
                </c:pt>
                <c:pt idx="27">
                  <c:v>47</c:v>
                </c:pt>
                <c:pt idx="28">
                  <c:v>48</c:v>
                </c:pt>
                <c:pt idx="29">
                  <c:v>49</c:v>
                </c:pt>
                <c:pt idx="30">
                  <c:v>50以上</c:v>
                </c:pt>
              </c:strCache>
            </c:strRef>
          </c:cat>
          <c:val>
            <c:numRef>
              <c:f>'年別　年齢別'!$AN$4:$AN$34</c:f>
              <c:numCache>
                <c:formatCode>General</c:formatCode>
                <c:ptCount val="31"/>
                <c:pt idx="0">
                  <c:v>0</c:v>
                </c:pt>
                <c:pt idx="1">
                  <c:v>4</c:v>
                </c:pt>
                <c:pt idx="2">
                  <c:v>9</c:v>
                </c:pt>
                <c:pt idx="3">
                  <c:v>18</c:v>
                </c:pt>
                <c:pt idx="4">
                  <c:v>51</c:v>
                </c:pt>
                <c:pt idx="5">
                  <c:v>142</c:v>
                </c:pt>
                <c:pt idx="6">
                  <c:v>287</c:v>
                </c:pt>
                <c:pt idx="7">
                  <c:v>508</c:v>
                </c:pt>
                <c:pt idx="8">
                  <c:v>871</c:v>
                </c:pt>
                <c:pt idx="9">
                  <c:v>1332</c:v>
                </c:pt>
                <c:pt idx="10">
                  <c:v>1794</c:v>
                </c:pt>
                <c:pt idx="11">
                  <c:v>2297</c:v>
                </c:pt>
                <c:pt idx="12">
                  <c:v>2737</c:v>
                </c:pt>
                <c:pt idx="13">
                  <c:v>3281</c:v>
                </c:pt>
                <c:pt idx="14">
                  <c:v>3817</c:v>
                </c:pt>
                <c:pt idx="15">
                  <c:v>4246</c:v>
                </c:pt>
                <c:pt idx="16">
                  <c:v>4458</c:v>
                </c:pt>
                <c:pt idx="17">
                  <c:v>4233</c:v>
                </c:pt>
                <c:pt idx="18">
                  <c:v>4172</c:v>
                </c:pt>
                <c:pt idx="19">
                  <c:v>3958</c:v>
                </c:pt>
                <c:pt idx="20">
                  <c:v>3183</c:v>
                </c:pt>
                <c:pt idx="21">
                  <c:v>2204</c:v>
                </c:pt>
                <c:pt idx="22">
                  <c:v>1332</c:v>
                </c:pt>
                <c:pt idx="23">
                  <c:v>664</c:v>
                </c:pt>
                <c:pt idx="24">
                  <c:v>284</c:v>
                </c:pt>
                <c:pt idx="25">
                  <c:v>87</c:v>
                </c:pt>
                <c:pt idx="26">
                  <c:v>26</c:v>
                </c:pt>
                <c:pt idx="27">
                  <c:v>5</c:v>
                </c:pt>
                <c:pt idx="28">
                  <c:v>3</c:v>
                </c:pt>
                <c:pt idx="29">
                  <c:v>1</c:v>
                </c:pt>
                <c:pt idx="30">
                  <c:v>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403968"/>
        <c:axId val="24405888"/>
      </c:lineChart>
      <c:catAx>
        <c:axId val="2440396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/>
                  <a:t>年齢（歳）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24405888"/>
        <c:crosses val="autoZero"/>
        <c:auto val="1"/>
        <c:lblAlgn val="ctr"/>
        <c:lblOffset val="100"/>
        <c:noMultiLvlLbl val="0"/>
      </c:catAx>
      <c:valAx>
        <c:axId val="24405888"/>
        <c:scaling>
          <c:orientation val="minMax"/>
          <c:max val="40000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/>
                  <a:t>周期数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440396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9.9526819131946803E-2"/>
          <c:y val="4.8374061000995602E-2"/>
          <c:w val="0.302195968651922"/>
          <c:h val="0.236585211331342"/>
        </c:manualLayout>
      </c:layout>
      <c:overlay val="0"/>
      <c:txPr>
        <a:bodyPr/>
        <a:lstStyle/>
        <a:p>
          <a:pPr>
            <a:defRPr sz="16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5.3568946339808098E-2"/>
          <c:y val="3.2745591939546598E-2"/>
          <c:w val="0.90084295329005704"/>
          <c:h val="0.85814435034411596"/>
        </c:manualLayout>
      </c:layout>
      <c:lineChart>
        <c:grouping val="standard"/>
        <c:varyColors val="0"/>
        <c:ser>
          <c:idx val="0"/>
          <c:order val="0"/>
          <c:tx>
            <c:strRef>
              <c:f>'2014年　単年基本データ'!$I$3</c:f>
              <c:strCache>
                <c:ptCount val="1"/>
                <c:pt idx="0">
                  <c:v>妊娠率/総ET</c:v>
                </c:pt>
              </c:strCache>
            </c:strRef>
          </c:tx>
          <c:marker>
            <c:symbol val="circle"/>
            <c:size val="9"/>
          </c:marker>
          <c:cat>
            <c:numRef>
              <c:f>'2014年　単年基本データ'!$H$10:$H$32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'2014年　単年基本データ'!$I$10:$I$32</c:f>
              <c:numCache>
                <c:formatCode>0.0%</c:formatCode>
                <c:ptCount val="23"/>
                <c:pt idx="0">
                  <c:v>0.43086419753086402</c:v>
                </c:pt>
                <c:pt idx="1">
                  <c:v>0.41424968474148799</c:v>
                </c:pt>
                <c:pt idx="2">
                  <c:v>0.41982395713739001</c:v>
                </c:pt>
                <c:pt idx="3">
                  <c:v>0.42384440515281602</c:v>
                </c:pt>
                <c:pt idx="4">
                  <c:v>0.41521423384168499</c:v>
                </c:pt>
                <c:pt idx="5">
                  <c:v>0.41807348560079399</c:v>
                </c:pt>
                <c:pt idx="6">
                  <c:v>0.404844691701437</c:v>
                </c:pt>
                <c:pt idx="7">
                  <c:v>0.40079365079365098</c:v>
                </c:pt>
                <c:pt idx="8">
                  <c:v>0.38678738586664602</c:v>
                </c:pt>
                <c:pt idx="9">
                  <c:v>0.37321464159968099</c:v>
                </c:pt>
                <c:pt idx="10">
                  <c:v>0.36278929966937201</c:v>
                </c:pt>
                <c:pt idx="11">
                  <c:v>0.33974178271409999</c:v>
                </c:pt>
                <c:pt idx="12">
                  <c:v>0.32096000000000002</c:v>
                </c:pt>
                <c:pt idx="13">
                  <c:v>0.28786863270777502</c:v>
                </c:pt>
                <c:pt idx="14">
                  <c:v>0.248291571753986</c:v>
                </c:pt>
                <c:pt idx="15">
                  <c:v>0.213284290207367</c:v>
                </c:pt>
                <c:pt idx="16">
                  <c:v>0.177489177489177</c:v>
                </c:pt>
                <c:pt idx="17">
                  <c:v>0.137200416811393</c:v>
                </c:pt>
                <c:pt idx="18">
                  <c:v>0.107477269643099</c:v>
                </c:pt>
                <c:pt idx="19">
                  <c:v>6.4700502972107901E-2</c:v>
                </c:pt>
                <c:pt idx="20">
                  <c:v>4.4370229007633599E-2</c:v>
                </c:pt>
                <c:pt idx="21">
                  <c:v>2.3760330578512401E-2</c:v>
                </c:pt>
                <c:pt idx="22">
                  <c:v>2.5641025641025599E-2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'2014年　単年基本データ'!$J$3</c:f>
              <c:strCache>
                <c:ptCount val="1"/>
                <c:pt idx="0">
                  <c:v>妊娠率/総治療</c:v>
                </c:pt>
              </c:strCache>
            </c:strRef>
          </c:tx>
          <c:marker>
            <c:symbol val="circle"/>
            <c:size val="9"/>
          </c:marker>
          <c:cat>
            <c:numRef>
              <c:f>'2014年　単年基本データ'!$H$10:$H$32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'2014年　単年基本データ'!$J$10:$J$32</c:f>
              <c:numCache>
                <c:formatCode>0.0%</c:formatCode>
                <c:ptCount val="23"/>
                <c:pt idx="0">
                  <c:v>0.267023718439174</c:v>
                </c:pt>
                <c:pt idx="1">
                  <c:v>0.26838235294117602</c:v>
                </c:pt>
                <c:pt idx="2">
                  <c:v>0.26684504986621299</c:v>
                </c:pt>
                <c:pt idx="3">
                  <c:v>0.27639598089276901</c:v>
                </c:pt>
                <c:pt idx="4">
                  <c:v>0.26323664825046</c:v>
                </c:pt>
                <c:pt idx="5">
                  <c:v>0.27462491846053499</c:v>
                </c:pt>
                <c:pt idx="6">
                  <c:v>0.26570820021299202</c:v>
                </c:pt>
                <c:pt idx="7">
                  <c:v>0.26072526121696399</c:v>
                </c:pt>
                <c:pt idx="8">
                  <c:v>0.25263105141826198</c:v>
                </c:pt>
                <c:pt idx="9">
                  <c:v>0.239900930907849</c:v>
                </c:pt>
                <c:pt idx="10">
                  <c:v>0.231687653562654</c:v>
                </c:pt>
                <c:pt idx="11">
                  <c:v>0.212295226351946</c:v>
                </c:pt>
                <c:pt idx="12">
                  <c:v>0.196743821106316</c:v>
                </c:pt>
                <c:pt idx="13">
                  <c:v>0.170625124145172</c:v>
                </c:pt>
                <c:pt idx="14">
                  <c:v>0.14387064840785299</c:v>
                </c:pt>
                <c:pt idx="15">
                  <c:v>0.11534580678640401</c:v>
                </c:pt>
                <c:pt idx="16">
                  <c:v>9.0145374593902802E-2</c:v>
                </c:pt>
                <c:pt idx="17">
                  <c:v>6.34716586992327E-2</c:v>
                </c:pt>
                <c:pt idx="18">
                  <c:v>4.4999999999999998E-2</c:v>
                </c:pt>
                <c:pt idx="19">
                  <c:v>2.5615496017378701E-2</c:v>
                </c:pt>
                <c:pt idx="20">
                  <c:v>1.5717424370457998E-2</c:v>
                </c:pt>
                <c:pt idx="21">
                  <c:v>7.8178110129163807E-3</c:v>
                </c:pt>
                <c:pt idx="22">
                  <c:v>7.8192875760208502E-3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'2014年　単年基本データ'!$K$3</c:f>
              <c:strCache>
                <c:ptCount val="1"/>
                <c:pt idx="0">
                  <c:v>生産率/総治療</c:v>
                </c:pt>
              </c:strCache>
            </c:strRef>
          </c:tx>
          <c:marker>
            <c:symbol val="circle"/>
            <c:size val="9"/>
          </c:marker>
          <c:cat>
            <c:numRef>
              <c:f>'2014年　単年基本データ'!$H$10:$H$32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'2014年　単年基本データ'!$K$10:$K$32</c:f>
              <c:numCache>
                <c:formatCode>0.0%</c:formatCode>
                <c:ptCount val="23"/>
                <c:pt idx="0">
                  <c:v>0.21958684009181301</c:v>
                </c:pt>
                <c:pt idx="1">
                  <c:v>0.207516339869281</c:v>
                </c:pt>
                <c:pt idx="2">
                  <c:v>0.211870591097057</c:v>
                </c:pt>
                <c:pt idx="3">
                  <c:v>0.219403722615714</c:v>
                </c:pt>
                <c:pt idx="4">
                  <c:v>0.206491712707182</c:v>
                </c:pt>
                <c:pt idx="5">
                  <c:v>0.21405274438542499</c:v>
                </c:pt>
                <c:pt idx="6">
                  <c:v>0.20820021299254499</c:v>
                </c:pt>
                <c:pt idx="7">
                  <c:v>0.201659496004917</c:v>
                </c:pt>
                <c:pt idx="8">
                  <c:v>0.191289966923925</c:v>
                </c:pt>
                <c:pt idx="9">
                  <c:v>0.18131351951490299</c:v>
                </c:pt>
                <c:pt idx="10">
                  <c:v>0.17114557739557701</c:v>
                </c:pt>
                <c:pt idx="11">
                  <c:v>0.149128060595385</c:v>
                </c:pt>
                <c:pt idx="12">
                  <c:v>0.13639335687197601</c:v>
                </c:pt>
                <c:pt idx="13">
                  <c:v>0.11231236344031099</c:v>
                </c:pt>
                <c:pt idx="14">
                  <c:v>8.7526810757300802E-2</c:v>
                </c:pt>
                <c:pt idx="15">
                  <c:v>6.3539654625652295E-2</c:v>
                </c:pt>
                <c:pt idx="16">
                  <c:v>4.3710825977094497E-2</c:v>
                </c:pt>
                <c:pt idx="17">
                  <c:v>2.6674165428031998E-2</c:v>
                </c:pt>
                <c:pt idx="18">
                  <c:v>1.6136363636363601E-2</c:v>
                </c:pt>
                <c:pt idx="19">
                  <c:v>7.8747284576393892E-3</c:v>
                </c:pt>
                <c:pt idx="20">
                  <c:v>4.3941186412033099E-3</c:v>
                </c:pt>
                <c:pt idx="21">
                  <c:v>1.6995241332426901E-3</c:v>
                </c:pt>
                <c:pt idx="22">
                  <c:v>2.6064291920069498E-3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207360"/>
        <c:axId val="24209280"/>
      </c:lineChart>
      <c:lineChart>
        <c:grouping val="standard"/>
        <c:varyColors val="0"/>
        <c:ser>
          <c:idx val="3"/>
          <c:order val="3"/>
          <c:tx>
            <c:strRef>
              <c:f>'2014年　単年基本データ'!$L$3</c:f>
              <c:strCache>
                <c:ptCount val="1"/>
                <c:pt idx="0">
                  <c:v>流産率/総妊娠</c:v>
                </c:pt>
              </c:strCache>
            </c:strRef>
          </c:tx>
          <c:marker>
            <c:symbol val="circle"/>
            <c:size val="9"/>
          </c:marker>
          <c:cat>
            <c:numRef>
              <c:f>'2014年　単年基本データ'!$H$10:$H$32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'2014年　単年基本データ'!$L$10:$L$32</c:f>
              <c:numCache>
                <c:formatCode>0.0%</c:formatCode>
                <c:ptCount val="23"/>
                <c:pt idx="0">
                  <c:v>0.14326647564469899</c:v>
                </c:pt>
                <c:pt idx="1">
                  <c:v>0.19330289193302899</c:v>
                </c:pt>
                <c:pt idx="2">
                  <c:v>0.16773017319963501</c:v>
                </c:pt>
                <c:pt idx="3">
                  <c:v>0.164481525625745</c:v>
                </c:pt>
                <c:pt idx="4">
                  <c:v>0.171403585483166</c:v>
                </c:pt>
                <c:pt idx="5">
                  <c:v>0.18289786223277901</c:v>
                </c:pt>
                <c:pt idx="6">
                  <c:v>0.181792155740052</c:v>
                </c:pt>
                <c:pt idx="7">
                  <c:v>0.18363979255068399</c:v>
                </c:pt>
                <c:pt idx="8">
                  <c:v>0.20194405871850801</c:v>
                </c:pt>
                <c:pt idx="9">
                  <c:v>0.20576717693129201</c:v>
                </c:pt>
                <c:pt idx="10">
                  <c:v>0.22087821043910499</c:v>
                </c:pt>
                <c:pt idx="11">
                  <c:v>0.25273813474941897</c:v>
                </c:pt>
                <c:pt idx="12">
                  <c:v>0.26321036889332</c:v>
                </c:pt>
                <c:pt idx="13">
                  <c:v>0.30151338766007002</c:v>
                </c:pt>
                <c:pt idx="14">
                  <c:v>0.35187308868501499</c:v>
                </c:pt>
                <c:pt idx="15">
                  <c:v>0.40889777555611101</c:v>
                </c:pt>
                <c:pt idx="16">
                  <c:v>0.47615580633418297</c:v>
                </c:pt>
                <c:pt idx="17">
                  <c:v>0.54367088607594904</c:v>
                </c:pt>
                <c:pt idx="18">
                  <c:v>0.60606060606060597</c:v>
                </c:pt>
                <c:pt idx="19">
                  <c:v>0.66077738515901097</c:v>
                </c:pt>
                <c:pt idx="20">
                  <c:v>0.68817204301075297</c:v>
                </c:pt>
                <c:pt idx="21">
                  <c:v>0.78260869565217395</c:v>
                </c:pt>
                <c:pt idx="22">
                  <c:v>0.66666666666666696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213376"/>
        <c:axId val="24211456"/>
      </c:lineChart>
      <c:catAx>
        <c:axId val="2420736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/>
                  <a:t>年齢（歳）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24209280"/>
        <c:crosses val="autoZero"/>
        <c:auto val="1"/>
        <c:lblAlgn val="ctr"/>
        <c:lblOffset val="100"/>
        <c:noMultiLvlLbl val="0"/>
      </c:catAx>
      <c:valAx>
        <c:axId val="24209280"/>
        <c:scaling>
          <c:orientation val="minMax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/>
                  <a:t>妊娠率・生産率</a:t>
                </a:r>
              </a:p>
            </c:rich>
          </c:tx>
          <c:layout/>
          <c:overlay val="0"/>
        </c:title>
        <c:numFmt formatCode="0.0%" sourceLinked="1"/>
        <c:majorTickMark val="out"/>
        <c:minorTickMark val="none"/>
        <c:tickLblPos val="nextTo"/>
        <c:crossAx val="24207360"/>
        <c:crosses val="autoZero"/>
        <c:crossBetween val="between"/>
      </c:valAx>
      <c:valAx>
        <c:axId val="24211456"/>
        <c:scaling>
          <c:orientation val="minMax"/>
        </c:scaling>
        <c:delete val="0"/>
        <c:axPos val="r"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/>
                  <a:t>流産率</a:t>
                </a:r>
              </a:p>
            </c:rich>
          </c:tx>
          <c:layout/>
          <c:overlay val="0"/>
        </c:title>
        <c:numFmt formatCode="0.0%" sourceLinked="1"/>
        <c:majorTickMark val="out"/>
        <c:minorTickMark val="none"/>
        <c:tickLblPos val="nextTo"/>
        <c:crossAx val="24213376"/>
        <c:crosses val="max"/>
        <c:crossBetween val="between"/>
      </c:valAx>
      <c:catAx>
        <c:axId val="24213376"/>
        <c:scaling>
          <c:orientation val="minMax"/>
        </c:scaling>
        <c:delete val="1"/>
        <c:axPos val="b"/>
        <c:numFmt formatCode="General" sourceLinked="0"/>
        <c:majorTickMark val="out"/>
        <c:minorTickMark val="none"/>
        <c:tickLblPos val="nextTo"/>
        <c:crossAx val="24211456"/>
        <c:crosses val="autoZero"/>
        <c:auto val="1"/>
        <c:lblAlgn val="ctr"/>
        <c:lblOffset val="100"/>
        <c:noMultiLvlLbl val="0"/>
      </c:catAx>
    </c:plotArea>
    <c:legend>
      <c:legendPos val="r"/>
      <c:layout>
        <c:manualLayout>
          <c:xMode val="edge"/>
          <c:yMode val="edge"/>
          <c:x val="0.58025316455696196"/>
          <c:y val="6.0161039192134801E-2"/>
          <c:w val="0.239553239017126"/>
          <c:h val="0.201711622205416"/>
        </c:manualLayout>
      </c:layout>
      <c:overlay val="0"/>
      <c:txPr>
        <a:bodyPr/>
        <a:lstStyle/>
        <a:p>
          <a:pPr>
            <a:defRPr sz="14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5.3568946339808098E-2"/>
          <c:y val="3.2745591939546598E-2"/>
          <c:w val="0.90084295329005704"/>
          <c:h val="0.85814435034411596"/>
        </c:manualLayout>
      </c:layout>
      <c:lineChart>
        <c:grouping val="standard"/>
        <c:varyColors val="0"/>
        <c:ser>
          <c:idx val="0"/>
          <c:order val="0"/>
          <c:tx>
            <c:strRef>
              <c:f>'2014年　単年基本データ'!$I$3</c:f>
              <c:strCache>
                <c:ptCount val="1"/>
                <c:pt idx="0">
                  <c:v>妊娠率/総ET</c:v>
                </c:pt>
              </c:strCache>
            </c:strRef>
          </c:tx>
          <c:marker>
            <c:symbol val="circle"/>
            <c:size val="9"/>
          </c:marker>
          <c:cat>
            <c:numRef>
              <c:f>'2014年　単年基本データ'!$H$10:$H$32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'2014年　単年基本データ'!$I$10:$I$32</c:f>
              <c:numCache>
                <c:formatCode>0.0%</c:formatCode>
                <c:ptCount val="23"/>
                <c:pt idx="0">
                  <c:v>0.43086419753086402</c:v>
                </c:pt>
                <c:pt idx="1">
                  <c:v>0.41424968474148799</c:v>
                </c:pt>
                <c:pt idx="2">
                  <c:v>0.41982395713739001</c:v>
                </c:pt>
                <c:pt idx="3">
                  <c:v>0.42384440515281602</c:v>
                </c:pt>
                <c:pt idx="4">
                  <c:v>0.41521423384168499</c:v>
                </c:pt>
                <c:pt idx="5">
                  <c:v>0.41807348560079399</c:v>
                </c:pt>
                <c:pt idx="6">
                  <c:v>0.404844691701437</c:v>
                </c:pt>
                <c:pt idx="7">
                  <c:v>0.40079365079365098</c:v>
                </c:pt>
                <c:pt idx="8">
                  <c:v>0.38678738586664602</c:v>
                </c:pt>
                <c:pt idx="9">
                  <c:v>0.37321464159968099</c:v>
                </c:pt>
                <c:pt idx="10">
                  <c:v>0.36278929966937201</c:v>
                </c:pt>
                <c:pt idx="11">
                  <c:v>0.33974178271409999</c:v>
                </c:pt>
                <c:pt idx="12">
                  <c:v>0.32096000000000002</c:v>
                </c:pt>
                <c:pt idx="13">
                  <c:v>0.28786863270777502</c:v>
                </c:pt>
                <c:pt idx="14">
                  <c:v>0.248291571753986</c:v>
                </c:pt>
                <c:pt idx="15">
                  <c:v>0.213284290207367</c:v>
                </c:pt>
                <c:pt idx="16">
                  <c:v>0.177489177489177</c:v>
                </c:pt>
                <c:pt idx="17">
                  <c:v>0.137200416811393</c:v>
                </c:pt>
                <c:pt idx="18">
                  <c:v>0.107477269643099</c:v>
                </c:pt>
                <c:pt idx="19">
                  <c:v>6.4700502972107901E-2</c:v>
                </c:pt>
                <c:pt idx="20">
                  <c:v>4.4370229007633599E-2</c:v>
                </c:pt>
                <c:pt idx="21">
                  <c:v>2.3760330578512401E-2</c:v>
                </c:pt>
                <c:pt idx="22">
                  <c:v>2.5641025641025599E-2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'2014年　単年基本データ'!$J$3</c:f>
              <c:strCache>
                <c:ptCount val="1"/>
                <c:pt idx="0">
                  <c:v>妊娠率/総治療</c:v>
                </c:pt>
              </c:strCache>
            </c:strRef>
          </c:tx>
          <c:marker>
            <c:symbol val="circle"/>
            <c:size val="9"/>
          </c:marker>
          <c:cat>
            <c:numRef>
              <c:f>'2014年　単年基本データ'!$H$10:$H$32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'2014年　単年基本データ'!$J$10:$J$32</c:f>
              <c:numCache>
                <c:formatCode>0.0%</c:formatCode>
                <c:ptCount val="23"/>
                <c:pt idx="0">
                  <c:v>0.267023718439174</c:v>
                </c:pt>
                <c:pt idx="1">
                  <c:v>0.26838235294117602</c:v>
                </c:pt>
                <c:pt idx="2">
                  <c:v>0.26684504986621299</c:v>
                </c:pt>
                <c:pt idx="3">
                  <c:v>0.27639598089276901</c:v>
                </c:pt>
                <c:pt idx="4">
                  <c:v>0.26323664825046</c:v>
                </c:pt>
                <c:pt idx="5">
                  <c:v>0.27462491846053499</c:v>
                </c:pt>
                <c:pt idx="6">
                  <c:v>0.26570820021299202</c:v>
                </c:pt>
                <c:pt idx="7">
                  <c:v>0.26072526121696399</c:v>
                </c:pt>
                <c:pt idx="8">
                  <c:v>0.25263105141826198</c:v>
                </c:pt>
                <c:pt idx="9">
                  <c:v>0.239900930907849</c:v>
                </c:pt>
                <c:pt idx="10">
                  <c:v>0.231687653562654</c:v>
                </c:pt>
                <c:pt idx="11">
                  <c:v>0.212295226351946</c:v>
                </c:pt>
                <c:pt idx="12">
                  <c:v>0.196743821106316</c:v>
                </c:pt>
                <c:pt idx="13">
                  <c:v>0.170625124145172</c:v>
                </c:pt>
                <c:pt idx="14">
                  <c:v>0.14387064840785299</c:v>
                </c:pt>
                <c:pt idx="15">
                  <c:v>0.11534580678640401</c:v>
                </c:pt>
                <c:pt idx="16">
                  <c:v>9.0145374593902802E-2</c:v>
                </c:pt>
                <c:pt idx="17">
                  <c:v>6.34716586992327E-2</c:v>
                </c:pt>
                <c:pt idx="18">
                  <c:v>4.4999999999999998E-2</c:v>
                </c:pt>
                <c:pt idx="19">
                  <c:v>2.5615496017378701E-2</c:v>
                </c:pt>
                <c:pt idx="20">
                  <c:v>1.5717424370457998E-2</c:v>
                </c:pt>
                <c:pt idx="21">
                  <c:v>7.8178110129163807E-3</c:v>
                </c:pt>
                <c:pt idx="22">
                  <c:v>7.8192875760208502E-3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'2014年　単年基本データ'!$K$3</c:f>
              <c:strCache>
                <c:ptCount val="1"/>
                <c:pt idx="0">
                  <c:v>生産率/総治療</c:v>
                </c:pt>
              </c:strCache>
            </c:strRef>
          </c:tx>
          <c:marker>
            <c:symbol val="circle"/>
            <c:size val="9"/>
          </c:marker>
          <c:cat>
            <c:numRef>
              <c:f>'2014年　単年基本データ'!$H$10:$H$32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'2014年　単年基本データ'!$K$10:$K$32</c:f>
              <c:numCache>
                <c:formatCode>0.0%</c:formatCode>
                <c:ptCount val="23"/>
                <c:pt idx="0">
                  <c:v>0.21958684009181301</c:v>
                </c:pt>
                <c:pt idx="1">
                  <c:v>0.207516339869281</c:v>
                </c:pt>
                <c:pt idx="2">
                  <c:v>0.211870591097057</c:v>
                </c:pt>
                <c:pt idx="3">
                  <c:v>0.219403722615714</c:v>
                </c:pt>
                <c:pt idx="4">
                  <c:v>0.206491712707182</c:v>
                </c:pt>
                <c:pt idx="5">
                  <c:v>0.21405274438542499</c:v>
                </c:pt>
                <c:pt idx="6">
                  <c:v>0.20820021299254499</c:v>
                </c:pt>
                <c:pt idx="7">
                  <c:v>0.201659496004917</c:v>
                </c:pt>
                <c:pt idx="8">
                  <c:v>0.191289966923925</c:v>
                </c:pt>
                <c:pt idx="9">
                  <c:v>0.18131351951490299</c:v>
                </c:pt>
                <c:pt idx="10">
                  <c:v>0.17114557739557701</c:v>
                </c:pt>
                <c:pt idx="11">
                  <c:v>0.149128060595385</c:v>
                </c:pt>
                <c:pt idx="12">
                  <c:v>0.13639335687197601</c:v>
                </c:pt>
                <c:pt idx="13">
                  <c:v>0.11231236344031099</c:v>
                </c:pt>
                <c:pt idx="14">
                  <c:v>8.7526810757300802E-2</c:v>
                </c:pt>
                <c:pt idx="15">
                  <c:v>6.3539654625652295E-2</c:v>
                </c:pt>
                <c:pt idx="16">
                  <c:v>4.3710825977094497E-2</c:v>
                </c:pt>
                <c:pt idx="17">
                  <c:v>2.6674165428031998E-2</c:v>
                </c:pt>
                <c:pt idx="18">
                  <c:v>1.6136363636363601E-2</c:v>
                </c:pt>
                <c:pt idx="19">
                  <c:v>7.8747284576393892E-3</c:v>
                </c:pt>
                <c:pt idx="20">
                  <c:v>4.3941186412033099E-3</c:v>
                </c:pt>
                <c:pt idx="21">
                  <c:v>1.6995241332426901E-3</c:v>
                </c:pt>
                <c:pt idx="22">
                  <c:v>2.6064291920069498E-3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'2014年　単年基本データ'!$L$3</c:f>
              <c:strCache>
                <c:ptCount val="1"/>
                <c:pt idx="0">
                  <c:v>流産率/総妊娠</c:v>
                </c:pt>
              </c:strCache>
            </c:strRef>
          </c:tx>
          <c:marker>
            <c:symbol val="circle"/>
            <c:size val="9"/>
          </c:marker>
          <c:cat>
            <c:numRef>
              <c:f>'2014年　単年基本データ'!$H$10:$H$32</c:f>
              <c:numCache>
                <c:formatCode>General</c:formatCode>
                <c:ptCount val="23"/>
                <c:pt idx="0">
                  <c:v>26</c:v>
                </c:pt>
                <c:pt idx="1">
                  <c:v>27</c:v>
                </c:pt>
                <c:pt idx="2">
                  <c:v>28</c:v>
                </c:pt>
                <c:pt idx="3">
                  <c:v>29</c:v>
                </c:pt>
                <c:pt idx="4">
                  <c:v>30</c:v>
                </c:pt>
                <c:pt idx="5">
                  <c:v>31</c:v>
                </c:pt>
                <c:pt idx="6">
                  <c:v>32</c:v>
                </c:pt>
                <c:pt idx="7">
                  <c:v>33</c:v>
                </c:pt>
                <c:pt idx="8">
                  <c:v>34</c:v>
                </c:pt>
                <c:pt idx="9">
                  <c:v>35</c:v>
                </c:pt>
                <c:pt idx="10">
                  <c:v>36</c:v>
                </c:pt>
                <c:pt idx="11">
                  <c:v>37</c:v>
                </c:pt>
                <c:pt idx="12">
                  <c:v>38</c:v>
                </c:pt>
                <c:pt idx="13">
                  <c:v>39</c:v>
                </c:pt>
                <c:pt idx="14">
                  <c:v>40</c:v>
                </c:pt>
                <c:pt idx="15">
                  <c:v>41</c:v>
                </c:pt>
                <c:pt idx="16">
                  <c:v>42</c:v>
                </c:pt>
                <c:pt idx="17">
                  <c:v>43</c:v>
                </c:pt>
                <c:pt idx="18">
                  <c:v>44</c:v>
                </c:pt>
                <c:pt idx="19">
                  <c:v>45</c:v>
                </c:pt>
                <c:pt idx="20">
                  <c:v>46</c:v>
                </c:pt>
                <c:pt idx="21">
                  <c:v>47</c:v>
                </c:pt>
                <c:pt idx="22">
                  <c:v>48</c:v>
                </c:pt>
              </c:numCache>
            </c:numRef>
          </c:cat>
          <c:val>
            <c:numRef>
              <c:f>'2014年　単年基本データ'!$L$10:$L$32</c:f>
              <c:numCache>
                <c:formatCode>0.0%</c:formatCode>
                <c:ptCount val="23"/>
                <c:pt idx="0">
                  <c:v>0.14326647564469899</c:v>
                </c:pt>
                <c:pt idx="1">
                  <c:v>0.19330289193302899</c:v>
                </c:pt>
                <c:pt idx="2">
                  <c:v>0.16773017319963501</c:v>
                </c:pt>
                <c:pt idx="3">
                  <c:v>0.164481525625745</c:v>
                </c:pt>
                <c:pt idx="4">
                  <c:v>0.171403585483166</c:v>
                </c:pt>
                <c:pt idx="5">
                  <c:v>0.18289786223277901</c:v>
                </c:pt>
                <c:pt idx="6">
                  <c:v>0.181792155740052</c:v>
                </c:pt>
                <c:pt idx="7">
                  <c:v>0.18363979255068399</c:v>
                </c:pt>
                <c:pt idx="8">
                  <c:v>0.20194405871850801</c:v>
                </c:pt>
                <c:pt idx="9">
                  <c:v>0.20576717693129201</c:v>
                </c:pt>
                <c:pt idx="10">
                  <c:v>0.22087821043910499</c:v>
                </c:pt>
                <c:pt idx="11">
                  <c:v>0.25273813474941897</c:v>
                </c:pt>
                <c:pt idx="12">
                  <c:v>0.26321036889332</c:v>
                </c:pt>
                <c:pt idx="13">
                  <c:v>0.30151338766007002</c:v>
                </c:pt>
                <c:pt idx="14">
                  <c:v>0.35187308868501499</c:v>
                </c:pt>
                <c:pt idx="15">
                  <c:v>0.40889777555611101</c:v>
                </c:pt>
                <c:pt idx="16">
                  <c:v>0.47615580633418297</c:v>
                </c:pt>
                <c:pt idx="17">
                  <c:v>0.54367088607594904</c:v>
                </c:pt>
                <c:pt idx="18">
                  <c:v>0.60606060606060597</c:v>
                </c:pt>
                <c:pt idx="19">
                  <c:v>0.66077738515901097</c:v>
                </c:pt>
                <c:pt idx="20">
                  <c:v>0.68817204301075297</c:v>
                </c:pt>
                <c:pt idx="21">
                  <c:v>0.78260869565217395</c:v>
                </c:pt>
                <c:pt idx="22">
                  <c:v>0.66666666666666696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265472"/>
        <c:axId val="24267392"/>
      </c:lineChart>
      <c:catAx>
        <c:axId val="2426547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/>
                  <a:t>年齢（歳）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24267392"/>
        <c:crosses val="autoZero"/>
        <c:auto val="1"/>
        <c:lblAlgn val="ctr"/>
        <c:lblOffset val="100"/>
        <c:noMultiLvlLbl val="0"/>
      </c:catAx>
      <c:valAx>
        <c:axId val="24267392"/>
        <c:scaling>
          <c:orientation val="minMax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/>
                  <a:t>妊娠率・生産率</a:t>
                </a:r>
              </a:p>
            </c:rich>
          </c:tx>
          <c:layout/>
          <c:overlay val="0"/>
        </c:title>
        <c:numFmt formatCode="0.0%" sourceLinked="1"/>
        <c:majorTickMark val="out"/>
        <c:minorTickMark val="none"/>
        <c:tickLblPos val="nextTo"/>
        <c:crossAx val="242654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0856889910354595"/>
          <c:y val="5.1852049567250397E-2"/>
          <c:w val="0.167319492732805"/>
          <c:h val="0.23430483798661"/>
        </c:manualLayout>
      </c:layout>
      <c:overlay val="0"/>
      <c:txPr>
        <a:bodyPr/>
        <a:lstStyle/>
        <a:p>
          <a:pPr>
            <a:defRPr sz="11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8.8893717588288595E-2"/>
          <c:y val="8.9588377723970894E-2"/>
          <c:w val="0.90238554979622498"/>
          <c:h val="0.82999313645116402"/>
        </c:manualLayout>
      </c:layout>
      <c:lineChart>
        <c:grouping val="standard"/>
        <c:varyColors val="0"/>
        <c:ser>
          <c:idx val="0"/>
          <c:order val="0"/>
          <c:tx>
            <c:strRef>
              <c:f>SET率!$B$2</c:f>
              <c:strCache>
                <c:ptCount val="1"/>
                <c:pt idx="0">
                  <c:v>2007新鮮SET率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SET率!$B$5:$B$35</c:f>
              <c:numCache>
                <c:formatCode>0%</c:formatCode>
                <c:ptCount val="31"/>
                <c:pt idx="0">
                  <c:v>0.34615384615384598</c:v>
                </c:pt>
                <c:pt idx="1">
                  <c:v>0.45762711864406802</c:v>
                </c:pt>
                <c:pt idx="2">
                  <c:v>0.46226415094339601</c:v>
                </c:pt>
                <c:pt idx="3">
                  <c:v>0.42424242424242398</c:v>
                </c:pt>
                <c:pt idx="4">
                  <c:v>0.49447513812154698</c:v>
                </c:pt>
                <c:pt idx="5">
                  <c:v>0.48615384615384599</c:v>
                </c:pt>
                <c:pt idx="6">
                  <c:v>0.45568300312825899</c:v>
                </c:pt>
                <c:pt idx="7">
                  <c:v>0.45605858854860198</c:v>
                </c:pt>
                <c:pt idx="8">
                  <c:v>0.44764150943396203</c:v>
                </c:pt>
                <c:pt idx="9">
                  <c:v>0.46106399383191998</c:v>
                </c:pt>
                <c:pt idx="10">
                  <c:v>0.47962474347698603</c:v>
                </c:pt>
                <c:pt idx="11">
                  <c:v>0.464484848484848</c:v>
                </c:pt>
                <c:pt idx="12">
                  <c:v>0.44558697514995699</c:v>
                </c:pt>
                <c:pt idx="13">
                  <c:v>0.44133388225607201</c:v>
                </c:pt>
                <c:pt idx="14">
                  <c:v>0.44136676101900502</c:v>
                </c:pt>
                <c:pt idx="15">
                  <c:v>0.44978434996919298</c:v>
                </c:pt>
                <c:pt idx="16">
                  <c:v>0.44474116680361497</c:v>
                </c:pt>
                <c:pt idx="17">
                  <c:v>0.439843428100536</c:v>
                </c:pt>
                <c:pt idx="18">
                  <c:v>0.43899521531100499</c:v>
                </c:pt>
                <c:pt idx="19">
                  <c:v>0.46361185983827502</c:v>
                </c:pt>
                <c:pt idx="20">
                  <c:v>0.47371675943104502</c:v>
                </c:pt>
                <c:pt idx="21">
                  <c:v>0.50807453416149095</c:v>
                </c:pt>
                <c:pt idx="22">
                  <c:v>0.57651245551601404</c:v>
                </c:pt>
                <c:pt idx="23">
                  <c:v>0.61305147058823495</c:v>
                </c:pt>
                <c:pt idx="24">
                  <c:v>0.68705035971223005</c:v>
                </c:pt>
                <c:pt idx="25">
                  <c:v>0.72491909385113296</c:v>
                </c:pt>
                <c:pt idx="26">
                  <c:v>0.71014492753623204</c:v>
                </c:pt>
                <c:pt idx="27">
                  <c:v>0.88461538461538503</c:v>
                </c:pt>
                <c:pt idx="28">
                  <c:v>0.84090909090909105</c:v>
                </c:pt>
                <c:pt idx="30">
                  <c:v>0.46527465467394802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SET率!$C$2</c:f>
              <c:strCache>
                <c:ptCount val="1"/>
                <c:pt idx="0">
                  <c:v>2008新鮮SET率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SET率!$C$5:$C$35</c:f>
              <c:numCache>
                <c:formatCode>0%</c:formatCode>
                <c:ptCount val="31"/>
                <c:pt idx="0">
                  <c:v>0.57894736842105299</c:v>
                </c:pt>
                <c:pt idx="1">
                  <c:v>0.61904761904761896</c:v>
                </c:pt>
                <c:pt idx="2">
                  <c:v>0.75581395348837199</c:v>
                </c:pt>
                <c:pt idx="3">
                  <c:v>0.74011299435028199</c:v>
                </c:pt>
                <c:pt idx="4">
                  <c:v>0.70262390670553898</c:v>
                </c:pt>
                <c:pt idx="5">
                  <c:v>0.69244288224956096</c:v>
                </c:pt>
                <c:pt idx="6">
                  <c:v>0.68895966029723998</c:v>
                </c:pt>
                <c:pt idx="7">
                  <c:v>0.68472222222222201</c:v>
                </c:pt>
                <c:pt idx="8">
                  <c:v>0.68110236220472398</c:v>
                </c:pt>
                <c:pt idx="9">
                  <c:v>0.67878077373974199</c:v>
                </c:pt>
                <c:pt idx="10">
                  <c:v>0.67249190938511305</c:v>
                </c:pt>
                <c:pt idx="11">
                  <c:v>0.65791567223548097</c:v>
                </c:pt>
                <c:pt idx="12">
                  <c:v>0.65232737701301602</c:v>
                </c:pt>
                <c:pt idx="13">
                  <c:v>0.59813265901575596</c:v>
                </c:pt>
                <c:pt idx="14">
                  <c:v>0.57393679282091303</c:v>
                </c:pt>
                <c:pt idx="15">
                  <c:v>0.572784810126582</c:v>
                </c:pt>
                <c:pt idx="16">
                  <c:v>0.56520886448323204</c:v>
                </c:pt>
                <c:pt idx="17">
                  <c:v>0.54182101774225</c:v>
                </c:pt>
                <c:pt idx="18">
                  <c:v>0.51528104295789701</c:v>
                </c:pt>
                <c:pt idx="19">
                  <c:v>0.53801631149697404</c:v>
                </c:pt>
                <c:pt idx="20">
                  <c:v>0.54031702274293603</c:v>
                </c:pt>
                <c:pt idx="21">
                  <c:v>0.54273668072058301</c:v>
                </c:pt>
                <c:pt idx="22">
                  <c:v>0.60279647850854501</c:v>
                </c:pt>
                <c:pt idx="23">
                  <c:v>0.63731473408892803</c:v>
                </c:pt>
                <c:pt idx="24">
                  <c:v>0.691680261011419</c:v>
                </c:pt>
                <c:pt idx="25">
                  <c:v>0.76678445229682002</c:v>
                </c:pt>
                <c:pt idx="26">
                  <c:v>0.84905660377358505</c:v>
                </c:pt>
                <c:pt idx="27">
                  <c:v>0.84285714285714297</c:v>
                </c:pt>
                <c:pt idx="28">
                  <c:v>0.90243902439024404</c:v>
                </c:pt>
                <c:pt idx="30">
                  <c:v>0.59825231079844798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SET率!$D$2</c:f>
              <c:strCache>
                <c:ptCount val="1"/>
                <c:pt idx="0">
                  <c:v>2009新鮮SET率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SET率!$D$5:$D$35</c:f>
              <c:numCache>
                <c:formatCode>0%</c:formatCode>
                <c:ptCount val="31"/>
                <c:pt idx="0">
                  <c:v>1</c:v>
                </c:pt>
                <c:pt idx="1">
                  <c:v>0.87878787878787901</c:v>
                </c:pt>
                <c:pt idx="2">
                  <c:v>0.86904761904761896</c:v>
                </c:pt>
                <c:pt idx="3">
                  <c:v>0.80722891566265098</c:v>
                </c:pt>
                <c:pt idx="4">
                  <c:v>0.77491961414791</c:v>
                </c:pt>
                <c:pt idx="5">
                  <c:v>0.78975265017667795</c:v>
                </c:pt>
                <c:pt idx="6">
                  <c:v>0.80739081746920505</c:v>
                </c:pt>
                <c:pt idx="7">
                  <c:v>0.81996974281391799</c:v>
                </c:pt>
                <c:pt idx="8">
                  <c:v>0.80172910662824204</c:v>
                </c:pt>
                <c:pt idx="9">
                  <c:v>0.78947368421052599</c:v>
                </c:pt>
                <c:pt idx="10">
                  <c:v>0.77171646977067399</c:v>
                </c:pt>
                <c:pt idx="11">
                  <c:v>0.78658363996603398</c:v>
                </c:pt>
                <c:pt idx="12">
                  <c:v>0.75923800780353401</c:v>
                </c:pt>
                <c:pt idx="13">
                  <c:v>0.67465548232474504</c:v>
                </c:pt>
                <c:pt idx="14">
                  <c:v>0.65404996214988598</c:v>
                </c:pt>
                <c:pt idx="15">
                  <c:v>0.63505074160811903</c:v>
                </c:pt>
                <c:pt idx="16">
                  <c:v>0.62823135577459499</c:v>
                </c:pt>
                <c:pt idx="17">
                  <c:v>0.61898520876240404</c:v>
                </c:pt>
                <c:pt idx="18">
                  <c:v>0.59868421052631604</c:v>
                </c:pt>
                <c:pt idx="19">
                  <c:v>0.58375056895766997</c:v>
                </c:pt>
                <c:pt idx="20">
                  <c:v>0.599345627602617</c:v>
                </c:pt>
                <c:pt idx="21">
                  <c:v>0.60388269310202403</c:v>
                </c:pt>
                <c:pt idx="22">
                  <c:v>0.63507625272331103</c:v>
                </c:pt>
                <c:pt idx="23">
                  <c:v>0.65440547476475597</c:v>
                </c:pt>
                <c:pt idx="24">
                  <c:v>0.72318339100345996</c:v>
                </c:pt>
                <c:pt idx="25">
                  <c:v>0.75</c:v>
                </c:pt>
                <c:pt idx="26">
                  <c:v>0.76158940397351005</c:v>
                </c:pt>
                <c:pt idx="27">
                  <c:v>0.80821917808219201</c:v>
                </c:pt>
                <c:pt idx="28">
                  <c:v>0.88888888888888895</c:v>
                </c:pt>
                <c:pt idx="30">
                  <c:v>0.67319348051377104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SET率!$E$2</c:f>
              <c:strCache>
                <c:ptCount val="1"/>
                <c:pt idx="0">
                  <c:v>2010新鮮SET率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SET率!$E$5:$E$35</c:f>
              <c:numCache>
                <c:formatCode>0%</c:formatCode>
                <c:ptCount val="31"/>
                <c:pt idx="0">
                  <c:v>0.88235294117647101</c:v>
                </c:pt>
                <c:pt idx="1">
                  <c:v>0.79545454545454497</c:v>
                </c:pt>
                <c:pt idx="2">
                  <c:v>0.81176470588235305</c:v>
                </c:pt>
                <c:pt idx="3">
                  <c:v>0.82098765432098797</c:v>
                </c:pt>
                <c:pt idx="4">
                  <c:v>0.83986928104575198</c:v>
                </c:pt>
                <c:pt idx="5">
                  <c:v>0.81995661605206105</c:v>
                </c:pt>
                <c:pt idx="6">
                  <c:v>0.80895915678524399</c:v>
                </c:pt>
                <c:pt idx="7">
                  <c:v>0.83150800336983999</c:v>
                </c:pt>
                <c:pt idx="8">
                  <c:v>0.81770833333333304</c:v>
                </c:pt>
                <c:pt idx="9">
                  <c:v>0.82122157824342401</c:v>
                </c:pt>
                <c:pt idx="10">
                  <c:v>0.79577968526466403</c:v>
                </c:pt>
                <c:pt idx="11">
                  <c:v>0.78938307030129096</c:v>
                </c:pt>
                <c:pt idx="12">
                  <c:v>0.78557457212713899</c:v>
                </c:pt>
                <c:pt idx="13">
                  <c:v>0.712237689590692</c:v>
                </c:pt>
                <c:pt idx="14">
                  <c:v>0.70394223263075695</c:v>
                </c:pt>
                <c:pt idx="15">
                  <c:v>0.67636092468307196</c:v>
                </c:pt>
                <c:pt idx="16">
                  <c:v>0.66065957830239697</c:v>
                </c:pt>
                <c:pt idx="17">
                  <c:v>0.64382358109295401</c:v>
                </c:pt>
                <c:pt idx="18">
                  <c:v>0.63164996144949903</c:v>
                </c:pt>
                <c:pt idx="19">
                  <c:v>0.62415682967959496</c:v>
                </c:pt>
                <c:pt idx="20">
                  <c:v>0.61820030503304502</c:v>
                </c:pt>
                <c:pt idx="21">
                  <c:v>0.65212981744421905</c:v>
                </c:pt>
                <c:pt idx="22">
                  <c:v>0.63755458515283803</c:v>
                </c:pt>
                <c:pt idx="23">
                  <c:v>0.69952681388012605</c:v>
                </c:pt>
                <c:pt idx="24">
                  <c:v>0.73770491803278704</c:v>
                </c:pt>
                <c:pt idx="25">
                  <c:v>0.76947040498442398</c:v>
                </c:pt>
                <c:pt idx="26">
                  <c:v>0.73793103448275899</c:v>
                </c:pt>
                <c:pt idx="27">
                  <c:v>0.80882352941176505</c:v>
                </c:pt>
                <c:pt idx="28">
                  <c:v>0.91666666666666696</c:v>
                </c:pt>
                <c:pt idx="30">
                  <c:v>0.69951442883923898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SET率!$F$2</c:f>
              <c:strCache>
                <c:ptCount val="1"/>
                <c:pt idx="0">
                  <c:v>2011新鮮SET率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SET率!$F$5:$F$35</c:f>
              <c:numCache>
                <c:formatCode>0.0%</c:formatCode>
                <c:ptCount val="31"/>
                <c:pt idx="0">
                  <c:v>0.94444444444444398</c:v>
                </c:pt>
                <c:pt idx="1">
                  <c:v>0.89473684210526305</c:v>
                </c:pt>
                <c:pt idx="2">
                  <c:v>0.88135593220339004</c:v>
                </c:pt>
                <c:pt idx="3">
                  <c:v>0.86585365853658502</c:v>
                </c:pt>
                <c:pt idx="4">
                  <c:v>0.873517786561265</c:v>
                </c:pt>
                <c:pt idx="5">
                  <c:v>0.84188911704312097</c:v>
                </c:pt>
                <c:pt idx="6">
                  <c:v>0.85</c:v>
                </c:pt>
                <c:pt idx="7">
                  <c:v>0.83896103896103902</c:v>
                </c:pt>
                <c:pt idx="8">
                  <c:v>0.82614379084967304</c:v>
                </c:pt>
                <c:pt idx="9">
                  <c:v>0.83575363044566797</c:v>
                </c:pt>
                <c:pt idx="10">
                  <c:v>0.82949479940564597</c:v>
                </c:pt>
                <c:pt idx="11">
                  <c:v>0.81951371571072296</c:v>
                </c:pt>
                <c:pt idx="12">
                  <c:v>0.80515382592689999</c:v>
                </c:pt>
                <c:pt idx="13">
                  <c:v>0.73162508428860396</c:v>
                </c:pt>
                <c:pt idx="14">
                  <c:v>0.72766415500538195</c:v>
                </c:pt>
                <c:pt idx="15">
                  <c:v>0.72049211841599403</c:v>
                </c:pt>
                <c:pt idx="16">
                  <c:v>0.70575461454940303</c:v>
                </c:pt>
                <c:pt idx="17">
                  <c:v>0.69408918078119597</c:v>
                </c:pt>
                <c:pt idx="18">
                  <c:v>0.67966417910447796</c:v>
                </c:pt>
                <c:pt idx="19">
                  <c:v>0.65151199165797702</c:v>
                </c:pt>
                <c:pt idx="20">
                  <c:v>0.67805111058036804</c:v>
                </c:pt>
                <c:pt idx="21">
                  <c:v>0.68513388734995395</c:v>
                </c:pt>
                <c:pt idx="22">
                  <c:v>0.70936190032603597</c:v>
                </c:pt>
                <c:pt idx="23">
                  <c:v>0.73090909090909095</c:v>
                </c:pt>
                <c:pt idx="24">
                  <c:v>0.72508038585209</c:v>
                </c:pt>
                <c:pt idx="25">
                  <c:v>0.75574712643678199</c:v>
                </c:pt>
                <c:pt idx="26">
                  <c:v>0.83969465648855002</c:v>
                </c:pt>
                <c:pt idx="27">
                  <c:v>0.8</c:v>
                </c:pt>
                <c:pt idx="28">
                  <c:v>0.85416666666666696</c:v>
                </c:pt>
                <c:pt idx="30">
                  <c:v>0.73199786827173297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SET率!$G$2</c:f>
              <c:strCache>
                <c:ptCount val="1"/>
                <c:pt idx="0">
                  <c:v>2012新鮮SET率</c:v>
                </c:pt>
              </c:strCache>
            </c:strRef>
          </c:tx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SET率!$G$5:$G$35</c:f>
              <c:numCache>
                <c:formatCode>0.0%</c:formatCode>
                <c:ptCount val="31"/>
                <c:pt idx="0">
                  <c:v>0.875</c:v>
                </c:pt>
                <c:pt idx="1">
                  <c:v>0.87878787878787901</c:v>
                </c:pt>
                <c:pt idx="2">
                  <c:v>0.95161290322580605</c:v>
                </c:pt>
                <c:pt idx="3">
                  <c:v>0.91240875912408803</c:v>
                </c:pt>
                <c:pt idx="4">
                  <c:v>0.82591093117408898</c:v>
                </c:pt>
                <c:pt idx="5">
                  <c:v>0.87715517241379304</c:v>
                </c:pt>
                <c:pt idx="6">
                  <c:v>0.87837837837837796</c:v>
                </c:pt>
                <c:pt idx="7">
                  <c:v>0.86436170212765995</c:v>
                </c:pt>
                <c:pt idx="8">
                  <c:v>0.85942492012779503</c:v>
                </c:pt>
                <c:pt idx="9">
                  <c:v>0.85365853658536595</c:v>
                </c:pt>
                <c:pt idx="10">
                  <c:v>0.851866251944012</c:v>
                </c:pt>
                <c:pt idx="11">
                  <c:v>0.83588621444201305</c:v>
                </c:pt>
                <c:pt idx="12">
                  <c:v>0.81820519413730997</c:v>
                </c:pt>
                <c:pt idx="13">
                  <c:v>0.77480514008847701</c:v>
                </c:pt>
                <c:pt idx="14">
                  <c:v>0.74831013916500999</c:v>
                </c:pt>
                <c:pt idx="15">
                  <c:v>0.74502553266420102</c:v>
                </c:pt>
                <c:pt idx="16">
                  <c:v>0.73186528497409298</c:v>
                </c:pt>
                <c:pt idx="17">
                  <c:v>0.719198564593301</c:v>
                </c:pt>
                <c:pt idx="18">
                  <c:v>0.70779019242706398</c:v>
                </c:pt>
                <c:pt idx="19">
                  <c:v>0.69275618374558301</c:v>
                </c:pt>
                <c:pt idx="20">
                  <c:v>0.70254361992852599</c:v>
                </c:pt>
                <c:pt idx="21">
                  <c:v>0.69286287089013598</c:v>
                </c:pt>
                <c:pt idx="22">
                  <c:v>0.69438202247191005</c:v>
                </c:pt>
                <c:pt idx="23">
                  <c:v>0.73304020100502498</c:v>
                </c:pt>
                <c:pt idx="24">
                  <c:v>0.75683890577507595</c:v>
                </c:pt>
                <c:pt idx="25">
                  <c:v>0.81976744186046502</c:v>
                </c:pt>
                <c:pt idx="26">
                  <c:v>0.791139240506329</c:v>
                </c:pt>
                <c:pt idx="27">
                  <c:v>0.82191780821917804</c:v>
                </c:pt>
                <c:pt idx="28">
                  <c:v>0.97916666666666696</c:v>
                </c:pt>
                <c:pt idx="30">
                  <c:v>0.75179376648421803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SET率!$H$2</c:f>
              <c:strCache>
                <c:ptCount val="1"/>
                <c:pt idx="0">
                  <c:v>2013新鮮SET率</c:v>
                </c:pt>
              </c:strCache>
            </c:strRef>
          </c:tx>
          <c:marker>
            <c:symbol val="circle"/>
            <c:size val="9"/>
            <c:spPr>
              <a:solidFill>
                <a:srgbClr val="FF6600"/>
              </a:solidFill>
              <a:ln>
                <a:solidFill>
                  <a:srgbClr val="FFFF00"/>
                </a:solidFill>
              </a:ln>
            </c:spPr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SET率!$H$5:$H$35</c:f>
              <c:numCache>
                <c:formatCode>0.0%</c:formatCode>
                <c:ptCount val="31"/>
                <c:pt idx="0">
                  <c:v>0.8</c:v>
                </c:pt>
                <c:pt idx="1">
                  <c:v>0.90476190476190499</c:v>
                </c:pt>
                <c:pt idx="2">
                  <c:v>0.83098591549295797</c:v>
                </c:pt>
                <c:pt idx="3">
                  <c:v>0.92241379310344795</c:v>
                </c:pt>
                <c:pt idx="4">
                  <c:v>0.87692307692307703</c:v>
                </c:pt>
                <c:pt idx="5">
                  <c:v>0.88940092165898599</c:v>
                </c:pt>
                <c:pt idx="6">
                  <c:v>0.90053050397877998</c:v>
                </c:pt>
                <c:pt idx="7">
                  <c:v>0.87894736842105303</c:v>
                </c:pt>
                <c:pt idx="8">
                  <c:v>0.86976144422952895</c:v>
                </c:pt>
                <c:pt idx="9">
                  <c:v>0.86153846153846203</c:v>
                </c:pt>
                <c:pt idx="10">
                  <c:v>0.84881889763779494</c:v>
                </c:pt>
                <c:pt idx="11">
                  <c:v>0.85683025945608005</c:v>
                </c:pt>
                <c:pt idx="12">
                  <c:v>0.84631306597671396</c:v>
                </c:pt>
                <c:pt idx="13">
                  <c:v>0.79443348674117897</c:v>
                </c:pt>
                <c:pt idx="14">
                  <c:v>0.78154275463424405</c:v>
                </c:pt>
                <c:pt idx="15">
                  <c:v>0.779531845400109</c:v>
                </c:pt>
                <c:pt idx="16">
                  <c:v>0.75228310502283102</c:v>
                </c:pt>
                <c:pt idx="17">
                  <c:v>0.74578776234111699</c:v>
                </c:pt>
                <c:pt idx="18">
                  <c:v>0.72901751713632901</c:v>
                </c:pt>
                <c:pt idx="19">
                  <c:v>0.72953677569317599</c:v>
                </c:pt>
                <c:pt idx="20">
                  <c:v>0.71212121212121204</c:v>
                </c:pt>
                <c:pt idx="21">
                  <c:v>0.71277963486757501</c:v>
                </c:pt>
                <c:pt idx="22">
                  <c:v>0.71562734785875304</c:v>
                </c:pt>
                <c:pt idx="23">
                  <c:v>0.73513513513513495</c:v>
                </c:pt>
                <c:pt idx="24">
                  <c:v>0.78226857887874801</c:v>
                </c:pt>
                <c:pt idx="25">
                  <c:v>0.77917981072555198</c:v>
                </c:pt>
                <c:pt idx="26">
                  <c:v>0.80588235294117605</c:v>
                </c:pt>
                <c:pt idx="27">
                  <c:v>0.84536082474226804</c:v>
                </c:pt>
                <c:pt idx="28">
                  <c:v>0.88235294117647101</c:v>
                </c:pt>
                <c:pt idx="30">
                  <c:v>0.77243854901355902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SET率!$I$2</c:f>
              <c:strCache>
                <c:ptCount val="1"/>
                <c:pt idx="0">
                  <c:v>2014新鮮SET率</c:v>
                </c:pt>
              </c:strCache>
            </c:strRef>
          </c:tx>
          <c:marker>
            <c:symbol val="circle"/>
            <c:size val="8"/>
            <c:spPr>
              <a:ln>
                <a:solidFill>
                  <a:schemeClr val="bg1">
                    <a:lumMod val="75000"/>
                  </a:schemeClr>
                </a:solidFill>
              </a:ln>
            </c:spPr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SET率!$I$5:$I$35</c:f>
              <c:numCache>
                <c:formatCode>0.0%</c:formatCode>
                <c:ptCount val="31"/>
                <c:pt idx="0">
                  <c:v>0.85714285714285698</c:v>
                </c:pt>
                <c:pt idx="1">
                  <c:v>0.83333333333333304</c:v>
                </c:pt>
                <c:pt idx="2">
                  <c:v>0.80769230769230804</c:v>
                </c:pt>
                <c:pt idx="3">
                  <c:v>0.88596491228070196</c:v>
                </c:pt>
                <c:pt idx="4">
                  <c:v>0.84888888888888903</c:v>
                </c:pt>
                <c:pt idx="5">
                  <c:v>0.88479262672811099</c:v>
                </c:pt>
                <c:pt idx="6">
                  <c:v>0.90040376850605697</c:v>
                </c:pt>
                <c:pt idx="7">
                  <c:v>0.88711194731890897</c:v>
                </c:pt>
                <c:pt idx="8">
                  <c:v>0.88747488278633602</c:v>
                </c:pt>
                <c:pt idx="9">
                  <c:v>0.86746333514394303</c:v>
                </c:pt>
                <c:pt idx="10">
                  <c:v>0.87044877222692596</c:v>
                </c:pt>
                <c:pt idx="11">
                  <c:v>0.86357435197817201</c:v>
                </c:pt>
                <c:pt idx="12">
                  <c:v>0.860574412532637</c:v>
                </c:pt>
                <c:pt idx="13">
                  <c:v>0.80447448147284994</c:v>
                </c:pt>
                <c:pt idx="14">
                  <c:v>0.79709552055635102</c:v>
                </c:pt>
                <c:pt idx="15">
                  <c:v>0.79312310030395095</c:v>
                </c:pt>
                <c:pt idx="16">
                  <c:v>0.77416652705645805</c:v>
                </c:pt>
                <c:pt idx="17">
                  <c:v>0.77114647804303005</c:v>
                </c:pt>
                <c:pt idx="18">
                  <c:v>0.74375000000000002</c:v>
                </c:pt>
                <c:pt idx="19">
                  <c:v>0.73165875325470997</c:v>
                </c:pt>
                <c:pt idx="20">
                  <c:v>0.72668112798264595</c:v>
                </c:pt>
                <c:pt idx="21">
                  <c:v>0.71874272409778805</c:v>
                </c:pt>
                <c:pt idx="22">
                  <c:v>0.72282418734708098</c:v>
                </c:pt>
                <c:pt idx="23">
                  <c:v>0.71967963386727696</c:v>
                </c:pt>
                <c:pt idx="24">
                  <c:v>0.74148061104582796</c:v>
                </c:pt>
                <c:pt idx="25">
                  <c:v>0.77934272300469498</c:v>
                </c:pt>
                <c:pt idx="26">
                  <c:v>0.80147058823529405</c:v>
                </c:pt>
                <c:pt idx="27">
                  <c:v>0.85714285714285698</c:v>
                </c:pt>
                <c:pt idx="28">
                  <c:v>0.84210526315789502</c:v>
                </c:pt>
                <c:pt idx="30">
                  <c:v>0.78156184325896605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339200"/>
        <c:axId val="24341504"/>
      </c:lineChart>
      <c:catAx>
        <c:axId val="243392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/>
                  <a:t>年齢（歳）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24341504"/>
        <c:crosses val="autoZero"/>
        <c:auto val="1"/>
        <c:lblAlgn val="ctr"/>
        <c:lblOffset val="100"/>
        <c:noMultiLvlLbl val="0"/>
      </c:catAx>
      <c:valAx>
        <c:axId val="24341504"/>
        <c:scaling>
          <c:orientation val="minMax"/>
          <c:max val="1"/>
          <c:min val="0.3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/>
                  <a:t>単胚移植率</a:t>
                </a:r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crossAx val="243392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60647823598736506"/>
          <c:y val="4.6522485222852301E-2"/>
          <c:w val="0.34676458981956798"/>
          <c:h val="0.18370886440950601"/>
        </c:manualLayout>
      </c:layout>
      <c:overlay val="0"/>
      <c:txPr>
        <a:bodyPr/>
        <a:lstStyle/>
        <a:p>
          <a:pPr>
            <a:defRPr sz="11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8.8893717588288595E-2"/>
          <c:y val="8.9588377723970894E-2"/>
          <c:w val="0.90238554979622498"/>
          <c:h val="0.82999313645116402"/>
        </c:manualLayout>
      </c:layout>
      <c:lineChart>
        <c:grouping val="standard"/>
        <c:varyColors val="0"/>
        <c:ser>
          <c:idx val="0"/>
          <c:order val="0"/>
          <c:tx>
            <c:strRef>
              <c:f>SET率!$K$2</c:f>
              <c:strCache>
                <c:ptCount val="1"/>
                <c:pt idx="0">
                  <c:v>2007凍結SET率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SET率!$K$5:$K$35</c:f>
              <c:numCache>
                <c:formatCode>0%</c:formatCode>
                <c:ptCount val="31"/>
                <c:pt idx="0">
                  <c:v>0.39130434782608697</c:v>
                </c:pt>
                <c:pt idx="1">
                  <c:v>0.35</c:v>
                </c:pt>
                <c:pt idx="2">
                  <c:v>0.41237113402061898</c:v>
                </c:pt>
                <c:pt idx="3">
                  <c:v>0.45744680851063801</c:v>
                </c:pt>
                <c:pt idx="4">
                  <c:v>0.54380664652568</c:v>
                </c:pt>
                <c:pt idx="5">
                  <c:v>0.53299492385786795</c:v>
                </c:pt>
                <c:pt idx="6">
                  <c:v>0.55097365406643795</c:v>
                </c:pt>
                <c:pt idx="7">
                  <c:v>0.51240875912408801</c:v>
                </c:pt>
                <c:pt idx="8">
                  <c:v>0.51531728665207899</c:v>
                </c:pt>
                <c:pt idx="9">
                  <c:v>0.51297320289238602</c:v>
                </c:pt>
                <c:pt idx="10">
                  <c:v>0.521662557238464</c:v>
                </c:pt>
                <c:pt idx="11">
                  <c:v>0.53233830845771102</c:v>
                </c:pt>
                <c:pt idx="12">
                  <c:v>0.55476451259583803</c:v>
                </c:pt>
                <c:pt idx="13">
                  <c:v>0.54043340380549698</c:v>
                </c:pt>
                <c:pt idx="14">
                  <c:v>0.53819068255687996</c:v>
                </c:pt>
                <c:pt idx="15">
                  <c:v>0.54579819715033395</c:v>
                </c:pt>
                <c:pt idx="16">
                  <c:v>0.56070774862721195</c:v>
                </c:pt>
                <c:pt idx="17">
                  <c:v>0.55214309821127205</c:v>
                </c:pt>
                <c:pt idx="18">
                  <c:v>0.55750487329434695</c:v>
                </c:pt>
                <c:pt idx="19">
                  <c:v>0.588730911005793</c:v>
                </c:pt>
                <c:pt idx="20">
                  <c:v>0.58348968105065702</c:v>
                </c:pt>
                <c:pt idx="21">
                  <c:v>0.59078830823737805</c:v>
                </c:pt>
                <c:pt idx="22">
                  <c:v>0.61059602649006595</c:v>
                </c:pt>
                <c:pt idx="23">
                  <c:v>0.628755364806867</c:v>
                </c:pt>
                <c:pt idx="24">
                  <c:v>0.62254901960784303</c:v>
                </c:pt>
                <c:pt idx="25">
                  <c:v>0.73913043478260898</c:v>
                </c:pt>
                <c:pt idx="26">
                  <c:v>0.8125</c:v>
                </c:pt>
                <c:pt idx="27">
                  <c:v>0.4</c:v>
                </c:pt>
                <c:pt idx="28">
                  <c:v>0.84615384615384603</c:v>
                </c:pt>
                <c:pt idx="30">
                  <c:v>0.54720793534166101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SET率!$L$2</c:f>
              <c:strCache>
                <c:ptCount val="1"/>
                <c:pt idx="0">
                  <c:v>2008凍結SET率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SET率!$L$5:$L$35</c:f>
              <c:numCache>
                <c:formatCode>0%</c:formatCode>
                <c:ptCount val="31"/>
                <c:pt idx="0">
                  <c:v>0.75</c:v>
                </c:pt>
                <c:pt idx="1">
                  <c:v>0.72881355932203395</c:v>
                </c:pt>
                <c:pt idx="2">
                  <c:v>0.67647058823529405</c:v>
                </c:pt>
                <c:pt idx="3">
                  <c:v>0.75</c:v>
                </c:pt>
                <c:pt idx="4">
                  <c:v>0.690243902439024</c:v>
                </c:pt>
                <c:pt idx="5">
                  <c:v>0.700320512820513</c:v>
                </c:pt>
                <c:pt idx="6">
                  <c:v>0.73339317773788104</c:v>
                </c:pt>
                <c:pt idx="7">
                  <c:v>0.71972534332084903</c:v>
                </c:pt>
                <c:pt idx="8">
                  <c:v>0.69958467928011103</c:v>
                </c:pt>
                <c:pt idx="9">
                  <c:v>0.69460869565217398</c:v>
                </c:pt>
                <c:pt idx="10">
                  <c:v>0.70191748983149305</c:v>
                </c:pt>
                <c:pt idx="11">
                  <c:v>0.71115393880992495</c:v>
                </c:pt>
                <c:pt idx="12">
                  <c:v>0.69197261978842495</c:v>
                </c:pt>
                <c:pt idx="13">
                  <c:v>0.67247584769842805</c:v>
                </c:pt>
                <c:pt idx="14">
                  <c:v>0.66917591125198095</c:v>
                </c:pt>
                <c:pt idx="15">
                  <c:v>0.66694843617920496</c:v>
                </c:pt>
                <c:pt idx="16">
                  <c:v>0.66504854368931998</c:v>
                </c:pt>
                <c:pt idx="17">
                  <c:v>0.66456157396162197</c:v>
                </c:pt>
                <c:pt idx="18">
                  <c:v>0.64055422328803602</c:v>
                </c:pt>
                <c:pt idx="19">
                  <c:v>0.65125173852573004</c:v>
                </c:pt>
                <c:pt idx="20">
                  <c:v>0.62745098039215697</c:v>
                </c:pt>
                <c:pt idx="21">
                  <c:v>0.65217391304347805</c:v>
                </c:pt>
                <c:pt idx="22">
                  <c:v>0.65444015444015402</c:v>
                </c:pt>
                <c:pt idx="23">
                  <c:v>0.70050761421319796</c:v>
                </c:pt>
                <c:pt idx="24">
                  <c:v>0.65671641791044799</c:v>
                </c:pt>
                <c:pt idx="25">
                  <c:v>0.77500000000000002</c:v>
                </c:pt>
                <c:pt idx="26">
                  <c:v>0.70212765957446799</c:v>
                </c:pt>
                <c:pt idx="27">
                  <c:v>0.80769230769230804</c:v>
                </c:pt>
                <c:pt idx="28">
                  <c:v>0.84210526315789502</c:v>
                </c:pt>
                <c:pt idx="30">
                  <c:v>0.677165627165627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SET率!$M$2</c:f>
              <c:strCache>
                <c:ptCount val="1"/>
                <c:pt idx="0">
                  <c:v>2009凍結SET率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SET率!$M$5:$M$35</c:f>
              <c:numCache>
                <c:formatCode>0%</c:formatCode>
                <c:ptCount val="31"/>
                <c:pt idx="0">
                  <c:v>0.625</c:v>
                </c:pt>
                <c:pt idx="1">
                  <c:v>0.875</c:v>
                </c:pt>
                <c:pt idx="2">
                  <c:v>0.734375</c:v>
                </c:pt>
                <c:pt idx="3">
                  <c:v>0.76679841897233203</c:v>
                </c:pt>
                <c:pt idx="4">
                  <c:v>0.79318181818181799</c:v>
                </c:pt>
                <c:pt idx="5">
                  <c:v>0.78812415654520895</c:v>
                </c:pt>
                <c:pt idx="6">
                  <c:v>0.77861319966583098</c:v>
                </c:pt>
                <c:pt idx="7">
                  <c:v>0.77445652173913004</c:v>
                </c:pt>
                <c:pt idx="8">
                  <c:v>0.80015955325089705</c:v>
                </c:pt>
                <c:pt idx="9">
                  <c:v>0.79299175500588903</c:v>
                </c:pt>
                <c:pt idx="10">
                  <c:v>0.763414025455453</c:v>
                </c:pt>
                <c:pt idx="11">
                  <c:v>0.78357588357588404</c:v>
                </c:pt>
                <c:pt idx="12">
                  <c:v>0.77492977528089901</c:v>
                </c:pt>
                <c:pt idx="13">
                  <c:v>0.73526067890206304</c:v>
                </c:pt>
                <c:pt idx="14">
                  <c:v>0.73306836248012697</c:v>
                </c:pt>
                <c:pt idx="15">
                  <c:v>0.71721103401590802</c:v>
                </c:pt>
                <c:pt idx="16">
                  <c:v>0.72197309417040301</c:v>
                </c:pt>
                <c:pt idx="17">
                  <c:v>0.70069956513518605</c:v>
                </c:pt>
                <c:pt idx="18">
                  <c:v>0.696901752955565</c:v>
                </c:pt>
                <c:pt idx="19">
                  <c:v>0.68609070179883402</c:v>
                </c:pt>
                <c:pt idx="20">
                  <c:v>0.69609507640067902</c:v>
                </c:pt>
                <c:pt idx="21">
                  <c:v>0.68893528183716102</c:v>
                </c:pt>
                <c:pt idx="22">
                  <c:v>0.68590604026845603</c:v>
                </c:pt>
                <c:pt idx="23">
                  <c:v>0.62742561448900402</c:v>
                </c:pt>
                <c:pt idx="24">
                  <c:v>0.70078740157480301</c:v>
                </c:pt>
                <c:pt idx="25">
                  <c:v>0.72619047619047605</c:v>
                </c:pt>
                <c:pt idx="26">
                  <c:v>0.645569620253164</c:v>
                </c:pt>
                <c:pt idx="27">
                  <c:v>0.75675675675675702</c:v>
                </c:pt>
                <c:pt idx="28">
                  <c:v>0.73076923076923095</c:v>
                </c:pt>
                <c:pt idx="30">
                  <c:v>0.73506854702775604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SET率!$N$2</c:f>
              <c:strCache>
                <c:ptCount val="1"/>
                <c:pt idx="0">
                  <c:v>2010凍結SET率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SET率!$N$5:$N$35</c:f>
              <c:numCache>
                <c:formatCode>0%</c:formatCode>
                <c:ptCount val="31"/>
                <c:pt idx="0">
                  <c:v>0.76190476190476197</c:v>
                </c:pt>
                <c:pt idx="1">
                  <c:v>0.89130434782608703</c:v>
                </c:pt>
                <c:pt idx="2">
                  <c:v>0.88235294117647101</c:v>
                </c:pt>
                <c:pt idx="3">
                  <c:v>0.81081081081081097</c:v>
                </c:pt>
                <c:pt idx="4">
                  <c:v>0.79069767441860495</c:v>
                </c:pt>
                <c:pt idx="5">
                  <c:v>0.82264150943396197</c:v>
                </c:pt>
                <c:pt idx="6">
                  <c:v>0.79884105960264895</c:v>
                </c:pt>
                <c:pt idx="7">
                  <c:v>0.82088772845952995</c:v>
                </c:pt>
                <c:pt idx="8">
                  <c:v>0.80339622641509401</c:v>
                </c:pt>
                <c:pt idx="9">
                  <c:v>0.803369154806854</c:v>
                </c:pt>
                <c:pt idx="10">
                  <c:v>0.80109968921826402</c:v>
                </c:pt>
                <c:pt idx="11">
                  <c:v>0.79050009654373399</c:v>
                </c:pt>
                <c:pt idx="12">
                  <c:v>0.77964717412610296</c:v>
                </c:pt>
                <c:pt idx="13">
                  <c:v>0.76362297496318099</c:v>
                </c:pt>
                <c:pt idx="14">
                  <c:v>0.75574142330592597</c:v>
                </c:pt>
                <c:pt idx="15">
                  <c:v>0.75559622694636097</c:v>
                </c:pt>
                <c:pt idx="16">
                  <c:v>0.74214211231937999</c:v>
                </c:pt>
                <c:pt idx="17">
                  <c:v>0.74173940149625905</c:v>
                </c:pt>
                <c:pt idx="18">
                  <c:v>0.72416176978914604</c:v>
                </c:pt>
                <c:pt idx="19">
                  <c:v>0.70434086817363495</c:v>
                </c:pt>
                <c:pt idx="20">
                  <c:v>0.70218790218790195</c:v>
                </c:pt>
                <c:pt idx="21">
                  <c:v>0.69763138415988102</c:v>
                </c:pt>
                <c:pt idx="22">
                  <c:v>0.682830930537352</c:v>
                </c:pt>
                <c:pt idx="23">
                  <c:v>0.64420218037661003</c:v>
                </c:pt>
                <c:pt idx="24">
                  <c:v>0.67058823529411804</c:v>
                </c:pt>
                <c:pt idx="25">
                  <c:v>0.64622641509433998</c:v>
                </c:pt>
                <c:pt idx="26">
                  <c:v>0.61702127659574502</c:v>
                </c:pt>
                <c:pt idx="27">
                  <c:v>0.79629629629629595</c:v>
                </c:pt>
                <c:pt idx="28">
                  <c:v>0.81818181818181801</c:v>
                </c:pt>
                <c:pt idx="30">
                  <c:v>0.75405132499261096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SET率!$O$2</c:f>
              <c:strCache>
                <c:ptCount val="1"/>
                <c:pt idx="0">
                  <c:v>2011凍結SET率</c:v>
                </c:pt>
              </c:strCache>
            </c:strRef>
          </c:tx>
          <c:marker>
            <c:symbol val="circle"/>
            <c:size val="9"/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SET率!$O$5:$O$35</c:f>
              <c:numCache>
                <c:formatCode>0.0%</c:formatCode>
                <c:ptCount val="31"/>
                <c:pt idx="0">
                  <c:v>1</c:v>
                </c:pt>
                <c:pt idx="1">
                  <c:v>0.81132075471698095</c:v>
                </c:pt>
                <c:pt idx="2">
                  <c:v>0.81599999999999995</c:v>
                </c:pt>
                <c:pt idx="3">
                  <c:v>0.86666666666666703</c:v>
                </c:pt>
                <c:pt idx="4">
                  <c:v>0.83114035087719296</c:v>
                </c:pt>
                <c:pt idx="5">
                  <c:v>0.84723854289071698</c:v>
                </c:pt>
                <c:pt idx="6">
                  <c:v>0.83582089552238803</c:v>
                </c:pt>
                <c:pt idx="7">
                  <c:v>0.85270132517838904</c:v>
                </c:pt>
                <c:pt idx="8">
                  <c:v>0.83484504913076296</c:v>
                </c:pt>
                <c:pt idx="9">
                  <c:v>0.83328623905057897</c:v>
                </c:pt>
                <c:pt idx="10">
                  <c:v>0.832366071428571</c:v>
                </c:pt>
                <c:pt idx="11">
                  <c:v>0.82666177010649999</c:v>
                </c:pt>
                <c:pt idx="12">
                  <c:v>0.83191018342820999</c:v>
                </c:pt>
                <c:pt idx="13">
                  <c:v>0.80268801830140102</c:v>
                </c:pt>
                <c:pt idx="14">
                  <c:v>0.80645161290322598</c:v>
                </c:pt>
                <c:pt idx="15">
                  <c:v>0.79523502897617504</c:v>
                </c:pt>
                <c:pt idx="16">
                  <c:v>0.78513565642278504</c:v>
                </c:pt>
                <c:pt idx="17">
                  <c:v>0.77682514938945202</c:v>
                </c:pt>
                <c:pt idx="18">
                  <c:v>0.75963488843813398</c:v>
                </c:pt>
                <c:pt idx="19">
                  <c:v>0.75234057586998804</c:v>
                </c:pt>
                <c:pt idx="20">
                  <c:v>0.74011299435028199</c:v>
                </c:pt>
                <c:pt idx="21">
                  <c:v>0.72386363636363604</c:v>
                </c:pt>
                <c:pt idx="22">
                  <c:v>0.74187558031569201</c:v>
                </c:pt>
                <c:pt idx="23">
                  <c:v>0.70536585365853599</c:v>
                </c:pt>
                <c:pt idx="24">
                  <c:v>0.71399999999999997</c:v>
                </c:pt>
                <c:pt idx="25">
                  <c:v>0.7</c:v>
                </c:pt>
                <c:pt idx="26">
                  <c:v>0.65094339622641495</c:v>
                </c:pt>
                <c:pt idx="27">
                  <c:v>0.71666666666666701</c:v>
                </c:pt>
                <c:pt idx="28">
                  <c:v>0.83333333333333304</c:v>
                </c:pt>
                <c:pt idx="30">
                  <c:v>0.79184058614564801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SET率!$P$2</c:f>
              <c:strCache>
                <c:ptCount val="1"/>
                <c:pt idx="0">
                  <c:v>2012凍結SET率</c:v>
                </c:pt>
              </c:strCache>
            </c:strRef>
          </c:tx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SET率!$P$5:$P$35</c:f>
              <c:numCache>
                <c:formatCode>0.0%</c:formatCode>
                <c:ptCount val="31"/>
                <c:pt idx="0">
                  <c:v>0.84210526315789502</c:v>
                </c:pt>
                <c:pt idx="1">
                  <c:v>0.88405797101449302</c:v>
                </c:pt>
                <c:pt idx="2">
                  <c:v>0.85815602836879401</c:v>
                </c:pt>
                <c:pt idx="3">
                  <c:v>0.88345864661654105</c:v>
                </c:pt>
                <c:pt idx="4">
                  <c:v>0.84228769497400302</c:v>
                </c:pt>
                <c:pt idx="5">
                  <c:v>0.84773662551440299</c:v>
                </c:pt>
                <c:pt idx="6">
                  <c:v>0.85450061652281095</c:v>
                </c:pt>
                <c:pt idx="7">
                  <c:v>0.85250219490781398</c:v>
                </c:pt>
                <c:pt idx="8">
                  <c:v>0.84840182648401796</c:v>
                </c:pt>
                <c:pt idx="9">
                  <c:v>0.83881815998078302</c:v>
                </c:pt>
                <c:pt idx="10">
                  <c:v>0.83040152963671099</c:v>
                </c:pt>
                <c:pt idx="11">
                  <c:v>0.83446258084385605</c:v>
                </c:pt>
                <c:pt idx="12">
                  <c:v>0.83264033264033299</c:v>
                </c:pt>
                <c:pt idx="13">
                  <c:v>0.79811653914067104</c:v>
                </c:pt>
                <c:pt idx="14">
                  <c:v>0.80329500221141104</c:v>
                </c:pt>
                <c:pt idx="15">
                  <c:v>0.79023746701846997</c:v>
                </c:pt>
                <c:pt idx="16">
                  <c:v>0.79827915869980903</c:v>
                </c:pt>
                <c:pt idx="17">
                  <c:v>0.77782048817989602</c:v>
                </c:pt>
                <c:pt idx="18">
                  <c:v>0.74950525986876404</c:v>
                </c:pt>
                <c:pt idx="19">
                  <c:v>0.73621312087638502</c:v>
                </c:pt>
                <c:pt idx="20">
                  <c:v>0.72371039338741805</c:v>
                </c:pt>
                <c:pt idx="21">
                  <c:v>0.703961230509903</c:v>
                </c:pt>
                <c:pt idx="22">
                  <c:v>0.69838709677419297</c:v>
                </c:pt>
                <c:pt idx="23">
                  <c:v>0.66436384571099605</c:v>
                </c:pt>
                <c:pt idx="24">
                  <c:v>0.68811188811188795</c:v>
                </c:pt>
                <c:pt idx="25">
                  <c:v>0.65015479876160998</c:v>
                </c:pt>
                <c:pt idx="26">
                  <c:v>0.66081871345029197</c:v>
                </c:pt>
                <c:pt idx="27">
                  <c:v>0.77142857142857102</c:v>
                </c:pt>
                <c:pt idx="28">
                  <c:v>0.57746478873239404</c:v>
                </c:pt>
                <c:pt idx="30">
                  <c:v>0.78509330670706501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SET率!$Q$2</c:f>
              <c:strCache>
                <c:ptCount val="1"/>
                <c:pt idx="0">
                  <c:v>2013凍結SET率</c:v>
                </c:pt>
              </c:strCache>
            </c:strRef>
          </c:tx>
          <c:spPr>
            <a:ln>
              <a:solidFill>
                <a:srgbClr val="FF6600"/>
              </a:solidFill>
            </a:ln>
          </c:spPr>
          <c:marker>
            <c:symbol val="circle"/>
            <c:size val="9"/>
            <c:spPr>
              <a:solidFill>
                <a:srgbClr val="FF6600"/>
              </a:solidFill>
              <a:ln>
                <a:solidFill>
                  <a:srgbClr val="FFFF00"/>
                </a:solidFill>
              </a:ln>
            </c:spPr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SET率!$Q$5:$Q$35</c:f>
              <c:numCache>
                <c:formatCode>0.0%</c:formatCode>
                <c:ptCount val="31"/>
                <c:pt idx="0">
                  <c:v>0.64285714285714302</c:v>
                </c:pt>
                <c:pt idx="1">
                  <c:v>0.86440677966101698</c:v>
                </c:pt>
                <c:pt idx="2">
                  <c:v>0.86754966887417195</c:v>
                </c:pt>
                <c:pt idx="3">
                  <c:v>0.85303514376996803</c:v>
                </c:pt>
                <c:pt idx="4">
                  <c:v>0.87179487179487203</c:v>
                </c:pt>
                <c:pt idx="5">
                  <c:v>0.90102040816326501</c:v>
                </c:pt>
                <c:pt idx="6">
                  <c:v>0.879291251384275</c:v>
                </c:pt>
                <c:pt idx="7">
                  <c:v>0.87558869701726805</c:v>
                </c:pt>
                <c:pt idx="8">
                  <c:v>0.86956521739130399</c:v>
                </c:pt>
                <c:pt idx="9">
                  <c:v>0.86470459037996905</c:v>
                </c:pt>
                <c:pt idx="10">
                  <c:v>0.86057201225740498</c:v>
                </c:pt>
                <c:pt idx="11">
                  <c:v>0.860874503123225</c:v>
                </c:pt>
                <c:pt idx="12">
                  <c:v>0.84959492779147605</c:v>
                </c:pt>
                <c:pt idx="13">
                  <c:v>0.82692692692692704</c:v>
                </c:pt>
                <c:pt idx="14">
                  <c:v>0.81492284531426395</c:v>
                </c:pt>
                <c:pt idx="15">
                  <c:v>0.80994229915668003</c:v>
                </c:pt>
                <c:pt idx="16">
                  <c:v>0.80004890772742099</c:v>
                </c:pt>
                <c:pt idx="17">
                  <c:v>0.79148770011714198</c:v>
                </c:pt>
                <c:pt idx="18">
                  <c:v>0.76639646278555595</c:v>
                </c:pt>
                <c:pt idx="19">
                  <c:v>0.74630518685870295</c:v>
                </c:pt>
                <c:pt idx="20">
                  <c:v>0.73353474320241696</c:v>
                </c:pt>
                <c:pt idx="21">
                  <c:v>0.72961867192636398</c:v>
                </c:pt>
                <c:pt idx="22">
                  <c:v>0.71867734435546404</c:v>
                </c:pt>
                <c:pt idx="23">
                  <c:v>0.694507489786654</c:v>
                </c:pt>
                <c:pt idx="24">
                  <c:v>0.66162570888468797</c:v>
                </c:pt>
                <c:pt idx="25">
                  <c:v>0.66243654822334996</c:v>
                </c:pt>
                <c:pt idx="26">
                  <c:v>0.69863013698630105</c:v>
                </c:pt>
                <c:pt idx="27">
                  <c:v>0.74757281553398103</c:v>
                </c:pt>
                <c:pt idx="28">
                  <c:v>0.71621621621621601</c:v>
                </c:pt>
                <c:pt idx="30">
                  <c:v>0.79970922031985803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SET率!$R$2</c:f>
              <c:strCache>
                <c:ptCount val="1"/>
                <c:pt idx="0">
                  <c:v>2014凍結SET率</c:v>
                </c:pt>
              </c:strCache>
            </c:strRef>
          </c:tx>
          <c:marker>
            <c:symbol val="circle"/>
            <c:size val="8"/>
            <c:spPr>
              <a:ln>
                <a:solidFill>
                  <a:schemeClr val="bg1">
                    <a:lumMod val="75000"/>
                  </a:schemeClr>
                </a:solidFill>
              </a:ln>
            </c:spPr>
          </c:marker>
          <c:cat>
            <c:strRef>
              <c:f>SET率!$A$5:$A$35</c:f>
              <c:strCache>
                <c:ptCount val="31"/>
                <c:pt idx="0">
                  <c:v>22</c:v>
                </c:pt>
                <c:pt idx="1">
                  <c:v>23</c:v>
                </c:pt>
                <c:pt idx="2">
                  <c:v>24</c:v>
                </c:pt>
                <c:pt idx="3">
                  <c:v>25</c:v>
                </c:pt>
                <c:pt idx="4">
                  <c:v>26</c:v>
                </c:pt>
                <c:pt idx="5">
                  <c:v>27</c:v>
                </c:pt>
                <c:pt idx="6">
                  <c:v>28</c:v>
                </c:pt>
                <c:pt idx="7">
                  <c:v>29</c:v>
                </c:pt>
                <c:pt idx="8">
                  <c:v>30</c:v>
                </c:pt>
                <c:pt idx="9">
                  <c:v>31</c:v>
                </c:pt>
                <c:pt idx="10">
                  <c:v>32</c:v>
                </c:pt>
                <c:pt idx="11">
                  <c:v>33</c:v>
                </c:pt>
                <c:pt idx="12">
                  <c:v>34</c:v>
                </c:pt>
                <c:pt idx="13">
                  <c:v>35</c:v>
                </c:pt>
                <c:pt idx="14">
                  <c:v>36</c:v>
                </c:pt>
                <c:pt idx="15">
                  <c:v>37</c:v>
                </c:pt>
                <c:pt idx="16">
                  <c:v>38</c:v>
                </c:pt>
                <c:pt idx="17">
                  <c:v>39</c:v>
                </c:pt>
                <c:pt idx="18">
                  <c:v>40</c:v>
                </c:pt>
                <c:pt idx="19">
                  <c:v>41</c:v>
                </c:pt>
                <c:pt idx="20">
                  <c:v>42</c:v>
                </c:pt>
                <c:pt idx="21">
                  <c:v>43</c:v>
                </c:pt>
                <c:pt idx="22">
                  <c:v>44</c:v>
                </c:pt>
                <c:pt idx="23">
                  <c:v>45</c:v>
                </c:pt>
                <c:pt idx="24">
                  <c:v>46</c:v>
                </c:pt>
                <c:pt idx="25">
                  <c:v>47</c:v>
                </c:pt>
                <c:pt idx="26">
                  <c:v>48</c:v>
                </c:pt>
                <c:pt idx="27">
                  <c:v>49</c:v>
                </c:pt>
                <c:pt idx="28">
                  <c:v>50歳以上</c:v>
                </c:pt>
                <c:pt idx="30">
                  <c:v>合計</c:v>
                </c:pt>
              </c:strCache>
            </c:strRef>
          </c:cat>
          <c:val>
            <c:numRef>
              <c:f>SET率!$R$5:$R$35</c:f>
              <c:numCache>
                <c:formatCode>0.0%</c:formatCode>
                <c:ptCount val="31"/>
                <c:pt idx="0">
                  <c:v>0.875</c:v>
                </c:pt>
                <c:pt idx="1">
                  <c:v>0.86538461538461497</c:v>
                </c:pt>
                <c:pt idx="2">
                  <c:v>0.84251968503937003</c:v>
                </c:pt>
                <c:pt idx="3">
                  <c:v>0.87012987012986998</c:v>
                </c:pt>
                <c:pt idx="4">
                  <c:v>0.86153846153846203</c:v>
                </c:pt>
                <c:pt idx="5">
                  <c:v>0.88368055555555602</c:v>
                </c:pt>
                <c:pt idx="6">
                  <c:v>0.89037433155080203</c:v>
                </c:pt>
                <c:pt idx="7">
                  <c:v>0.87465469613259705</c:v>
                </c:pt>
                <c:pt idx="8">
                  <c:v>0.88119551681195496</c:v>
                </c:pt>
                <c:pt idx="9">
                  <c:v>0.87711213517665099</c:v>
                </c:pt>
                <c:pt idx="10">
                  <c:v>0.86706032556654999</c:v>
                </c:pt>
                <c:pt idx="11">
                  <c:v>0.86604809200209099</c:v>
                </c:pt>
                <c:pt idx="12">
                  <c:v>0.86776051287623601</c:v>
                </c:pt>
                <c:pt idx="13">
                  <c:v>0.84175803753949097</c:v>
                </c:pt>
                <c:pt idx="14">
                  <c:v>0.82342925251149302</c:v>
                </c:pt>
                <c:pt idx="15">
                  <c:v>0.82361901707688601</c:v>
                </c:pt>
                <c:pt idx="16">
                  <c:v>0.81941945074720302</c:v>
                </c:pt>
                <c:pt idx="17">
                  <c:v>0.80641043823571101</c:v>
                </c:pt>
                <c:pt idx="18">
                  <c:v>0.78271094640821004</c:v>
                </c:pt>
                <c:pt idx="19">
                  <c:v>0.76688470973017198</c:v>
                </c:pt>
                <c:pt idx="20">
                  <c:v>0.74952237305178504</c:v>
                </c:pt>
                <c:pt idx="21">
                  <c:v>0.73549369893366601</c:v>
                </c:pt>
                <c:pt idx="22">
                  <c:v>0.73003549245785304</c:v>
                </c:pt>
                <c:pt idx="23">
                  <c:v>0.70411271896420402</c:v>
                </c:pt>
                <c:pt idx="24">
                  <c:v>0.70522088353413703</c:v>
                </c:pt>
                <c:pt idx="25">
                  <c:v>0.66236162361623596</c:v>
                </c:pt>
                <c:pt idx="26">
                  <c:v>0.64186046511627903</c:v>
                </c:pt>
                <c:pt idx="27">
                  <c:v>0.72321428571428603</c:v>
                </c:pt>
                <c:pt idx="28">
                  <c:v>0.58974358974358998</c:v>
                </c:pt>
                <c:pt idx="30">
                  <c:v>0.811361437097748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990848"/>
        <c:axId val="24993152"/>
      </c:lineChart>
      <c:catAx>
        <c:axId val="249908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ja-JP" altLang="en-US"/>
                  <a:t>年齢（歳）</a:t>
                </a:r>
              </a:p>
            </c:rich>
          </c:tx>
          <c:layout/>
          <c:overlay val="0"/>
        </c:title>
        <c:numFmt formatCode="General" sourceLinked="0"/>
        <c:majorTickMark val="out"/>
        <c:minorTickMark val="none"/>
        <c:tickLblPos val="nextTo"/>
        <c:crossAx val="24993152"/>
        <c:crosses val="autoZero"/>
        <c:auto val="1"/>
        <c:lblAlgn val="ctr"/>
        <c:lblOffset val="100"/>
        <c:noMultiLvlLbl val="0"/>
      </c:catAx>
      <c:valAx>
        <c:axId val="24993152"/>
        <c:scaling>
          <c:orientation val="minMax"/>
          <c:max val="1"/>
          <c:min val="0.3"/>
        </c:scaling>
        <c:delete val="0"/>
        <c:axPos val="l"/>
        <c:majorGridlines/>
        <c:title>
          <c:tx>
            <c:rich>
              <a:bodyPr rot="0" vert="wordArtVertRtl"/>
              <a:lstStyle/>
              <a:p>
                <a:pPr>
                  <a:defRPr/>
                </a:pPr>
                <a:r>
                  <a:rPr lang="ja-JP" altLang="en-US"/>
                  <a:t>単胚移植率</a:t>
                </a:r>
              </a:p>
            </c:rich>
          </c:tx>
          <c:layout/>
          <c:overlay val="0"/>
        </c:title>
        <c:numFmt formatCode="0%" sourceLinked="1"/>
        <c:majorTickMark val="out"/>
        <c:minorTickMark val="none"/>
        <c:tickLblPos val="nextTo"/>
        <c:crossAx val="249908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59009703273315695"/>
          <c:y val="4.6522485222852301E-2"/>
          <c:w val="0.36314585397599702"/>
          <c:h val="0.18370886440950601"/>
        </c:manualLayout>
      </c:layout>
      <c:overlay val="0"/>
      <c:txPr>
        <a:bodyPr/>
        <a:lstStyle/>
        <a:p>
          <a:pPr>
            <a:defRPr sz="1400"/>
          </a:pPr>
          <a:endParaRPr lang="ja-JP"/>
        </a:p>
      </c:txPr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70086D-BF1D-D847-92F1-1136977889A2}" type="datetimeFigureOut">
              <a:rPr kumimoji="1" lang="ja-JP" altLang="en-US" smtClean="0"/>
              <a:t>2017/1/13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E49158-2CB4-E94E-8C2C-CA1CB1AD028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95886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5E7C66-931B-1F4E-B8AF-2F10210C54F9}" type="datetimeFigureOut">
              <a:rPr kumimoji="1" lang="ja-JP" altLang="en-US" smtClean="0"/>
              <a:t>2017/1/13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2F7410-2930-1E44-A02A-4647DE56E62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694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43FE0A-6BF1-3A46-A7F4-06A95DF19B05}" type="datetime1">
              <a:rPr lang="ja-JP" altLang="en-US"/>
              <a:pPr>
                <a:defRPr/>
              </a:pPr>
              <a:t>2017/1/13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47C045-D777-1C46-994F-3A8C1CF5C01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844087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82BD7-4A48-E444-A0FE-A0FA85DFBE0B}" type="datetime1">
              <a:rPr lang="ja-JP" altLang="en-US"/>
              <a:pPr>
                <a:defRPr/>
              </a:pPr>
              <a:t>2017/1/13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387915-5EB6-C74F-9752-7F963D1473D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719411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37E856-C146-894F-8DF6-B678B76C7F2E}" type="datetime1">
              <a:rPr lang="ja-JP" altLang="en-US"/>
              <a:pPr>
                <a:defRPr/>
              </a:pPr>
              <a:t>2017/1/13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968597-3A4D-074E-A571-F042AB44DAA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1793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0C8630-6DC4-0C49-A11D-4D9083514E08}" type="datetime1">
              <a:rPr lang="ja-JP" altLang="en-US"/>
              <a:pPr>
                <a:defRPr/>
              </a:pPr>
              <a:t>2017/1/13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2A49FC-54CD-DC42-B742-BF1C929D7F5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416816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3F58A-833D-F54D-A708-A8B86B89E75B}" type="datetime1">
              <a:rPr lang="ja-JP" altLang="en-US"/>
              <a:pPr>
                <a:defRPr/>
              </a:pPr>
              <a:t>2017/1/13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1EA48-2E13-244B-BD9B-260598D7E28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6085722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1A33C-982A-3342-9855-962E915C3881}" type="datetime1">
              <a:rPr lang="ja-JP" altLang="en-US"/>
              <a:pPr>
                <a:defRPr/>
              </a:pPr>
              <a:t>2017/1/13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8A62D8-E750-9342-AB8E-24D7EBCEA38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639311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49AC61-42BE-3A42-A323-6696DEBA05F2}" type="datetime1">
              <a:rPr lang="ja-JP" altLang="en-US"/>
              <a:pPr>
                <a:defRPr/>
              </a:pPr>
              <a:t>2017/1/13</a:t>
            </a:fld>
            <a:endParaRPr lang="ja-JP" altLang="en-US"/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CEEAC-8A3D-5C4D-9046-76DE094A01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7341822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8E729-5226-504D-9357-C9AF4B7D91B7}" type="datetime1">
              <a:rPr lang="ja-JP" altLang="en-US"/>
              <a:pPr>
                <a:defRPr/>
              </a:pPr>
              <a:t>2017/1/13</a:t>
            </a:fld>
            <a:endParaRPr lang="ja-JP" altLang="en-US"/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417DA4-C412-424A-84CA-95E6B75CD7F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763317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E6BB4-3801-944D-B8AC-064123C8B319}" type="datetime1">
              <a:rPr lang="ja-JP" altLang="en-US"/>
              <a:pPr>
                <a:defRPr/>
              </a:pPr>
              <a:t>2017/1/13</a:t>
            </a:fld>
            <a:endParaRPr lang="ja-JP" altLang="en-US"/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061749-9D3C-FD4A-A435-2849B8D749F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584006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C5F61-E79F-F44D-AAE9-1E7A61C7F742}" type="datetime1">
              <a:rPr lang="ja-JP" altLang="en-US"/>
              <a:pPr>
                <a:defRPr/>
              </a:pPr>
              <a:t>2017/1/13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126D30-0A7F-8546-A3AA-D42C842C1EA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863712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036405-4948-5640-A919-33A6490C3EC9}" type="datetime1">
              <a:rPr lang="ja-JP" altLang="en-US"/>
              <a:pPr>
                <a:defRPr/>
              </a:pPr>
              <a:t>2017/1/13</a:t>
            </a:fld>
            <a:endParaRPr lang="ja-JP" altLang="en-US"/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288235-0BF7-C84A-9E17-A55AD1C7B639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7535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301625" y="1192213"/>
            <a:ext cx="8528050" cy="50577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B002538D-06BD-3B47-9F27-117B7FA4B943}" type="datetime1">
              <a:rPr lang="ja-JP" altLang="en-US"/>
              <a:pPr>
                <a:defRPr/>
              </a:pPr>
              <a:t>2017/1/13</a:t>
            </a:fld>
            <a:endParaRPr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A4BDDB1A-F396-1045-8199-48308CD65D61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  <p:pic>
        <p:nvPicPr>
          <p:cNvPr id="1031" name="図 6" descr="jsog_logo.gif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388" y="6189663"/>
            <a:ext cx="608012" cy="60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fontAlgn="base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50" indent="-28575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spcBef>
          <a:spcPct val="20000"/>
        </a:spcBef>
        <a:spcAft>
          <a:spcPct val="0"/>
        </a:spcAft>
        <a:buFont typeface="Arial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年別　治療周期数</a:t>
            </a:r>
            <a:endParaRPr kumimoji="1" lang="ja-JP" altLang="en-US" dirty="0"/>
          </a:p>
        </p:txBody>
      </p:sp>
      <p:graphicFrame>
        <p:nvGraphicFramePr>
          <p:cNvPr id="8" name="コンテンツ プレースホルダー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32400430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696620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200" dirty="0" smtClean="0"/>
              <a:t>SET</a:t>
            </a:r>
            <a:r>
              <a:rPr kumimoji="1" lang="ja-JP" altLang="en-US" sz="3200" dirty="0" smtClean="0"/>
              <a:t>実施率　</a:t>
            </a:r>
            <a:r>
              <a:rPr lang="en-US" altLang="ja-JP" sz="3200" dirty="0"/>
              <a:t>8</a:t>
            </a:r>
            <a:r>
              <a:rPr kumimoji="1" lang="ja-JP" altLang="en-US" sz="3200" dirty="0" smtClean="0"/>
              <a:t>年間の比較</a:t>
            </a:r>
            <a:r>
              <a:rPr lang="ja-JP" altLang="en-US" sz="3200" dirty="0" smtClean="0"/>
              <a:t>（凍結</a:t>
            </a:r>
            <a:r>
              <a:rPr kumimoji="1" lang="ja-JP" altLang="en-US" sz="3200" dirty="0" smtClean="0"/>
              <a:t>胚移植）</a:t>
            </a:r>
            <a:endParaRPr kumimoji="1" lang="ja-JP" altLang="en-US" sz="3200" dirty="0"/>
          </a:p>
        </p:txBody>
      </p:sp>
      <p:graphicFrame>
        <p:nvGraphicFramePr>
          <p:cNvPr id="11" name="コンテンツ プレースホルダー 10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745557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4920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年別　出生児数</a:t>
            </a:r>
            <a:endParaRPr kumimoji="1" lang="ja-JP" altLang="en-US" dirty="0"/>
          </a:p>
        </p:txBody>
      </p:sp>
      <p:graphicFrame>
        <p:nvGraphicFramePr>
          <p:cNvPr id="7" name="コンテンツ プレースホルダー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684829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12493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年別　妊娠率・生産率</a:t>
            </a:r>
            <a:endParaRPr kumimoji="1" lang="ja-JP" altLang="en-US" dirty="0"/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352743" y="5925608"/>
            <a:ext cx="44769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* 2007</a:t>
            </a:r>
            <a:r>
              <a:rPr kumimoji="1" lang="ja-JP" altLang="en-US" dirty="0" smtClean="0"/>
              <a:t>年以降は全胚凍結周期を除いて表示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1554582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85997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年別　周期数</a:t>
            </a:r>
            <a:endParaRPr kumimoji="1" lang="ja-JP" altLang="en-US" dirty="0"/>
          </a:p>
        </p:txBody>
      </p:sp>
      <p:graphicFrame>
        <p:nvGraphicFramePr>
          <p:cNvPr id="6" name="コンテンツ プレースホルダー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0828308"/>
              </p:ext>
            </p:extLst>
          </p:nvPr>
        </p:nvGraphicFramePr>
        <p:xfrm>
          <a:off x="1408505" y="1041722"/>
          <a:ext cx="6326989" cy="5229560"/>
        </p:xfrm>
        <a:graphic>
          <a:graphicData uri="http://schemas.openxmlformats.org/drawingml/2006/table">
            <a:tbl>
              <a:tblPr/>
              <a:tblGrid>
                <a:gridCol w="314918"/>
                <a:gridCol w="572578"/>
                <a:gridCol w="572578"/>
                <a:gridCol w="572578"/>
                <a:gridCol w="477149"/>
                <a:gridCol w="572578"/>
                <a:gridCol w="572578"/>
                <a:gridCol w="572578"/>
                <a:gridCol w="477149"/>
                <a:gridCol w="572578"/>
                <a:gridCol w="572578"/>
                <a:gridCol w="477149"/>
              </a:tblGrid>
              <a:tr h="171773">
                <a:tc>
                  <a:txBody>
                    <a:bodyPr/>
                    <a:lstStyle/>
                    <a:p>
                      <a:pPr algn="l" fontAlgn="b"/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IVF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（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GIFT,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その他を含む）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ICSI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（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SPLIT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を含む）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凍結融解胚（卵）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</a:tr>
              <a:tr h="162231"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治療周期数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採卵周期数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妊娠周期数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出生児数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治療周期数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採卵周期数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妊娠周期数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出生児数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治療周期数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妊娠周期数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出生児数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1985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1,195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1,195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1986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752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1987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1,503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1,503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1988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1,702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1,702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1989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4,218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3,890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184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1990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7,405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6,892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1,178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1,031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160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1991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11,177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10,581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2,015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1,661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　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369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1992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17,404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16,381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2,702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2,525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963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553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1993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21,287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20,345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3,730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3,334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2,608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2,447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176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681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1994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25,157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24,033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4,069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3,734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5,510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5,339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698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1,303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1995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26,648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24,694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4,246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3,810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9,820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9,054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1,732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1,579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1,682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298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1996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27,338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26,385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4,818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4,436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13,438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13,044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2,799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2,588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2,900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1997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32,247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30,733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5,730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5,060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16,573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16,376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3,495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3,249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5,208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1,086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1998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34,929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33,670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6,255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5,851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18,657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18,266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3,952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3,701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8,132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1,748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1,567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1999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36,085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34,290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6,812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5,870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22,984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22,350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4,702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4,247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9,950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2,198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1,812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2000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31,334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29,907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6,328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5,447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26,712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25,794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5,240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4,582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11,653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2,660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2,245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2001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32,676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31,051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6,749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5,829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30,369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29,309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5,924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4,862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13,034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3,080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2,467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2002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34,953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33,849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7,767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6,443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34,824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33,823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6,775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5,486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15,887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4,094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3,299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2003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38,575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36,480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8,336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6,608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38,871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36,663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7,506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5,994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24,459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6,205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4,798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2004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41,619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39,656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8,542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6,709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44,698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43,628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7,768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5,921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30,287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7,606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5,538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2005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42,822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40,471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8,893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6,706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47,579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45,388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8,019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5,864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35,069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9,396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6,542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2006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44,778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42,248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8,509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6,256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52,539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49,854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7,904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5,401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42,171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11,798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7,930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2007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53,873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52,165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7,416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5,144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61,813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60,294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7,784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5,194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45,478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13,965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9,257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2008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59,148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57,217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6,897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4,664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71,350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69,864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7,017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4,615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60,115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18,597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12,425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2009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63,083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60,754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6,891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5,046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76,790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75,340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7,330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5,180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73,927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23,216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16,454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2010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67,714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64,966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6,556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4,657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90,677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88,822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7,699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5,277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83,770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27,382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19,011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231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2011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71,422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68,651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6,341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4,546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102,473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100,518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7,601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5,415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95,764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31,721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22,465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773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2012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82,108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79,434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6,703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4,740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125,229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122,962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7,947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5,498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119,089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39,106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27,715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773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2013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89,950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87,104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6,817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4,776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137,479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134,871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8,027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5,630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141,335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45,392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32,148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773"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2014 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92,269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89,397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6,970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5,025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144,247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141,888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8,122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5,702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157,229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51,458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36,595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015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dirty="0">
                <a:latin typeface="+mj-ea"/>
              </a:rPr>
              <a:t>ART</a:t>
            </a:r>
            <a:r>
              <a:rPr lang="ja-JP" altLang="en-US" dirty="0">
                <a:latin typeface="+mj-ea"/>
              </a:rPr>
              <a:t>治療周期数　</a:t>
            </a:r>
            <a:r>
              <a:rPr lang="en-US" altLang="ja-JP" dirty="0" smtClean="0">
                <a:latin typeface="+mj-ea"/>
              </a:rPr>
              <a:t>2014</a:t>
            </a:r>
            <a:endParaRPr lang="ja-JP" altLang="en-US" dirty="0">
              <a:latin typeface="+mj-ea"/>
            </a:endParaRPr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05160593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12561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sz="3600" dirty="0" smtClean="0">
                <a:latin typeface="+mj-ea"/>
              </a:rPr>
              <a:t>ART</a:t>
            </a:r>
            <a:r>
              <a:rPr lang="ja-JP" altLang="en-US" sz="3600" dirty="0" smtClean="0">
                <a:latin typeface="+mj-ea"/>
              </a:rPr>
              <a:t>妊娠率・生産率・流産率</a:t>
            </a:r>
            <a:r>
              <a:rPr lang="ja-JP" altLang="en-US" sz="3600" dirty="0">
                <a:latin typeface="+mj-ea"/>
              </a:rPr>
              <a:t>　</a:t>
            </a:r>
            <a:r>
              <a:rPr lang="en-US" altLang="ja-JP" sz="3600" dirty="0" smtClean="0">
                <a:latin typeface="+mj-ea"/>
              </a:rPr>
              <a:t>2014</a:t>
            </a:r>
            <a:endParaRPr lang="ja-JP" altLang="en-US" sz="3600" dirty="0">
              <a:latin typeface="+mj-ea"/>
            </a:endParaRPr>
          </a:p>
        </p:txBody>
      </p:sp>
      <p:graphicFrame>
        <p:nvGraphicFramePr>
          <p:cNvPr id="7" name="コンテンツ プレースホルダー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47946304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4218204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ja-JP" sz="3600" dirty="0" smtClean="0">
                <a:latin typeface="+mj-ea"/>
              </a:rPr>
              <a:t>ART</a:t>
            </a:r>
            <a:r>
              <a:rPr lang="ja-JP" altLang="en-US" sz="3600" dirty="0" smtClean="0">
                <a:latin typeface="+mj-ea"/>
              </a:rPr>
              <a:t>妊娠率・生産率・流産率</a:t>
            </a:r>
            <a:r>
              <a:rPr lang="ja-JP" altLang="en-US" sz="3600" dirty="0">
                <a:latin typeface="+mj-ea"/>
              </a:rPr>
              <a:t>　</a:t>
            </a:r>
            <a:r>
              <a:rPr lang="en-US" altLang="ja-JP" sz="3600" dirty="0" smtClean="0">
                <a:latin typeface="+mj-ea"/>
              </a:rPr>
              <a:t>2014</a:t>
            </a:r>
            <a:endParaRPr lang="ja-JP" altLang="en-US" sz="3600" dirty="0">
              <a:latin typeface="+mj-ea"/>
            </a:endParaRPr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95133121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90607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29488"/>
          </a:xfrm>
        </p:spPr>
        <p:txBody>
          <a:bodyPr/>
          <a:lstStyle/>
          <a:p>
            <a:r>
              <a:rPr kumimoji="1" lang="en-US" altLang="ja-JP" dirty="0" smtClean="0"/>
              <a:t>2014</a:t>
            </a:r>
            <a:endParaRPr kumimoji="1" lang="ja-JP" altLang="en-US" dirty="0"/>
          </a:p>
        </p:txBody>
      </p:sp>
      <p:graphicFrame>
        <p:nvGraphicFramePr>
          <p:cNvPr id="4" name="コンテンツ プレースホルダー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01284460"/>
              </p:ext>
            </p:extLst>
          </p:nvPr>
        </p:nvGraphicFramePr>
        <p:xfrm>
          <a:off x="565325" y="986733"/>
          <a:ext cx="8013350" cy="4912071"/>
        </p:xfrm>
        <a:graphic>
          <a:graphicData uri="http://schemas.openxmlformats.org/drawingml/2006/table">
            <a:tbl>
              <a:tblPr/>
              <a:tblGrid>
                <a:gridCol w="801335"/>
                <a:gridCol w="801335"/>
                <a:gridCol w="801335"/>
                <a:gridCol w="801335"/>
                <a:gridCol w="801335"/>
                <a:gridCol w="801335"/>
                <a:gridCol w="801335"/>
                <a:gridCol w="801335"/>
                <a:gridCol w="801335"/>
                <a:gridCol w="801335"/>
              </a:tblGrid>
              <a:tr h="249767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年齢別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総治療周期数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移植周期数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妊娠周期数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生産周期数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流産数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妊娠率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/</a:t>
                      </a:r>
                      <a:r>
                        <a:rPr lang="ja-JP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総</a:t>
                      </a:r>
                      <a:r>
                        <a:rPr lang="en-US" altLang="ja-JP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ET</a:t>
                      </a:r>
                      <a:endParaRPr lang="ja-JP" altLang="en-US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妊娠率</a:t>
                      </a:r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/</a:t>
                      </a:r>
                      <a:r>
                        <a:rPr lang="ja-JP" altLang="en-US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総治療</a:t>
                      </a:r>
                      <a:endParaRPr lang="en-US" altLang="ja-JP" sz="800" b="0" i="0" u="none" strike="noStrike" dirty="0">
                        <a:solidFill>
                          <a:srgbClr val="000000"/>
                        </a:solidFill>
                        <a:effectLst/>
                        <a:latin typeface="Yu Gothic" charset="-128"/>
                        <a:ea typeface="Yu Gothic" charset="-128"/>
                        <a:cs typeface="Yu Gothic" charset="-128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生産率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/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総治療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流産率</a:t>
                      </a:r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/</a:t>
                      </a:r>
                      <a:r>
                        <a:rPr lang="ja-JP" alt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総妊娠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以下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0.0%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0.0%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0.0%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uk-UA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#DIV/0!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50.0%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25.0%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20.0%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20.0%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36.7%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21.6%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17.6%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9.1%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109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32.8%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19.3%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16.5%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9.5%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35.8%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22.8%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18.1%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20.3%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660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422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169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40.0%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25.6%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21.5%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13.6%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1,307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810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349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43.1%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26.7%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22.0%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14.3%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2,448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1,586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657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508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127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41.4%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26.8%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20.8%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19.3%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4,111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2,613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1,097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871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42.0%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26.7%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21.2%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16.8%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6,071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3,959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1,678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1,332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276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42.4%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27.6%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21.9%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16.4%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8,688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5,508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2,287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1,794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392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41.5%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26.3%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20.6%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17.1%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10,731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7,049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2,947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2,297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539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41.8%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27.5%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21.4%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18.3%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13,146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8,628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3,493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2,737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635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40.5%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26.6%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20.8%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18.2%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16,270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10,584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4,242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3,281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779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40.1%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26.1%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20.2%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18.4%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19,954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13,033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5,041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3,817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1,018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38.7%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25.3%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19.1%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20.2%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23,418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15,053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5,618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4,246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1,156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37.3%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24.0%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18.1%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20.6%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26,048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16,635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6,035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4,458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1,333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36.3%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23.2%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17.1%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22.1%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28,385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17,737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6,026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4,233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1,523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34.0%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21.2%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14.9%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25.3%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30,588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18,750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6,018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4,172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1,584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32.1%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19.7%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13.6%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26.3%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35,241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20,888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6,013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3,958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1,813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28.8%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17.1%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11.2%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30.2%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36,366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21,072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5,232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3,183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1,841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24.8%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14.4%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8.8%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35.2%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34,687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18,759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4,001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2,204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1,636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21.3%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11.5%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6.4%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40.9%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30,473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15,477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2,747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1,332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t-IT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1,308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17.7%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9.0%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4.4%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47.6%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24,893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11,516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1,580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664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859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13.7%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6.3%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2.7%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54.4%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17,600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7,369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792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284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480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10.7%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4.5%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1.6%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60.6%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11,048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4,374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283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187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6.5%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2.6%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0.8%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66.1%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5,917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2,096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93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64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4.4%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1.6%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0.4%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68.8%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2,942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968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2.4%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0.8%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0.2%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78.3%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1,151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uk-UA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351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2.6%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0.8%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0.3%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66.7%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683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189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13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7.4%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2.0%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0.1%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92.9%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en-US" altLang="ja-JP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50</a:t>
                      </a:r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以上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438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116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altLang="ja-JP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4.3%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1.1%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pt-B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0.9%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b-NO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20.0%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5697">
                <a:tc>
                  <a:txBody>
                    <a:bodyPr/>
                    <a:lstStyle/>
                    <a:p>
                      <a:pPr algn="ctr" fontAlgn="b"/>
                      <a:r>
                        <a:rPr lang="ja-JP" altLang="en-U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合計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fi-FI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393,745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225,828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66,550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46,008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is-IS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</a:rPr>
                        <a:t>17,862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29.5%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16.9%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11.7%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hr-HR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Yu Gothic" charset="-128"/>
                          <a:ea typeface="Yu Gothic" charset="-128"/>
                          <a:cs typeface="Yu Gothic" charset="-128"/>
                        </a:rPr>
                        <a:t>26.8%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4474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sz="3200" dirty="0" smtClean="0"/>
              <a:t>SET</a:t>
            </a:r>
            <a:r>
              <a:rPr kumimoji="1" lang="ja-JP" altLang="en-US" sz="3200" dirty="0" smtClean="0"/>
              <a:t>実施率　</a:t>
            </a:r>
            <a:r>
              <a:rPr lang="en-US" altLang="ja-JP" sz="3200" dirty="0"/>
              <a:t>8</a:t>
            </a:r>
            <a:r>
              <a:rPr kumimoji="1" lang="ja-JP" altLang="en-US" sz="3200" dirty="0" smtClean="0"/>
              <a:t>年間の比較</a:t>
            </a:r>
            <a:r>
              <a:rPr lang="ja-JP" altLang="en-US" sz="3200" dirty="0" smtClean="0"/>
              <a:t>（</a:t>
            </a:r>
            <a:r>
              <a:rPr kumimoji="1" lang="ja-JP" altLang="en-US" sz="3200" dirty="0" smtClean="0"/>
              <a:t>新鮮胚移植）</a:t>
            </a:r>
            <a:endParaRPr kumimoji="1" lang="ja-JP" altLang="en-US" sz="3200" dirty="0"/>
          </a:p>
        </p:txBody>
      </p:sp>
      <p:graphicFrame>
        <p:nvGraphicFramePr>
          <p:cNvPr id="5" name="コンテンツ プレースホルダー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4259330"/>
              </p:ext>
            </p:extLst>
          </p:nvPr>
        </p:nvGraphicFramePr>
        <p:xfrm>
          <a:off x="301625" y="1192213"/>
          <a:ext cx="8528050" cy="50577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625743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4336</TotalTime>
  <Words>911</Words>
  <Application>Microsoft Office PowerPoint</Application>
  <PresentationFormat>画面に合わせる (4:3)</PresentationFormat>
  <Paragraphs>732</Paragraphs>
  <Slides>10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Office テーマ</vt:lpstr>
      <vt:lpstr>年別　治療周期数</vt:lpstr>
      <vt:lpstr>年別　出生児数</vt:lpstr>
      <vt:lpstr>年別　妊娠率・生産率</vt:lpstr>
      <vt:lpstr>年別　周期数</vt:lpstr>
      <vt:lpstr>ART治療周期数　2014</vt:lpstr>
      <vt:lpstr>ART妊娠率・生産率・流産率　2014</vt:lpstr>
      <vt:lpstr>ART妊娠率・生産率・流産率　2014</vt:lpstr>
      <vt:lpstr>2014</vt:lpstr>
      <vt:lpstr>SET実施率　8年間の比較（新鮮胚移植）</vt:lpstr>
      <vt:lpstr>SET実施率　8年間の比較（凍結胚移植）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治療総数　2007</dc:title>
  <dc:creator>桑原 章</dc:creator>
  <cp:lastModifiedBy>鹿子嶋　里香</cp:lastModifiedBy>
  <cp:revision>86</cp:revision>
  <cp:lastPrinted>2016-07-31T23:33:22Z</cp:lastPrinted>
  <dcterms:created xsi:type="dcterms:W3CDTF">2009-10-01T02:10:17Z</dcterms:created>
  <dcterms:modified xsi:type="dcterms:W3CDTF">2017-01-13T07:40:11Z</dcterms:modified>
</cp:coreProperties>
</file>