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437" r:id="rId2"/>
  </p:sldIdLst>
  <p:sldSz cx="10287000" cy="6858000" type="35mm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Helvetica" charset="0"/>
        <a:ea typeface="Osaka" charset="0"/>
        <a:cs typeface="Osaka" charset="0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Helvetica" charset="0"/>
        <a:ea typeface="Osaka" charset="0"/>
        <a:cs typeface="Osaka" charset="0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Helvetica" charset="0"/>
        <a:ea typeface="Osaka" charset="0"/>
        <a:cs typeface="Osaka" charset="0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Helvetica" charset="0"/>
        <a:ea typeface="Osaka" charset="0"/>
        <a:cs typeface="Osaka" charset="0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Helvetica" charset="0"/>
        <a:ea typeface="Osaka" charset="0"/>
        <a:cs typeface="Osaka" charset="0"/>
      </a:defRPr>
    </a:lvl5pPr>
    <a:lvl6pPr marL="2286000" algn="l" defTabSz="457200" rtl="0" eaLnBrk="1" latinLnBrk="0" hangingPunct="1">
      <a:defRPr kumimoji="1" sz="2400" kern="1200">
        <a:solidFill>
          <a:schemeClr val="tx1"/>
        </a:solidFill>
        <a:latin typeface="Helvetica" charset="0"/>
        <a:ea typeface="Osaka" charset="0"/>
        <a:cs typeface="Osaka" charset="0"/>
      </a:defRPr>
    </a:lvl6pPr>
    <a:lvl7pPr marL="2743200" algn="l" defTabSz="457200" rtl="0" eaLnBrk="1" latinLnBrk="0" hangingPunct="1">
      <a:defRPr kumimoji="1" sz="2400" kern="1200">
        <a:solidFill>
          <a:schemeClr val="tx1"/>
        </a:solidFill>
        <a:latin typeface="Helvetica" charset="0"/>
        <a:ea typeface="Osaka" charset="0"/>
        <a:cs typeface="Osaka" charset="0"/>
      </a:defRPr>
    </a:lvl7pPr>
    <a:lvl8pPr marL="3200400" algn="l" defTabSz="457200" rtl="0" eaLnBrk="1" latinLnBrk="0" hangingPunct="1">
      <a:defRPr kumimoji="1" sz="2400" kern="1200">
        <a:solidFill>
          <a:schemeClr val="tx1"/>
        </a:solidFill>
        <a:latin typeface="Helvetica" charset="0"/>
        <a:ea typeface="Osaka" charset="0"/>
        <a:cs typeface="Osaka" charset="0"/>
      </a:defRPr>
    </a:lvl8pPr>
    <a:lvl9pPr marL="3657600" algn="l" defTabSz="457200" rtl="0" eaLnBrk="1" latinLnBrk="0" hangingPunct="1">
      <a:defRPr kumimoji="1" sz="2400" kern="1200">
        <a:solidFill>
          <a:schemeClr val="tx1"/>
        </a:solidFill>
        <a:latin typeface="Helvetica" charset="0"/>
        <a:ea typeface="Osaka" charset="0"/>
        <a:cs typeface="Osaka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F66"/>
    <a:srgbClr val="00FFCC"/>
    <a:srgbClr val="00CC00"/>
    <a:srgbClr val="FF3300"/>
    <a:srgbClr val="0099FF"/>
    <a:srgbClr val="FF0066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584" y="-104"/>
      </p:cViewPr>
      <p:guideLst>
        <p:guide orient="horz" pos="2160"/>
        <p:guide pos="32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288" y="-112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7825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" charset="0"/>
                <a:ea typeface="Osaka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7938" y="0"/>
            <a:ext cx="2917825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charset="0"/>
                <a:ea typeface="Osaka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593725" y="739775"/>
            <a:ext cx="554831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35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6938" y="4686300"/>
            <a:ext cx="4941887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7825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" charset="0"/>
                <a:ea typeface="Osaka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7938" y="9372600"/>
            <a:ext cx="2917825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Times" charset="0"/>
              </a:defRPr>
            </a:lvl1pPr>
          </a:lstStyle>
          <a:p>
            <a:pPr>
              <a:defRPr/>
            </a:pPr>
            <a:fld id="{1CDF5EF6-A748-1748-B8BF-BF517EC5DC5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533395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" charset="0"/>
        <a:ea typeface="Osaka" charset="-128"/>
        <a:cs typeface="Osaka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" charset="0"/>
        <a:ea typeface="Osaka" charset="-128"/>
        <a:cs typeface="Osaka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" charset="0"/>
        <a:ea typeface="Osaka" charset="-128"/>
        <a:cs typeface="Osaka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" charset="0"/>
        <a:ea typeface="Osaka" charset="-128"/>
        <a:cs typeface="Osaka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" charset="0"/>
        <a:ea typeface="Osaka" charset="-128"/>
        <a:cs typeface="Osaka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2" name="ノート プレースホル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</a:pPr>
            <a:r>
              <a:rPr lang="ja-JP" altLang="en-US" sz="500">
                <a:ea typeface="Osaka" charset="0"/>
                <a:cs typeface="Osaka" charset="0"/>
              </a:rPr>
              <a:t>研究責任医師氏名</a:t>
            </a:r>
          </a:p>
          <a:p>
            <a:pPr>
              <a:lnSpc>
                <a:spcPct val="80000"/>
              </a:lnSpc>
            </a:pPr>
            <a:r>
              <a:rPr lang="en-US" altLang="ja-JP" sz="500">
                <a:ea typeface="Osaka" charset="0"/>
                <a:cs typeface="Osaka" charset="0"/>
              </a:rPr>
              <a:t> </a:t>
            </a:r>
            <a:endParaRPr lang="ja-JP" altLang="en-US" sz="500">
              <a:ea typeface="Osaka" charset="0"/>
              <a:cs typeface="Osaka" charset="0"/>
            </a:endParaRPr>
          </a:p>
          <a:p>
            <a:pPr>
              <a:lnSpc>
                <a:spcPct val="80000"/>
              </a:lnSpc>
            </a:pPr>
            <a:r>
              <a:rPr lang="ja-JP" altLang="en-US" sz="500">
                <a:ea typeface="Osaka" charset="0"/>
                <a:cs typeface="Osaka" charset="0"/>
              </a:rPr>
              <a:t>所属</a:t>
            </a:r>
          </a:p>
          <a:p>
            <a:pPr>
              <a:lnSpc>
                <a:spcPct val="80000"/>
              </a:lnSpc>
            </a:pPr>
            <a:r>
              <a:rPr lang="en-US" altLang="ja-JP" sz="500">
                <a:ea typeface="Osaka" charset="0"/>
                <a:cs typeface="Osaka" charset="0"/>
              </a:rPr>
              <a:t> </a:t>
            </a:r>
            <a:endParaRPr lang="ja-JP" altLang="en-US" sz="500">
              <a:ea typeface="Osaka" charset="0"/>
              <a:cs typeface="Osaka" charset="0"/>
            </a:endParaRPr>
          </a:p>
          <a:p>
            <a:pPr>
              <a:lnSpc>
                <a:spcPct val="80000"/>
              </a:lnSpc>
            </a:pPr>
            <a:r>
              <a:rPr lang="en-US" altLang="ja-JP" sz="500">
                <a:ea typeface="Osaka" charset="0"/>
                <a:cs typeface="Osaka" charset="0"/>
              </a:rPr>
              <a:t> </a:t>
            </a:r>
            <a:endParaRPr lang="ja-JP" altLang="en-US" sz="500">
              <a:ea typeface="Osaka" charset="0"/>
              <a:cs typeface="Osaka" charset="0"/>
            </a:endParaRPr>
          </a:p>
          <a:p>
            <a:pPr>
              <a:lnSpc>
                <a:spcPct val="80000"/>
              </a:lnSpc>
            </a:pPr>
            <a:r>
              <a:rPr lang="ja-JP" altLang="en-US" sz="500">
                <a:ea typeface="Osaka" charset="0"/>
                <a:cs typeface="Osaka" charset="0"/>
              </a:rPr>
              <a:t>金額</a:t>
            </a:r>
          </a:p>
          <a:p>
            <a:pPr>
              <a:lnSpc>
                <a:spcPct val="80000"/>
              </a:lnSpc>
            </a:pPr>
            <a:r>
              <a:rPr lang="ja-JP" altLang="en-US" sz="500">
                <a:ea typeface="Osaka" charset="0"/>
                <a:cs typeface="Osaka" charset="0"/>
              </a:rPr>
              <a:t>該当の有無</a:t>
            </a:r>
          </a:p>
          <a:p>
            <a:pPr>
              <a:lnSpc>
                <a:spcPct val="80000"/>
              </a:lnSpc>
            </a:pPr>
            <a:r>
              <a:rPr lang="ja-JP" altLang="en-US" sz="500">
                <a:ea typeface="Osaka" charset="0"/>
                <a:cs typeface="Osaka" charset="0"/>
              </a:rPr>
              <a:t>該当する場合：企業名等</a:t>
            </a:r>
          </a:p>
          <a:p>
            <a:pPr>
              <a:lnSpc>
                <a:spcPct val="80000"/>
              </a:lnSpc>
            </a:pPr>
            <a:r>
              <a:rPr lang="ja-JP" altLang="en-US" sz="500">
                <a:ea typeface="Osaka" charset="0"/>
                <a:cs typeface="Osaka" charset="0"/>
              </a:rPr>
              <a:t>企業等の職員</a:t>
            </a:r>
          </a:p>
          <a:p>
            <a:pPr>
              <a:lnSpc>
                <a:spcPct val="80000"/>
              </a:lnSpc>
            </a:pPr>
            <a:r>
              <a:rPr lang="ja-JP" altLang="en-US" sz="500">
                <a:ea typeface="Osaka" charset="0"/>
                <a:cs typeface="Osaka" charset="0"/>
              </a:rPr>
              <a:t>－</a:t>
            </a:r>
          </a:p>
          <a:p>
            <a:pPr>
              <a:lnSpc>
                <a:spcPct val="80000"/>
              </a:lnSpc>
            </a:pPr>
            <a:r>
              <a:rPr lang="ja-JP" altLang="en-US" sz="500">
                <a:ea typeface="Osaka" charset="0"/>
                <a:cs typeface="Osaka" charset="0"/>
              </a:rPr>
              <a:t>有 ・ 無</a:t>
            </a:r>
          </a:p>
          <a:p>
            <a:pPr>
              <a:lnSpc>
                <a:spcPct val="80000"/>
              </a:lnSpc>
            </a:pPr>
            <a:r>
              <a:rPr lang="en-US" altLang="ja-JP" sz="500">
                <a:ea typeface="Osaka" charset="0"/>
                <a:cs typeface="Osaka" charset="0"/>
              </a:rPr>
              <a:t> </a:t>
            </a:r>
            <a:endParaRPr lang="ja-JP" altLang="en-US" sz="500">
              <a:ea typeface="Osaka" charset="0"/>
              <a:cs typeface="Osaka" charset="0"/>
            </a:endParaRPr>
          </a:p>
          <a:p>
            <a:pPr>
              <a:lnSpc>
                <a:spcPct val="80000"/>
              </a:lnSpc>
            </a:pPr>
            <a:r>
              <a:rPr lang="ja-JP" altLang="en-US" sz="500">
                <a:ea typeface="Osaka" charset="0"/>
                <a:cs typeface="Osaka" charset="0"/>
              </a:rPr>
              <a:t>企業等の顧問職</a:t>
            </a:r>
          </a:p>
          <a:p>
            <a:pPr>
              <a:lnSpc>
                <a:spcPct val="80000"/>
              </a:lnSpc>
            </a:pPr>
            <a:r>
              <a:rPr lang="en-US" altLang="ja-JP" sz="500">
                <a:ea typeface="Osaka" charset="0"/>
                <a:cs typeface="Osaka" charset="0"/>
              </a:rPr>
              <a:t>100</a:t>
            </a:r>
            <a:r>
              <a:rPr lang="ja-JP" altLang="en-US" sz="500">
                <a:ea typeface="Osaka" charset="0"/>
                <a:cs typeface="Osaka" charset="0"/>
              </a:rPr>
              <a:t>万円以上</a:t>
            </a:r>
          </a:p>
          <a:p>
            <a:pPr>
              <a:lnSpc>
                <a:spcPct val="80000"/>
              </a:lnSpc>
            </a:pPr>
            <a:r>
              <a:rPr lang="ja-JP" altLang="en-US" sz="500">
                <a:ea typeface="Osaka" charset="0"/>
                <a:cs typeface="Osaka" charset="0"/>
              </a:rPr>
              <a:t>有 ・ 無</a:t>
            </a:r>
          </a:p>
          <a:p>
            <a:pPr>
              <a:lnSpc>
                <a:spcPct val="80000"/>
              </a:lnSpc>
            </a:pPr>
            <a:r>
              <a:rPr lang="en-US" altLang="ja-JP" sz="500">
                <a:ea typeface="Osaka" charset="0"/>
                <a:cs typeface="Osaka" charset="0"/>
              </a:rPr>
              <a:t> </a:t>
            </a:r>
            <a:endParaRPr lang="ja-JP" altLang="en-US" sz="500">
              <a:ea typeface="Osaka" charset="0"/>
              <a:cs typeface="Osaka" charset="0"/>
            </a:endParaRPr>
          </a:p>
          <a:p>
            <a:pPr>
              <a:lnSpc>
                <a:spcPct val="80000"/>
              </a:lnSpc>
            </a:pPr>
            <a:r>
              <a:rPr lang="ja-JP" altLang="en-US" sz="500">
                <a:ea typeface="Osaka" charset="0"/>
                <a:cs typeface="Osaka" charset="0"/>
              </a:rPr>
              <a:t>株</a:t>
            </a:r>
          </a:p>
          <a:p>
            <a:pPr>
              <a:lnSpc>
                <a:spcPct val="80000"/>
              </a:lnSpc>
            </a:pPr>
            <a:r>
              <a:rPr lang="en-US" altLang="ja-JP" sz="500">
                <a:ea typeface="Osaka" charset="0"/>
                <a:cs typeface="Osaka" charset="0"/>
              </a:rPr>
              <a:t>100</a:t>
            </a:r>
            <a:r>
              <a:rPr lang="ja-JP" altLang="en-US" sz="500">
                <a:ea typeface="Osaka" charset="0"/>
                <a:cs typeface="Osaka" charset="0"/>
              </a:rPr>
              <a:t>万円以上の利益／全株式の</a:t>
            </a:r>
            <a:r>
              <a:rPr lang="en-US" altLang="ja-JP" sz="500">
                <a:ea typeface="Osaka" charset="0"/>
                <a:cs typeface="Osaka" charset="0"/>
              </a:rPr>
              <a:t>5%</a:t>
            </a:r>
            <a:r>
              <a:rPr lang="ja-JP" altLang="en-US" sz="500">
                <a:ea typeface="Osaka" charset="0"/>
                <a:cs typeface="Osaka" charset="0"/>
              </a:rPr>
              <a:t>以上</a:t>
            </a:r>
          </a:p>
          <a:p>
            <a:pPr>
              <a:lnSpc>
                <a:spcPct val="80000"/>
              </a:lnSpc>
            </a:pPr>
            <a:r>
              <a:rPr lang="ja-JP" altLang="en-US" sz="500">
                <a:ea typeface="Osaka" charset="0"/>
                <a:cs typeface="Osaka" charset="0"/>
              </a:rPr>
              <a:t>有 ・ 無</a:t>
            </a:r>
          </a:p>
          <a:p>
            <a:pPr>
              <a:lnSpc>
                <a:spcPct val="80000"/>
              </a:lnSpc>
            </a:pPr>
            <a:r>
              <a:rPr lang="en-US" altLang="ja-JP" sz="500">
                <a:ea typeface="Osaka" charset="0"/>
                <a:cs typeface="Osaka" charset="0"/>
              </a:rPr>
              <a:t> </a:t>
            </a:r>
            <a:endParaRPr lang="ja-JP" altLang="en-US" sz="500">
              <a:ea typeface="Osaka" charset="0"/>
              <a:cs typeface="Osaka" charset="0"/>
            </a:endParaRPr>
          </a:p>
          <a:p>
            <a:pPr>
              <a:lnSpc>
                <a:spcPct val="80000"/>
              </a:lnSpc>
            </a:pPr>
            <a:r>
              <a:rPr lang="ja-JP" altLang="en-US" sz="500">
                <a:ea typeface="Osaka" charset="0"/>
                <a:cs typeface="Osaka" charset="0"/>
              </a:rPr>
              <a:t>講演料など</a:t>
            </a:r>
          </a:p>
          <a:p>
            <a:pPr>
              <a:lnSpc>
                <a:spcPct val="80000"/>
              </a:lnSpc>
            </a:pPr>
            <a:r>
              <a:rPr lang="en-US" altLang="ja-JP" sz="500">
                <a:ea typeface="Osaka" charset="0"/>
                <a:cs typeface="Osaka" charset="0"/>
              </a:rPr>
              <a:t>50</a:t>
            </a:r>
            <a:r>
              <a:rPr lang="ja-JP" altLang="en-US" sz="500">
                <a:ea typeface="Osaka" charset="0"/>
                <a:cs typeface="Osaka" charset="0"/>
              </a:rPr>
              <a:t>万円以上</a:t>
            </a:r>
          </a:p>
          <a:p>
            <a:pPr>
              <a:lnSpc>
                <a:spcPct val="80000"/>
              </a:lnSpc>
            </a:pPr>
            <a:r>
              <a:rPr lang="ja-JP" altLang="en-US" sz="500">
                <a:ea typeface="Osaka" charset="0"/>
                <a:cs typeface="Osaka" charset="0"/>
              </a:rPr>
              <a:t>有 ・ 無</a:t>
            </a:r>
          </a:p>
          <a:p>
            <a:pPr>
              <a:lnSpc>
                <a:spcPct val="80000"/>
              </a:lnSpc>
            </a:pPr>
            <a:r>
              <a:rPr lang="en-US" altLang="ja-JP" sz="500">
                <a:ea typeface="Osaka" charset="0"/>
                <a:cs typeface="Osaka" charset="0"/>
              </a:rPr>
              <a:t> </a:t>
            </a:r>
            <a:endParaRPr lang="ja-JP" altLang="en-US" sz="500">
              <a:ea typeface="Osaka" charset="0"/>
              <a:cs typeface="Osaka" charset="0"/>
            </a:endParaRPr>
          </a:p>
          <a:p>
            <a:pPr>
              <a:lnSpc>
                <a:spcPct val="80000"/>
              </a:lnSpc>
            </a:pPr>
            <a:r>
              <a:rPr lang="ja-JP" altLang="en-US" sz="500">
                <a:ea typeface="Osaka" charset="0"/>
                <a:cs typeface="Osaka" charset="0"/>
              </a:rPr>
              <a:t>原稿料など</a:t>
            </a:r>
          </a:p>
          <a:p>
            <a:pPr>
              <a:lnSpc>
                <a:spcPct val="80000"/>
              </a:lnSpc>
            </a:pPr>
            <a:r>
              <a:rPr lang="en-US" altLang="ja-JP" sz="500">
                <a:ea typeface="Osaka" charset="0"/>
                <a:cs typeface="Osaka" charset="0"/>
              </a:rPr>
              <a:t>50</a:t>
            </a:r>
            <a:r>
              <a:rPr lang="ja-JP" altLang="en-US" sz="500">
                <a:ea typeface="Osaka" charset="0"/>
                <a:cs typeface="Osaka" charset="0"/>
              </a:rPr>
              <a:t>万円以上</a:t>
            </a:r>
          </a:p>
          <a:p>
            <a:pPr>
              <a:lnSpc>
                <a:spcPct val="80000"/>
              </a:lnSpc>
            </a:pPr>
            <a:r>
              <a:rPr lang="ja-JP" altLang="en-US" sz="500">
                <a:ea typeface="Osaka" charset="0"/>
                <a:cs typeface="Osaka" charset="0"/>
              </a:rPr>
              <a:t>有 ・ 無</a:t>
            </a:r>
          </a:p>
          <a:p>
            <a:pPr>
              <a:lnSpc>
                <a:spcPct val="80000"/>
              </a:lnSpc>
            </a:pPr>
            <a:r>
              <a:rPr lang="en-US" altLang="ja-JP" sz="500">
                <a:ea typeface="Osaka" charset="0"/>
                <a:cs typeface="Osaka" charset="0"/>
              </a:rPr>
              <a:t> </a:t>
            </a:r>
            <a:endParaRPr lang="ja-JP" altLang="en-US" sz="500">
              <a:ea typeface="Osaka" charset="0"/>
              <a:cs typeface="Osaka" charset="0"/>
            </a:endParaRPr>
          </a:p>
          <a:p>
            <a:pPr>
              <a:lnSpc>
                <a:spcPct val="80000"/>
              </a:lnSpc>
            </a:pPr>
            <a:r>
              <a:rPr lang="ja-JP" altLang="en-US" sz="500">
                <a:ea typeface="Osaka" charset="0"/>
                <a:cs typeface="Osaka" charset="0"/>
              </a:rPr>
              <a:t>寄付金</a:t>
            </a:r>
          </a:p>
          <a:p>
            <a:pPr>
              <a:lnSpc>
                <a:spcPct val="80000"/>
              </a:lnSpc>
            </a:pPr>
            <a:r>
              <a:rPr lang="en-US" altLang="ja-JP" sz="500">
                <a:ea typeface="Osaka" charset="0"/>
                <a:cs typeface="Osaka" charset="0"/>
              </a:rPr>
              <a:t>200</a:t>
            </a:r>
            <a:r>
              <a:rPr lang="ja-JP" altLang="en-US" sz="500">
                <a:ea typeface="Osaka" charset="0"/>
                <a:cs typeface="Osaka" charset="0"/>
              </a:rPr>
              <a:t>万円以上</a:t>
            </a:r>
          </a:p>
          <a:p>
            <a:pPr>
              <a:lnSpc>
                <a:spcPct val="80000"/>
              </a:lnSpc>
            </a:pPr>
            <a:r>
              <a:rPr lang="ja-JP" altLang="en-US" sz="500">
                <a:ea typeface="Osaka" charset="0"/>
                <a:cs typeface="Osaka" charset="0"/>
              </a:rPr>
              <a:t>有 ・ 無</a:t>
            </a:r>
          </a:p>
          <a:p>
            <a:pPr>
              <a:lnSpc>
                <a:spcPct val="80000"/>
              </a:lnSpc>
            </a:pPr>
            <a:r>
              <a:rPr lang="en-US" altLang="ja-JP" sz="500">
                <a:ea typeface="Osaka" charset="0"/>
                <a:cs typeface="Osaka" charset="0"/>
              </a:rPr>
              <a:t> </a:t>
            </a:r>
            <a:endParaRPr lang="ja-JP" altLang="en-US" sz="500">
              <a:ea typeface="Osaka" charset="0"/>
              <a:cs typeface="Osaka" charset="0"/>
            </a:endParaRPr>
          </a:p>
          <a:p>
            <a:pPr>
              <a:lnSpc>
                <a:spcPct val="80000"/>
              </a:lnSpc>
            </a:pPr>
            <a:r>
              <a:rPr lang="ja-JP" altLang="en-US" sz="500">
                <a:ea typeface="Osaka" charset="0"/>
                <a:cs typeface="Osaka" charset="0"/>
              </a:rPr>
              <a:t>委受託研究</a:t>
            </a:r>
          </a:p>
          <a:p>
            <a:pPr>
              <a:lnSpc>
                <a:spcPct val="80000"/>
              </a:lnSpc>
            </a:pPr>
            <a:r>
              <a:rPr lang="en-US" altLang="ja-JP" sz="500">
                <a:ea typeface="Osaka" charset="0"/>
                <a:cs typeface="Osaka" charset="0"/>
              </a:rPr>
              <a:t>200</a:t>
            </a:r>
            <a:r>
              <a:rPr lang="ja-JP" altLang="en-US" sz="500">
                <a:ea typeface="Osaka" charset="0"/>
                <a:cs typeface="Osaka" charset="0"/>
              </a:rPr>
              <a:t>万円以上</a:t>
            </a:r>
          </a:p>
          <a:p>
            <a:pPr>
              <a:lnSpc>
                <a:spcPct val="80000"/>
              </a:lnSpc>
            </a:pPr>
            <a:r>
              <a:rPr lang="ja-JP" altLang="en-US" sz="500">
                <a:ea typeface="Osaka" charset="0"/>
                <a:cs typeface="Osaka" charset="0"/>
              </a:rPr>
              <a:t>有 ・ 無</a:t>
            </a:r>
          </a:p>
          <a:p>
            <a:pPr>
              <a:lnSpc>
                <a:spcPct val="80000"/>
              </a:lnSpc>
            </a:pPr>
            <a:r>
              <a:rPr lang="en-US" altLang="ja-JP" sz="500">
                <a:ea typeface="Osaka" charset="0"/>
                <a:cs typeface="Osaka" charset="0"/>
              </a:rPr>
              <a:t> </a:t>
            </a:r>
            <a:endParaRPr lang="ja-JP" altLang="en-US" sz="500">
              <a:ea typeface="Osaka" charset="0"/>
              <a:cs typeface="Osaka" charset="0"/>
            </a:endParaRPr>
          </a:p>
          <a:p>
            <a:pPr>
              <a:lnSpc>
                <a:spcPct val="80000"/>
              </a:lnSpc>
            </a:pPr>
            <a:r>
              <a:rPr lang="ja-JP" altLang="en-US" sz="500">
                <a:ea typeface="Osaka" charset="0"/>
                <a:cs typeface="Osaka" charset="0"/>
              </a:rPr>
              <a:t>専門的助言・証言</a:t>
            </a:r>
          </a:p>
          <a:p>
            <a:pPr>
              <a:lnSpc>
                <a:spcPct val="80000"/>
              </a:lnSpc>
            </a:pPr>
            <a:r>
              <a:rPr lang="en-US" altLang="ja-JP" sz="500">
                <a:ea typeface="Osaka" charset="0"/>
                <a:cs typeface="Osaka" charset="0"/>
              </a:rPr>
              <a:t>100</a:t>
            </a:r>
            <a:r>
              <a:rPr lang="ja-JP" altLang="en-US" sz="500">
                <a:ea typeface="Osaka" charset="0"/>
                <a:cs typeface="Osaka" charset="0"/>
              </a:rPr>
              <a:t>万円以上</a:t>
            </a:r>
          </a:p>
          <a:p>
            <a:pPr>
              <a:lnSpc>
                <a:spcPct val="80000"/>
              </a:lnSpc>
            </a:pPr>
            <a:r>
              <a:rPr lang="ja-JP" altLang="en-US" sz="500">
                <a:ea typeface="Osaka" charset="0"/>
                <a:cs typeface="Osaka" charset="0"/>
              </a:rPr>
              <a:t>有 ・ 無</a:t>
            </a:r>
          </a:p>
          <a:p>
            <a:pPr>
              <a:lnSpc>
                <a:spcPct val="80000"/>
              </a:lnSpc>
            </a:pPr>
            <a:r>
              <a:rPr lang="en-US" altLang="ja-JP" sz="500">
                <a:ea typeface="Osaka" charset="0"/>
                <a:cs typeface="Osaka" charset="0"/>
              </a:rPr>
              <a:t> </a:t>
            </a:r>
            <a:endParaRPr lang="ja-JP" altLang="en-US" sz="500">
              <a:ea typeface="Osaka" charset="0"/>
              <a:cs typeface="Osaka" charset="0"/>
            </a:endParaRPr>
          </a:p>
          <a:p>
            <a:pPr>
              <a:lnSpc>
                <a:spcPct val="80000"/>
              </a:lnSpc>
            </a:pPr>
            <a:r>
              <a:rPr lang="ja-JP" altLang="en-US" sz="500">
                <a:ea typeface="Osaka" charset="0"/>
                <a:cs typeface="Osaka" charset="0"/>
              </a:rPr>
              <a:t>その他</a:t>
            </a:r>
          </a:p>
          <a:p>
            <a:pPr>
              <a:lnSpc>
                <a:spcPct val="80000"/>
              </a:lnSpc>
            </a:pPr>
            <a:r>
              <a:rPr lang="en-US" altLang="ja-JP" sz="500">
                <a:ea typeface="Osaka" charset="0"/>
                <a:cs typeface="Osaka" charset="0"/>
              </a:rPr>
              <a:t> </a:t>
            </a:r>
            <a:endParaRPr lang="ja-JP" altLang="en-US" sz="500">
              <a:ea typeface="Osaka" charset="0"/>
              <a:cs typeface="Osaka" charset="0"/>
            </a:endParaRPr>
          </a:p>
          <a:p>
            <a:pPr>
              <a:lnSpc>
                <a:spcPct val="80000"/>
              </a:lnSpc>
            </a:pPr>
            <a:r>
              <a:rPr lang="ja-JP" altLang="en-US" sz="500">
                <a:ea typeface="Osaka" charset="0"/>
                <a:cs typeface="Osaka" charset="0"/>
              </a:rPr>
              <a:t>有 ・ 無</a:t>
            </a:r>
          </a:p>
          <a:p>
            <a:pPr>
              <a:lnSpc>
                <a:spcPct val="80000"/>
              </a:lnSpc>
            </a:pPr>
            <a:r>
              <a:rPr lang="en-US" altLang="ja-JP" sz="500">
                <a:ea typeface="Osaka" charset="0"/>
                <a:cs typeface="Osaka" charset="0"/>
              </a:rPr>
              <a:t> </a:t>
            </a:r>
            <a:endParaRPr lang="ja-JP" altLang="en-US" sz="500">
              <a:ea typeface="Osaka" charset="0"/>
              <a:cs typeface="Osaka" charset="0"/>
            </a:endParaRPr>
          </a:p>
          <a:p>
            <a:pPr>
              <a:lnSpc>
                <a:spcPct val="80000"/>
              </a:lnSpc>
            </a:pPr>
            <a:endParaRPr lang="ja-JP" altLang="en-US" sz="500">
              <a:ea typeface="Osaka" charset="0"/>
              <a:cs typeface="Osaka" charset="0"/>
            </a:endParaRPr>
          </a:p>
        </p:txBody>
      </p:sp>
      <p:sp>
        <p:nvSpPr>
          <p:cNvPr id="15363" name="スライド番号プレースホル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Helvetica" charset="0"/>
                <a:ea typeface="Osaka" charset="0"/>
                <a:cs typeface="Osaka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Helvetica" charset="0"/>
                <a:ea typeface="Osaka" charset="0"/>
                <a:cs typeface="Osaka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Helvetica" charset="0"/>
                <a:ea typeface="Osaka" charset="0"/>
                <a:cs typeface="Osaka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Helvetica" charset="0"/>
                <a:ea typeface="Osaka" charset="0"/>
                <a:cs typeface="Osaka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Helvetica" charset="0"/>
                <a:ea typeface="Osaka" charset="0"/>
                <a:cs typeface="Osaka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Helvetica" charset="0"/>
                <a:ea typeface="Osaka" charset="0"/>
                <a:cs typeface="Osaka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Helvetica" charset="0"/>
                <a:ea typeface="Osaka" charset="0"/>
                <a:cs typeface="Osaka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Helvetica" charset="0"/>
                <a:ea typeface="Osaka" charset="0"/>
                <a:cs typeface="Osaka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Helvetica" charset="0"/>
                <a:ea typeface="Osaka" charset="0"/>
                <a:cs typeface="Osaka" charset="0"/>
              </a:defRPr>
            </a:lvl9pPr>
          </a:lstStyle>
          <a:p>
            <a:fld id="{39F02DF5-F9CC-9346-9D4A-9A2A5EDE6EB6}" type="slidenum">
              <a:rPr lang="en-US" altLang="ja-JP" sz="1200">
                <a:latin typeface="Times" charset="0"/>
              </a:rPr>
              <a:pPr/>
              <a:t>1</a:t>
            </a:fld>
            <a:endParaRPr lang="en-US" altLang="ja-JP" sz="1200">
              <a:latin typeface="Times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71525" y="2130425"/>
            <a:ext cx="874395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43050" y="3886200"/>
            <a:ext cx="72009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04841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4758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329488" y="609600"/>
            <a:ext cx="2185987" cy="5486400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771525" y="609600"/>
            <a:ext cx="6405563" cy="5486400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90552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67956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24814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771525" y="1981200"/>
            <a:ext cx="42957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219700" y="1981200"/>
            <a:ext cx="42957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17964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50194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45999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030579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91458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60925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71525" y="609600"/>
            <a:ext cx="87439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71525" y="1981200"/>
            <a:ext cx="874395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324600" y="6248400"/>
            <a:ext cx="3257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" charset="0"/>
                <a:ea typeface="Osaka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chemeClr val="tx1"/>
          </a:solidFill>
          <a:latin typeface="+mj-lt"/>
          <a:ea typeface="+mj-ea"/>
          <a:cs typeface="平成角ゴシック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chemeClr val="tx1"/>
          </a:solidFill>
          <a:latin typeface="Arial" charset="0"/>
          <a:ea typeface="平成角ゴシック" charset="-128"/>
          <a:cs typeface="平成角ゴシック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chemeClr val="tx1"/>
          </a:solidFill>
          <a:latin typeface="Arial" charset="0"/>
          <a:ea typeface="平成角ゴシック" charset="-128"/>
          <a:cs typeface="平成角ゴシック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chemeClr val="tx1"/>
          </a:solidFill>
          <a:latin typeface="Arial" charset="0"/>
          <a:ea typeface="平成角ゴシック" charset="-128"/>
          <a:cs typeface="平成角ゴシック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chemeClr val="tx1"/>
          </a:solidFill>
          <a:latin typeface="Arial" charset="0"/>
          <a:ea typeface="平成角ゴシック" charset="-128"/>
          <a:cs typeface="平成角ゴシック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800">
          <a:solidFill>
            <a:schemeClr val="tx1"/>
          </a:solidFill>
          <a:latin typeface="Arial" charset="0"/>
          <a:ea typeface="平成角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800">
          <a:solidFill>
            <a:schemeClr val="tx1"/>
          </a:solidFill>
          <a:latin typeface="Arial" charset="0"/>
          <a:ea typeface="平成角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800">
          <a:solidFill>
            <a:schemeClr val="tx1"/>
          </a:solidFill>
          <a:latin typeface="Arial" charset="0"/>
          <a:ea typeface="平成角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800">
          <a:solidFill>
            <a:schemeClr val="tx1"/>
          </a:solidFill>
          <a:latin typeface="Arial" charset="0"/>
          <a:ea typeface="平成角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bg1"/>
          </a:solidFill>
          <a:latin typeface="+mn-lt"/>
          <a:ea typeface="+mn-ea"/>
          <a:cs typeface="平成角ゴシック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bg1"/>
          </a:solidFill>
          <a:latin typeface="+mn-lt"/>
          <a:ea typeface="+mn-ea"/>
          <a:cs typeface="平成角ゴシック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bg1"/>
          </a:solidFill>
          <a:latin typeface="+mn-lt"/>
          <a:ea typeface="+mn-ea"/>
          <a:cs typeface="平成角ゴシック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bg1"/>
          </a:solidFill>
          <a:latin typeface="+mn-lt"/>
          <a:ea typeface="+mn-ea"/>
          <a:cs typeface="平成角ゴシック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bg1"/>
          </a:solidFill>
          <a:latin typeface="+mn-lt"/>
          <a:ea typeface="+mn-ea"/>
          <a:cs typeface="平成角ゴシック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>
          <a:solidFill>
            <a:schemeClr val="bg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>
          <a:solidFill>
            <a:schemeClr val="bg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>
          <a:solidFill>
            <a:schemeClr val="bg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>
          <a:solidFill>
            <a:schemeClr val="bg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タイトル 1"/>
          <p:cNvSpPr>
            <a:spLocks noGrp="1"/>
          </p:cNvSpPr>
          <p:nvPr>
            <p:ph type="title"/>
          </p:nvPr>
        </p:nvSpPr>
        <p:spPr>
          <a:xfrm>
            <a:off x="714375" y="-142875"/>
            <a:ext cx="8743950" cy="785813"/>
          </a:xfrm>
        </p:spPr>
        <p:txBody>
          <a:bodyPr/>
          <a:lstStyle/>
          <a:p>
            <a:r>
              <a:rPr lang="ja-JP" altLang="en-US" sz="3200">
                <a:latin typeface="Arial" charset="0"/>
                <a:ea typeface="平成角ゴシック" charset="0"/>
                <a:cs typeface="平成角ゴシック" charset="0"/>
              </a:rPr>
              <a:t>発表者・研究責任者の利益相反開示事項</a:t>
            </a:r>
          </a:p>
        </p:txBody>
      </p:sp>
      <p:graphicFrame>
        <p:nvGraphicFramePr>
          <p:cNvPr id="13" name="コンテンツ プレースホルダ 12"/>
          <p:cNvGraphicFramePr>
            <a:graphicFrameLocks noGrp="1"/>
          </p:cNvGraphicFramePr>
          <p:nvPr>
            <p:ph idx="1"/>
          </p:nvPr>
        </p:nvGraphicFramePr>
        <p:xfrm>
          <a:off x="357188" y="857250"/>
          <a:ext cx="9429750" cy="2998837"/>
        </p:xfrm>
        <a:graphic>
          <a:graphicData uri="http://schemas.openxmlformats.org/drawingml/2006/table">
            <a:tbl>
              <a:tblPr/>
              <a:tblGrid>
                <a:gridCol w="982662"/>
                <a:gridCol w="874713"/>
                <a:gridCol w="1571625"/>
                <a:gridCol w="911225"/>
                <a:gridCol w="117475"/>
                <a:gridCol w="1114425"/>
                <a:gridCol w="3857625"/>
              </a:tblGrid>
              <a:tr h="2523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平成角ゴシック" charset="0"/>
                          <a:ea typeface="平成角ゴシック" charset="0"/>
                          <a:cs typeface="平成角ゴシック" charset="0"/>
                        </a:rPr>
                        <a:t>発表者氏名</a:t>
                      </a: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平成角ゴシック" charset="0"/>
                        <a:ea typeface="平成角ゴシック" charset="0"/>
                        <a:cs typeface="平成角ゴシック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平成角ゴシック" charset="0"/>
                          <a:ea typeface="平成角ゴシック" charset="0"/>
                          <a:cs typeface="平成角ゴシック" charset="0"/>
                        </a:rPr>
                        <a:t>所属／身分</a:t>
                      </a: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2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平成角ゴシック" charset="0"/>
                        <a:ea typeface="平成角ゴシック" charset="0"/>
                        <a:cs typeface="平成角ゴシック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</a:tr>
              <a:tr h="25238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平成角ゴシック" charset="0"/>
                        <a:ea typeface="平成角ゴシック" charset="0"/>
                        <a:cs typeface="平成角ゴシック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平成角ゴシック" charset="0"/>
                          <a:ea typeface="平成角ゴシック" charset="0"/>
                          <a:cs typeface="平成角ゴシック" charset="0"/>
                        </a:rPr>
                        <a:t>金額（年間）</a:t>
                      </a: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平成角ゴシック" charset="0"/>
                          <a:ea typeface="平成角ゴシック" charset="0"/>
                          <a:cs typeface="平成角ゴシック" charset="0"/>
                        </a:rPr>
                        <a:t>該当なし</a:t>
                      </a: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平成角ゴシック" charset="0"/>
                          <a:ea typeface="平成角ゴシック" charset="0"/>
                          <a:cs typeface="平成角ゴシック" charset="0"/>
                        </a:rPr>
                        <a:t>　　該当有りの場合：企業名等</a:t>
                      </a: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39689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平成角ゴシック" charset="0"/>
                          <a:ea typeface="平成角ゴシック" charset="0"/>
                          <a:cs typeface="平成角ゴシック" charset="0"/>
                        </a:rPr>
                        <a:t>法人の代表</a:t>
                      </a: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平成角ゴシック" charset="0"/>
                          <a:ea typeface="平成角ゴシック" charset="0"/>
                          <a:cs typeface="平成角ゴシック" charset="0"/>
                        </a:rPr>
                        <a:t>－</a:t>
                      </a: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平成角ゴシック" charset="0"/>
                          <a:ea typeface="平成角ゴシック" charset="0"/>
                          <a:cs typeface="平成角ゴシック" charset="0"/>
                        </a:rPr>
                        <a:t>□</a:t>
                      </a: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1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平成角ゴシック" charset="0"/>
                        <a:ea typeface="平成角ゴシック" charset="0"/>
                        <a:cs typeface="平成角ゴシック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25238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平成角ゴシック" charset="0"/>
                          <a:ea typeface="平成角ゴシック" charset="0"/>
                          <a:cs typeface="平成角ゴシック" charset="0"/>
                        </a:rPr>
                        <a:t>企業等の顧問職</a:t>
                      </a: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平成角ゴシック" charset="0"/>
                          <a:ea typeface="平成角ゴシック" charset="0"/>
                          <a:cs typeface="平成角ゴシック" charset="0"/>
                        </a:rPr>
                        <a:t>100</a:t>
                      </a: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平成角ゴシック" charset="0"/>
                          <a:ea typeface="平成角ゴシック" charset="0"/>
                          <a:cs typeface="平成角ゴシック" charset="0"/>
                        </a:rPr>
                        <a:t>万円以上</a:t>
                      </a: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平成角ゴシック" charset="0"/>
                          <a:ea typeface="平成角ゴシック" charset="0"/>
                          <a:cs typeface="平成角ゴシック" charset="0"/>
                        </a:rPr>
                        <a:t>□</a:t>
                      </a: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平成角ゴシック" charset="0"/>
                        <a:ea typeface="平成角ゴシック" charset="0"/>
                        <a:cs typeface="平成角ゴシック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9619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平成角ゴシック" charset="0"/>
                          <a:ea typeface="平成角ゴシック" charset="0"/>
                          <a:cs typeface="平成角ゴシック" charset="0"/>
                        </a:rPr>
                        <a:t>株式・エクイティ</a:t>
                      </a:r>
                      <a:endParaRPr kumimoji="1" lang="ja-JP" altLang="en-US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平成角ゴシック" charset="0"/>
                        <a:ea typeface="平成角ゴシック" charset="0"/>
                        <a:cs typeface="平成角ゴシック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平成角ゴシック" charset="0"/>
                          <a:ea typeface="平成角ゴシック" charset="0"/>
                          <a:cs typeface="平成角ゴシック" charset="0"/>
                        </a:rPr>
                        <a:t>1000</a:t>
                      </a:r>
                      <a:r>
                        <a:rPr kumimoji="1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平成角ゴシック" charset="0"/>
                          <a:ea typeface="平成角ゴシック" charset="0"/>
                          <a:cs typeface="平成角ゴシック" charset="0"/>
                        </a:rPr>
                        <a:t>万円</a:t>
                      </a: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平成角ゴシック" charset="0"/>
                          <a:ea typeface="平成角ゴシック" charset="0"/>
                          <a:cs typeface="平成角ゴシック" charset="0"/>
                        </a:rPr>
                        <a:t>以上の利益全株式の</a:t>
                      </a:r>
                      <a:r>
                        <a:rPr kumimoji="1" lang="en-US" altLang="ja-JP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平成角ゴシック" charset="0"/>
                          <a:ea typeface="平成角ゴシック" charset="0"/>
                          <a:cs typeface="平成角ゴシック" charset="0"/>
                        </a:rPr>
                        <a:t>5</a:t>
                      </a: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平成角ゴシック" charset="0"/>
                          <a:ea typeface="平成角ゴシック" charset="0"/>
                          <a:cs typeface="平成角ゴシック" charset="0"/>
                        </a:rPr>
                        <a:t>％以上</a:t>
                      </a: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平成角ゴシック" charset="0"/>
                          <a:ea typeface="平成角ゴシック" charset="0"/>
                          <a:cs typeface="平成角ゴシック" charset="0"/>
                        </a:rPr>
                        <a:t>□</a:t>
                      </a: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平成角ゴシック" charset="0"/>
                        <a:ea typeface="平成角ゴシック" charset="0"/>
                        <a:cs typeface="平成角ゴシック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24381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平成角ゴシック" charset="0"/>
                          <a:ea typeface="平成角ゴシック" charset="0"/>
                          <a:cs typeface="平成角ゴシック" charset="0"/>
                        </a:rPr>
                        <a:t>講演料など</a:t>
                      </a:r>
                      <a:endParaRPr kumimoji="1" lang="ja-JP" altLang="en-US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平成角ゴシック" charset="0"/>
                        <a:ea typeface="平成角ゴシック" charset="0"/>
                        <a:cs typeface="平成角ゴシック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平成角ゴシック" charset="0"/>
                          <a:ea typeface="平成角ゴシック" charset="0"/>
                          <a:cs typeface="平成角ゴシック" charset="0"/>
                        </a:rPr>
                        <a:t>50</a:t>
                      </a: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平成角ゴシック" charset="0"/>
                          <a:ea typeface="平成角ゴシック" charset="0"/>
                          <a:cs typeface="平成角ゴシック" charset="0"/>
                        </a:rPr>
                        <a:t>万円以上</a:t>
                      </a: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平成角ゴシック" charset="0"/>
                          <a:ea typeface="平成角ゴシック" charset="0"/>
                          <a:cs typeface="平成角ゴシック" charset="0"/>
                        </a:rPr>
                        <a:t>□</a:t>
                      </a: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平成角ゴシック" charset="0"/>
                        <a:ea typeface="平成角ゴシック" charset="0"/>
                        <a:cs typeface="平成角ゴシック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25238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平成角ゴシック" charset="0"/>
                          <a:ea typeface="平成角ゴシック" charset="0"/>
                          <a:cs typeface="平成角ゴシック" charset="0"/>
                        </a:rPr>
                        <a:t>原稿料など</a:t>
                      </a:r>
                      <a:endParaRPr kumimoji="1" lang="ja-JP" altLang="en-US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平成角ゴシック" charset="0"/>
                        <a:ea typeface="平成角ゴシック" charset="0"/>
                        <a:cs typeface="平成角ゴシック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平成角ゴシック" charset="0"/>
                          <a:ea typeface="平成角ゴシック" charset="0"/>
                          <a:cs typeface="平成角ゴシック" charset="0"/>
                        </a:rPr>
                        <a:t>50</a:t>
                      </a: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平成角ゴシック" charset="0"/>
                          <a:ea typeface="平成角ゴシック" charset="0"/>
                          <a:cs typeface="平成角ゴシック" charset="0"/>
                        </a:rPr>
                        <a:t>万円以上</a:t>
                      </a: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平成角ゴシック" charset="0"/>
                          <a:ea typeface="平成角ゴシック" charset="0"/>
                          <a:cs typeface="平成角ゴシック" charset="0"/>
                        </a:rPr>
                        <a:t>□</a:t>
                      </a: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平成角ゴシック" charset="0"/>
                        <a:ea typeface="平成角ゴシック" charset="0"/>
                        <a:cs typeface="平成角ゴシック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25238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平成角ゴシック" charset="0"/>
                          <a:ea typeface="平成角ゴシック" charset="0"/>
                          <a:cs typeface="平成角ゴシック" charset="0"/>
                        </a:rPr>
                        <a:t>寄付金</a:t>
                      </a:r>
                      <a:endParaRPr kumimoji="1" lang="ja-JP" altLang="en-US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平成角ゴシック" charset="0"/>
                        <a:ea typeface="平成角ゴシック" charset="0"/>
                        <a:cs typeface="平成角ゴシック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平成角ゴシック" charset="0"/>
                          <a:ea typeface="平成角ゴシック" charset="0"/>
                          <a:cs typeface="平成角ゴシック" charset="0"/>
                        </a:rPr>
                        <a:t>200</a:t>
                      </a: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平成角ゴシック" charset="0"/>
                          <a:ea typeface="平成角ゴシック" charset="0"/>
                          <a:cs typeface="平成角ゴシック" charset="0"/>
                        </a:rPr>
                        <a:t>万円以上</a:t>
                      </a: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平成角ゴシック" charset="0"/>
                          <a:ea typeface="平成角ゴシック" charset="0"/>
                          <a:cs typeface="平成角ゴシック" charset="0"/>
                        </a:rPr>
                        <a:t>□</a:t>
                      </a: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平成角ゴシック" charset="0"/>
                        <a:ea typeface="平成角ゴシック" charset="0"/>
                        <a:cs typeface="平成角ゴシック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25238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平成角ゴシック" charset="0"/>
                          <a:ea typeface="平成角ゴシック" charset="0"/>
                          <a:cs typeface="平成角ゴシック" charset="0"/>
                        </a:rPr>
                        <a:t>委受託研究</a:t>
                      </a:r>
                      <a:r>
                        <a:rPr kumimoji="0" lang="en-US" altLang="ja-JP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平成角ゴシック" charset="0"/>
                          <a:ea typeface="平成角ゴシック" charset="0"/>
                          <a:cs typeface="平成角ゴシック" charset="0"/>
                        </a:rPr>
                        <a:t>(</a:t>
                      </a:r>
                      <a:r>
                        <a:rPr kumimoji="0" lang="ja-JP" altLang="en-US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平成角ゴシック" charset="0"/>
                          <a:ea typeface="平成角ゴシック" charset="0"/>
                          <a:cs typeface="平成角ゴシック" charset="0"/>
                        </a:rPr>
                        <a:t>治験等</a:t>
                      </a:r>
                      <a:r>
                        <a:rPr kumimoji="0" lang="en-US" altLang="ja-JP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平成角ゴシック" charset="0"/>
                          <a:ea typeface="平成角ゴシック" charset="0"/>
                          <a:cs typeface="平成角ゴシック" charset="0"/>
                        </a:rPr>
                        <a:t>)</a:t>
                      </a:r>
                      <a:endParaRPr kumimoji="0" lang="ja-JP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平成角ゴシック" charset="0"/>
                        <a:ea typeface="平成角ゴシック" charset="0"/>
                        <a:cs typeface="平成角ゴシック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平成角ゴシック" charset="0"/>
                          <a:ea typeface="平成角ゴシック" charset="0"/>
                          <a:cs typeface="平成角ゴシック" charset="0"/>
                        </a:rPr>
                        <a:t>総額</a:t>
                      </a:r>
                      <a:r>
                        <a:rPr kumimoji="1" lang="en-US" altLang="ja-JP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平成角ゴシック" charset="0"/>
                          <a:ea typeface="平成角ゴシック" charset="0"/>
                          <a:cs typeface="平成角ゴシック" charset="0"/>
                        </a:rPr>
                        <a:t>200</a:t>
                      </a: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平成角ゴシック" charset="0"/>
                          <a:ea typeface="平成角ゴシック" charset="0"/>
                          <a:cs typeface="平成角ゴシック" charset="0"/>
                        </a:rPr>
                        <a:t>万円以上</a:t>
                      </a: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平成角ゴシック" charset="0"/>
                          <a:ea typeface="平成角ゴシック" charset="0"/>
                          <a:cs typeface="平成角ゴシック" charset="0"/>
                        </a:rPr>
                        <a:t>□</a:t>
                      </a: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平成角ゴシック" charset="0"/>
                        <a:ea typeface="平成角ゴシック" charset="0"/>
                        <a:cs typeface="平成角ゴシック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25238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平成角ゴシック" charset="0"/>
                          <a:ea typeface="平成角ゴシック" charset="0"/>
                          <a:cs typeface="平成角ゴシック" charset="0"/>
                        </a:rPr>
                        <a:t>専門的助言・証言</a:t>
                      </a:r>
                      <a:r>
                        <a:rPr kumimoji="0" lang="en-US" altLang="ja-JP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平成角ゴシック" charset="0"/>
                          <a:ea typeface="平成角ゴシック" charset="0"/>
                          <a:cs typeface="平成角ゴシック" charset="0"/>
                        </a:rPr>
                        <a:t>(</a:t>
                      </a:r>
                      <a:r>
                        <a:rPr kumimoji="0" lang="ja-JP" altLang="en-US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平成角ゴシック" charset="0"/>
                          <a:ea typeface="平成角ゴシック" charset="0"/>
                          <a:cs typeface="平成角ゴシック" charset="0"/>
                        </a:rPr>
                        <a:t>裁判</a:t>
                      </a:r>
                      <a:r>
                        <a:rPr kumimoji="0" lang="en-US" altLang="ja-JP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平成角ゴシック" charset="0"/>
                          <a:ea typeface="平成角ゴシック" charset="0"/>
                          <a:cs typeface="平成角ゴシック" charset="0"/>
                        </a:rPr>
                        <a:t>)</a:t>
                      </a:r>
                      <a:endParaRPr kumimoji="1" lang="ja-JP" altLang="en-US" sz="11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平成角ゴシック" charset="0"/>
                        <a:ea typeface="平成角ゴシック" charset="0"/>
                        <a:cs typeface="平成角ゴシック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平成角ゴシック" charset="0"/>
                          <a:ea typeface="平成角ゴシック" charset="0"/>
                          <a:cs typeface="平成角ゴシック" charset="0"/>
                        </a:rPr>
                        <a:t>100</a:t>
                      </a: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平成角ゴシック" charset="0"/>
                          <a:ea typeface="平成角ゴシック" charset="0"/>
                          <a:cs typeface="平成角ゴシック" charset="0"/>
                        </a:rPr>
                        <a:t>万円以上</a:t>
                      </a: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平成角ゴシック" charset="0"/>
                          <a:ea typeface="平成角ゴシック" charset="0"/>
                          <a:cs typeface="平成角ゴシック" charset="0"/>
                        </a:rPr>
                        <a:t>□</a:t>
                      </a: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平成角ゴシック" charset="0"/>
                        <a:ea typeface="平成角ゴシック" charset="0"/>
                        <a:cs typeface="平成角ゴシック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25238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平成角ゴシック" charset="0"/>
                          <a:ea typeface="平成角ゴシック" charset="0"/>
                          <a:cs typeface="平成角ゴシック" charset="0"/>
                        </a:rPr>
                        <a:t>その他</a:t>
                      </a:r>
                      <a:endParaRPr kumimoji="1" lang="ja-JP" altLang="en-US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平成角ゴシック" charset="0"/>
                        <a:ea typeface="平成角ゴシック" charset="0"/>
                        <a:cs typeface="平成角ゴシック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平成角ゴシック" charset="0"/>
                          <a:ea typeface="平成角ゴシック" charset="0"/>
                          <a:cs typeface="平成角ゴシック" charset="0"/>
                        </a:rPr>
                        <a:t>5</a:t>
                      </a: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平成角ゴシック" charset="0"/>
                          <a:ea typeface="平成角ゴシック" charset="0"/>
                          <a:cs typeface="平成角ゴシック" charset="0"/>
                        </a:rPr>
                        <a:t>万円以上の贈答他</a:t>
                      </a: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平成角ゴシック" charset="0"/>
                          <a:ea typeface="平成角ゴシック" charset="0"/>
                          <a:cs typeface="平成角ゴシック" charset="0"/>
                        </a:rPr>
                        <a:t>□</a:t>
                      </a: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平成角ゴシック" charset="0"/>
                        <a:ea typeface="平成角ゴシック" charset="0"/>
                        <a:cs typeface="平成角ゴシック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8" name="コンテンツ プレースホルダ 12"/>
          <p:cNvGraphicFramePr>
            <a:graphicFrameLocks noGrp="1"/>
          </p:cNvGraphicFramePr>
          <p:nvPr/>
        </p:nvGraphicFramePr>
        <p:xfrm>
          <a:off x="357188" y="3857625"/>
          <a:ext cx="9429750" cy="2968629"/>
        </p:xfrm>
        <a:graphic>
          <a:graphicData uri="http://schemas.openxmlformats.org/drawingml/2006/table">
            <a:tbl>
              <a:tblPr/>
              <a:tblGrid>
                <a:gridCol w="1285875"/>
                <a:gridCol w="571500"/>
                <a:gridCol w="1571625"/>
                <a:gridCol w="928687"/>
                <a:gridCol w="160338"/>
                <a:gridCol w="1047750"/>
                <a:gridCol w="3863975"/>
              </a:tblGrid>
              <a:tr h="252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平成角ゴシック" charset="0"/>
                          <a:cs typeface="平成角ゴシック" charset="0"/>
                        </a:rPr>
                        <a:t>試験責任者氏名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平成角ゴシック" charset="0"/>
                        <a:cs typeface="平成角ゴシック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平成角ゴシック" charset="0"/>
                          <a:cs typeface="平成角ゴシック" charset="0"/>
                        </a:rPr>
                        <a:t>所属／身分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2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平成角ゴシック" charset="0"/>
                        <a:cs typeface="平成角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</a:tr>
              <a:tr h="25558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平成角ゴシック" charset="0"/>
                        <a:cs typeface="平成角ゴシック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平成角ゴシック" charset="0"/>
                          <a:ea typeface="平成角ゴシック" charset="0"/>
                          <a:cs typeface="平成角ゴシック" charset="0"/>
                        </a:rPr>
                        <a:t>金額（年間）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平成角ゴシック" charset="0"/>
                          <a:cs typeface="平成角ゴシック" charset="0"/>
                        </a:rPr>
                        <a:t>該当なし</a:t>
                      </a:r>
                      <a:endParaRPr kumimoji="1" lang="ja-JP" altLang="en-US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平成角ゴシック" charset="0"/>
                        <a:ea typeface="平成角ゴシック" charset="0"/>
                        <a:cs typeface="平成角ゴシック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平成角ゴシック" charset="0"/>
                          <a:cs typeface="平成角ゴシック" charset="0"/>
                        </a:rPr>
                        <a:t>　　該当有りの場合：企業名等</a:t>
                      </a:r>
                      <a:endParaRPr kumimoji="1" lang="ja-JP" altLang="en-US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平成角ゴシック" charset="0"/>
                        <a:ea typeface="平成角ゴシック" charset="0"/>
                        <a:cs typeface="平成角ゴシック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25558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平成角ゴシック" charset="0"/>
                          <a:cs typeface="平成角ゴシック" charset="0"/>
                        </a:rPr>
                        <a:t>法人の代表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平成角ゴシック" charset="0"/>
                          <a:ea typeface="平成角ゴシック" charset="0"/>
                          <a:cs typeface="平成角ゴシック" charset="0"/>
                        </a:rPr>
                        <a:t>－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平成角ゴシック" charset="0"/>
                          <a:cs typeface="平成角ゴシック" charset="0"/>
                        </a:rPr>
                        <a:t>□</a:t>
                      </a:r>
                      <a:endParaRPr kumimoji="1" lang="ja-JP" altLang="en-US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平成角ゴシック" charset="0"/>
                        <a:ea typeface="平成角ゴシック" charset="0"/>
                        <a:cs typeface="平成角ゴシック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平成角ゴシック" charset="0"/>
                        <a:ea typeface="平成角ゴシック" charset="0"/>
                        <a:cs typeface="平成角ゴシック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25558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平成角ゴシック" charset="0"/>
                          <a:cs typeface="平成角ゴシック" charset="0"/>
                        </a:rPr>
                        <a:t>企業等の顧問職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平成角ゴシック" charset="0"/>
                          <a:ea typeface="平成角ゴシック" charset="0"/>
                          <a:cs typeface="平成角ゴシック" charset="0"/>
                        </a:rPr>
                        <a:t>100</a:t>
                      </a: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平成角ゴシック" charset="0"/>
                          <a:ea typeface="平成角ゴシック" charset="0"/>
                          <a:cs typeface="平成角ゴシック" charset="0"/>
                        </a:rPr>
                        <a:t>万円以上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平成角ゴシック" charset="0"/>
                          <a:cs typeface="平成角ゴシック" charset="0"/>
                        </a:rPr>
                        <a:t>□</a:t>
                      </a:r>
                      <a:endParaRPr kumimoji="1" lang="ja-JP" altLang="en-US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平成角ゴシック" charset="0"/>
                        <a:ea typeface="平成角ゴシック" charset="0"/>
                        <a:cs typeface="平成角ゴシック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平成角ゴシック" charset="0"/>
                        <a:ea typeface="平成角ゴシック" charset="0"/>
                        <a:cs typeface="平成角ゴシック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41592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平成角ゴシック" charset="0"/>
                          <a:cs typeface="平成角ゴシック" charset="0"/>
                        </a:rPr>
                        <a:t>株式・エクイティ</a:t>
                      </a:r>
                      <a:endParaRPr kumimoji="1" lang="ja-JP" altLang="en-US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平成角ゴシック" charset="0"/>
                        <a:cs typeface="平成角ゴシック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平成角ゴシック" charset="0"/>
                          <a:ea typeface="平成角ゴシック" charset="0"/>
                          <a:cs typeface="平成角ゴシック" charset="0"/>
                        </a:rPr>
                        <a:t>1000</a:t>
                      </a:r>
                      <a:r>
                        <a:rPr kumimoji="1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平成角ゴシック" charset="0"/>
                          <a:ea typeface="平成角ゴシック" charset="0"/>
                          <a:cs typeface="平成角ゴシック" charset="0"/>
                        </a:rPr>
                        <a:t>万円</a:t>
                      </a: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平成角ゴシック" charset="0"/>
                          <a:ea typeface="平成角ゴシック" charset="0"/>
                          <a:cs typeface="平成角ゴシック" charset="0"/>
                        </a:rPr>
                        <a:t>以上の利益全株式の</a:t>
                      </a:r>
                      <a:r>
                        <a:rPr kumimoji="1" lang="en-US" altLang="ja-JP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平成角ゴシック" charset="0"/>
                          <a:ea typeface="平成角ゴシック" charset="0"/>
                          <a:cs typeface="平成角ゴシック" charset="0"/>
                        </a:rPr>
                        <a:t>5</a:t>
                      </a: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平成角ゴシック" charset="0"/>
                          <a:ea typeface="平成角ゴシック" charset="0"/>
                          <a:cs typeface="平成角ゴシック" charset="0"/>
                        </a:rPr>
                        <a:t>％以上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平成角ゴシック" charset="0"/>
                          <a:cs typeface="平成角ゴシック" charset="0"/>
                        </a:rPr>
                        <a:t>□</a:t>
                      </a:r>
                      <a:endParaRPr kumimoji="1" lang="ja-JP" altLang="en-US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平成角ゴシック" charset="0"/>
                        <a:ea typeface="平成角ゴシック" charset="0"/>
                        <a:cs typeface="平成角ゴシック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平成角ゴシック" charset="0"/>
                        <a:ea typeface="平成角ゴシック" charset="0"/>
                        <a:cs typeface="平成角ゴシック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25558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平成角ゴシック" charset="0"/>
                          <a:cs typeface="平成角ゴシック" charset="0"/>
                        </a:rPr>
                        <a:t>講演料など</a:t>
                      </a:r>
                      <a:endParaRPr kumimoji="1" lang="ja-JP" altLang="en-US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平成角ゴシック" charset="0"/>
                        <a:cs typeface="平成角ゴシック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平成角ゴシック" charset="0"/>
                          <a:ea typeface="平成角ゴシック" charset="0"/>
                          <a:cs typeface="平成角ゴシック" charset="0"/>
                        </a:rPr>
                        <a:t>50</a:t>
                      </a: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平成角ゴシック" charset="0"/>
                          <a:ea typeface="平成角ゴシック" charset="0"/>
                          <a:cs typeface="平成角ゴシック" charset="0"/>
                        </a:rPr>
                        <a:t>万円以上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平成角ゴシック" charset="0"/>
                          <a:cs typeface="平成角ゴシック" charset="0"/>
                        </a:rPr>
                        <a:t>□</a:t>
                      </a:r>
                      <a:endParaRPr kumimoji="1" lang="ja-JP" altLang="en-US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平成角ゴシック" charset="0"/>
                        <a:ea typeface="平成角ゴシック" charset="0"/>
                        <a:cs typeface="平成角ゴシック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平成角ゴシック" charset="0"/>
                        <a:ea typeface="平成角ゴシック" charset="0"/>
                        <a:cs typeface="平成角ゴシック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25558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平成角ゴシック" charset="0"/>
                          <a:cs typeface="平成角ゴシック" charset="0"/>
                        </a:rPr>
                        <a:t>原稿料など</a:t>
                      </a:r>
                      <a:endParaRPr kumimoji="1" lang="ja-JP" altLang="en-US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平成角ゴシック" charset="0"/>
                        <a:cs typeface="平成角ゴシック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平成角ゴシック" charset="0"/>
                          <a:ea typeface="平成角ゴシック" charset="0"/>
                          <a:cs typeface="平成角ゴシック" charset="0"/>
                        </a:rPr>
                        <a:t>50</a:t>
                      </a: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平成角ゴシック" charset="0"/>
                          <a:ea typeface="平成角ゴシック" charset="0"/>
                          <a:cs typeface="平成角ゴシック" charset="0"/>
                        </a:rPr>
                        <a:t>万円以上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平成角ゴシック" charset="0"/>
                          <a:cs typeface="平成角ゴシック" charset="0"/>
                        </a:rPr>
                        <a:t>□</a:t>
                      </a:r>
                      <a:endParaRPr kumimoji="1" lang="ja-JP" altLang="en-US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平成角ゴシック" charset="0"/>
                        <a:ea typeface="平成角ゴシック" charset="0"/>
                        <a:cs typeface="平成角ゴシック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平成角ゴシック" charset="0"/>
                        <a:ea typeface="平成角ゴシック" charset="0"/>
                        <a:cs typeface="平成角ゴシック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25558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平成角ゴシック" charset="0"/>
                          <a:cs typeface="平成角ゴシック" charset="0"/>
                        </a:rPr>
                        <a:t>寄付金</a:t>
                      </a:r>
                      <a:endParaRPr kumimoji="1" lang="ja-JP" altLang="en-US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平成角ゴシック" charset="0"/>
                        <a:cs typeface="平成角ゴシック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平成角ゴシック" charset="0"/>
                          <a:ea typeface="平成角ゴシック" charset="0"/>
                          <a:cs typeface="平成角ゴシック" charset="0"/>
                        </a:rPr>
                        <a:t>200</a:t>
                      </a: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平成角ゴシック" charset="0"/>
                          <a:ea typeface="平成角ゴシック" charset="0"/>
                          <a:cs typeface="平成角ゴシック" charset="0"/>
                        </a:rPr>
                        <a:t>万円以上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平成角ゴシック" charset="0"/>
                          <a:cs typeface="平成角ゴシック" charset="0"/>
                        </a:rPr>
                        <a:t>□</a:t>
                      </a:r>
                      <a:endParaRPr kumimoji="1" lang="ja-JP" altLang="en-US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平成角ゴシック" charset="0"/>
                        <a:ea typeface="平成角ゴシック" charset="0"/>
                        <a:cs typeface="平成角ゴシック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平成角ゴシック" charset="0"/>
                        <a:ea typeface="平成角ゴシック" charset="0"/>
                        <a:cs typeface="平成角ゴシック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25558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平成角ゴシック" charset="0"/>
                          <a:cs typeface="平成角ゴシック" charset="0"/>
                        </a:rPr>
                        <a:t>委受託研究（</a:t>
                      </a:r>
                      <a:r>
                        <a:rPr kumimoji="0" lang="ja-JP" altLang="en-US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平成角ゴシック" charset="0"/>
                          <a:cs typeface="平成角ゴシック" charset="0"/>
                        </a:rPr>
                        <a:t>治験等</a:t>
                      </a:r>
                      <a:r>
                        <a:rPr kumimoji="0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平成角ゴシック" charset="0"/>
                          <a:cs typeface="平成角ゴシック" charset="0"/>
                        </a:rPr>
                        <a:t>）</a:t>
                      </a:r>
                      <a:endParaRPr kumimoji="0" lang="ja-JP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Osaka" charset="0"/>
                        <a:cs typeface="Osaka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平成角ゴシック" charset="0"/>
                          <a:ea typeface="平成角ゴシック" charset="0"/>
                          <a:cs typeface="平成角ゴシック" charset="0"/>
                        </a:rPr>
                        <a:t>総額</a:t>
                      </a:r>
                      <a:r>
                        <a:rPr kumimoji="1" lang="en-US" altLang="ja-JP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平成角ゴシック" charset="0"/>
                          <a:ea typeface="平成角ゴシック" charset="0"/>
                          <a:cs typeface="平成角ゴシック" charset="0"/>
                        </a:rPr>
                        <a:t>200</a:t>
                      </a: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平成角ゴシック" charset="0"/>
                          <a:ea typeface="平成角ゴシック" charset="0"/>
                          <a:cs typeface="平成角ゴシック" charset="0"/>
                        </a:rPr>
                        <a:t>万円以上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平成角ゴシック" charset="0"/>
                          <a:cs typeface="平成角ゴシック" charset="0"/>
                        </a:rPr>
                        <a:t>□</a:t>
                      </a:r>
                      <a:endParaRPr kumimoji="1" lang="ja-JP" altLang="en-US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平成角ゴシック" charset="0"/>
                        <a:ea typeface="平成角ゴシック" charset="0"/>
                        <a:cs typeface="平成角ゴシック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平成角ゴシック" charset="0"/>
                        <a:ea typeface="平成角ゴシック" charset="0"/>
                        <a:cs typeface="平成角ゴシック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25558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平成角ゴシック" charset="0"/>
                          <a:cs typeface="平成角ゴシック" charset="0"/>
                        </a:rPr>
                        <a:t>専門的助言・証言</a:t>
                      </a:r>
                      <a:r>
                        <a:rPr kumimoji="0" lang="en-US" altLang="ja-JP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平成角ゴシック" charset="0"/>
                          <a:cs typeface="平成角ゴシック" charset="0"/>
                        </a:rPr>
                        <a:t>(</a:t>
                      </a:r>
                      <a:r>
                        <a:rPr kumimoji="0" lang="ja-JP" altLang="en-US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平成角ゴシック" charset="0"/>
                          <a:cs typeface="平成角ゴシック" charset="0"/>
                        </a:rPr>
                        <a:t>裁判</a:t>
                      </a:r>
                      <a:r>
                        <a:rPr kumimoji="0" lang="en-US" altLang="ja-JP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平成角ゴシック" charset="0"/>
                          <a:cs typeface="平成角ゴシック" charset="0"/>
                        </a:rPr>
                        <a:t>)</a:t>
                      </a:r>
                      <a:endParaRPr kumimoji="1" lang="ja-JP" altLang="en-US" sz="11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平成角ゴシック" charset="0"/>
                        <a:cs typeface="平成角ゴシック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平成角ゴシック" charset="0"/>
                          <a:ea typeface="平成角ゴシック" charset="0"/>
                          <a:cs typeface="平成角ゴシック" charset="0"/>
                        </a:rPr>
                        <a:t>100</a:t>
                      </a: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平成角ゴシック" charset="0"/>
                          <a:ea typeface="平成角ゴシック" charset="0"/>
                          <a:cs typeface="平成角ゴシック" charset="0"/>
                        </a:rPr>
                        <a:t>万円以上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平成角ゴシック" charset="0"/>
                          <a:cs typeface="平成角ゴシック" charset="0"/>
                        </a:rPr>
                        <a:t>□</a:t>
                      </a:r>
                      <a:endParaRPr kumimoji="1" lang="ja-JP" altLang="en-US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平成角ゴシック" charset="0"/>
                        <a:ea typeface="平成角ゴシック" charset="0"/>
                        <a:cs typeface="平成角ゴシック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平成角ゴシック" charset="0"/>
                        <a:ea typeface="平成角ゴシック" charset="0"/>
                        <a:cs typeface="平成角ゴシック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25558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平成角ゴシック" charset="0"/>
                          <a:cs typeface="平成角ゴシック" charset="0"/>
                        </a:rPr>
                        <a:t>その他</a:t>
                      </a:r>
                      <a:endParaRPr kumimoji="1" lang="ja-JP" altLang="en-US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平成角ゴシック" charset="0"/>
                        <a:cs typeface="平成角ゴシック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平成角ゴシック" charset="0"/>
                          <a:ea typeface="平成角ゴシック" charset="0"/>
                          <a:cs typeface="平成角ゴシック" charset="0"/>
                        </a:rPr>
                        <a:t>5</a:t>
                      </a: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平成角ゴシック" charset="0"/>
                          <a:ea typeface="平成角ゴシック" charset="0"/>
                          <a:cs typeface="平成角ゴシック" charset="0"/>
                        </a:rPr>
                        <a:t>万円以上の贈答他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平成角ゴシック" charset="0"/>
                          <a:cs typeface="平成角ゴシック" charset="0"/>
                        </a:rPr>
                        <a:t>□</a:t>
                      </a:r>
                      <a:endParaRPr kumimoji="1" lang="ja-JP" altLang="en-US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平成角ゴシック" charset="0"/>
                        <a:ea typeface="平成角ゴシック" charset="0"/>
                        <a:cs typeface="平成角ゴシック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平成角ゴシック" charset="0"/>
                        <a:ea typeface="平成角ゴシック" charset="0"/>
                        <a:cs typeface="平成角ゴシック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357188" y="500063"/>
          <a:ext cx="9429749" cy="3238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6133"/>
                <a:gridCol w="638067"/>
                <a:gridCol w="850722"/>
                <a:gridCol w="2694093"/>
                <a:gridCol w="1134341"/>
                <a:gridCol w="2836393"/>
              </a:tblGrid>
              <a:tr h="323850"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研究費の財源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91439" marR="91439" marT="45699" marB="4569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66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□受託　□寄付　□科学研究費　□その他（　　　　　）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91439" marR="91439" marT="45699" marB="45699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kumimoji="1" lang="ja-JP" altLang="en-US" sz="1200" dirty="0" smtClean="0">
                          <a:latin typeface="+mn-ea"/>
                          <a:ea typeface="+mn-ea"/>
                        </a:rPr>
                        <a:t>財源の供給元</a:t>
                      </a:r>
                      <a:endParaRPr kumimoji="1" lang="ja-JP" altLang="en-US" sz="1200" dirty="0">
                        <a:latin typeface="+mn-ea"/>
                        <a:ea typeface="+mn-ea"/>
                      </a:endParaRPr>
                    </a:p>
                  </a:txBody>
                  <a:tcPr marL="91439" marR="91439" marT="45699" marB="45699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endParaRPr kumimoji="1" lang="ja-JP" altLang="en-US" sz="1200" dirty="0">
                        <a:latin typeface="+mn-ea"/>
                        <a:ea typeface="+mn-ea"/>
                      </a:endParaRPr>
                    </a:p>
                  </a:txBody>
                  <a:tcPr marL="91439" marR="91439" marT="45699" marB="45699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00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新しいプレゼンテーション">
  <a:themeElements>
    <a:clrScheme name="新しいプレゼンテーショ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新しいプレゼンテーション">
      <a:majorFont>
        <a:latin typeface="Arial"/>
        <a:ea typeface="平成角ゴシック"/>
        <a:cs typeface=""/>
      </a:majorFont>
      <a:minorFont>
        <a:latin typeface="Arial"/>
        <a:ea typeface="平成角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新しいプレゼンテーショ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新しいプレゼンテーション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新しいプレゼンテーション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新しいプレゼンテーション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新しいプレゼンテーショ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新しいプレゼンテーショ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新しいプレゼンテーショ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Don't touch:Microsoft Office 98:Templates:新しいプレゼンテーション</Template>
  <TotalTime>5192</TotalTime>
  <Words>202</Words>
  <Application>Microsoft Macintosh PowerPoint</Application>
  <PresentationFormat>35 mm スライド</PresentationFormat>
  <Paragraphs>113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Helvetica</vt:lpstr>
      <vt:lpstr>Osaka</vt:lpstr>
      <vt:lpstr>Arial</vt:lpstr>
      <vt:lpstr>平成角ゴシック</vt:lpstr>
      <vt:lpstr>Times</vt:lpstr>
      <vt:lpstr>ＭＳ Ｐゴシック</vt:lpstr>
      <vt:lpstr>新しいプレゼンテーション</vt:lpstr>
      <vt:lpstr>発表者・研究責任者の利益相反開示事項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タイトルなし</dc:title>
  <dc:creator>KOKYU</dc:creator>
  <cp:lastModifiedBy>Takiguchi Yuichi</cp:lastModifiedBy>
  <cp:revision>469</cp:revision>
  <cp:lastPrinted>2006-03-13T10:39:37Z</cp:lastPrinted>
  <dcterms:created xsi:type="dcterms:W3CDTF">1999-02-18T08:49:32Z</dcterms:created>
  <dcterms:modified xsi:type="dcterms:W3CDTF">2014-02-25T10:46:21Z</dcterms:modified>
</cp:coreProperties>
</file>