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90" d="100"/>
          <a:sy n="190" d="100"/>
        </p:scale>
        <p:origin x="-528" y="-107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1460224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4204516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898945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3716961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91700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2724451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4453467"/>
            <a:ext cx="2901255"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4453467"/>
            <a:ext cx="2915543"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433721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1284701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2202608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134430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ADDC2F1-B62C-4D73-A660-B191463F3778}" type="datetimeFigureOut">
              <a:rPr kumimoji="1" lang="ja-JP" altLang="en-US" smtClean="0"/>
              <a:t>2020/1/19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134744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2ADDC2F1-B62C-4D73-A660-B191463F3778}" type="datetimeFigureOut">
              <a:rPr kumimoji="1" lang="ja-JP" altLang="en-US" smtClean="0"/>
              <a:t>2020/1/19</a:t>
            </a:fld>
            <a:endParaRPr kumimoji="1" lang="ja-JP"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C4A95295-61AC-4F2C-B49C-B3C2F0874233}" type="slidenum">
              <a:rPr kumimoji="1" lang="ja-JP" altLang="en-US" smtClean="0"/>
              <a:t>‹#›</a:t>
            </a:fld>
            <a:endParaRPr kumimoji="1" lang="ja-JP" altLang="en-US"/>
          </a:p>
        </p:txBody>
      </p:sp>
    </p:spTree>
    <p:extLst>
      <p:ext uri="{BB962C8B-B14F-4D97-AF65-F5344CB8AC3E}">
        <p14:creationId xmlns:p14="http://schemas.microsoft.com/office/powerpoint/2010/main" val="486724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3">
            <a:extLst>
              <a:ext uri="{FF2B5EF4-FFF2-40B4-BE49-F238E27FC236}">
                <a16:creationId xmlns:a16="http://schemas.microsoft.com/office/drawing/2014/main" xmlns="" id="{2DFC3B7E-5AB6-46C6-A8B2-30D253A78B2D}"/>
              </a:ext>
            </a:extLst>
          </p:cNvPr>
          <p:cNvSpPr>
            <a:spLocks noGrp="1"/>
          </p:cNvSpPr>
          <p:nvPr>
            <p:ph type="ctrTitle"/>
          </p:nvPr>
        </p:nvSpPr>
        <p:spPr/>
        <p:txBody>
          <a:bodyPr/>
          <a:lstStyle/>
          <a:p>
            <a:r>
              <a:rPr lang="ja-JP" altLang="en-US" dirty="0"/>
              <a:t>　</a:t>
            </a:r>
          </a:p>
        </p:txBody>
      </p:sp>
      <p:sp>
        <p:nvSpPr>
          <p:cNvPr id="15" name="タイトル 1">
            <a:extLst>
              <a:ext uri="{FF2B5EF4-FFF2-40B4-BE49-F238E27FC236}">
                <a16:creationId xmlns:a16="http://schemas.microsoft.com/office/drawing/2014/main" xmlns="" id="{C83DC032-C314-4416-BE47-6DEE9D2D0DB4}"/>
              </a:ext>
            </a:extLst>
          </p:cNvPr>
          <p:cNvSpPr txBox="1">
            <a:spLocks/>
          </p:cNvSpPr>
          <p:nvPr/>
        </p:nvSpPr>
        <p:spPr>
          <a:xfrm>
            <a:off x="402648" y="374074"/>
            <a:ext cx="6052704" cy="5588922"/>
          </a:xfrm>
          <a:prstGeom prst="rect">
            <a:avLst/>
          </a:prstGeom>
          <a:ln>
            <a:solidFill>
              <a:srgbClr val="0070C0"/>
            </a:solidFill>
          </a:ln>
        </p:spPr>
        <p:txBody>
          <a:bodyPr vert="horz" lIns="91440" tIns="45720" rIns="91440" bIns="45720" rtlCol="0" anchor="b">
            <a:normAutofit fontScale="97500" lnSpcReduction="10000"/>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800" dirty="0"/>
              <a:t>演題番号：１</a:t>
            </a:r>
            <a:r>
              <a:rPr lang="en-US" altLang="ja-JP" sz="1800" dirty="0"/>
              <a:t/>
            </a:r>
            <a:br>
              <a:rPr lang="en-US" altLang="ja-JP" sz="1800" dirty="0"/>
            </a:br>
            <a:r>
              <a:rPr lang="ja-JP" altLang="en-US" sz="1800" dirty="0" smtClean="0"/>
              <a:t>〇</a:t>
            </a:r>
            <a:r>
              <a:rPr lang="ja-JP" altLang="en-US" sz="1800" dirty="0"/>
              <a:t>〇</a:t>
            </a:r>
            <a:r>
              <a:rPr lang="ja-JP" altLang="en-US" sz="1800" dirty="0" smtClean="0"/>
              <a:t>大学</a:t>
            </a:r>
            <a:r>
              <a:rPr lang="ja-JP" altLang="en-US" sz="1800" dirty="0"/>
              <a:t>・法医学</a:t>
            </a:r>
            <a:r>
              <a:rPr lang="en-US" altLang="ja-JP" sz="1800" dirty="0"/>
              <a:t>/</a:t>
            </a:r>
            <a:r>
              <a:rPr lang="ja-JP" altLang="en-US" sz="1800" dirty="0"/>
              <a:t>死因究明教育センター</a:t>
            </a:r>
            <a:r>
              <a:rPr lang="en-US" altLang="ja-JP" sz="1800" dirty="0"/>
              <a:t/>
            </a:r>
            <a:br>
              <a:rPr lang="en-US" altLang="ja-JP" sz="1800" dirty="0"/>
            </a:br>
            <a:r>
              <a:rPr lang="ja-JP" altLang="en-US" sz="1800" dirty="0" smtClean="0"/>
              <a:t>京都</a:t>
            </a:r>
            <a:r>
              <a:rPr lang="ja-JP" altLang="en-US" sz="1800" dirty="0"/>
              <a:t>花</a:t>
            </a:r>
            <a:r>
              <a:rPr lang="ja-JP" altLang="en-US" sz="1800" dirty="0" smtClean="0"/>
              <a:t>子</a:t>
            </a:r>
            <a:r>
              <a:rPr lang="ja-JP" altLang="en-US" sz="1800" dirty="0" smtClean="0"/>
              <a:t>、</a:t>
            </a:r>
            <a:r>
              <a:rPr lang="ja-JP" altLang="en-US" sz="1800" dirty="0"/>
              <a:t>＠＠＠</a:t>
            </a:r>
            <a:r>
              <a:rPr lang="en-US" altLang="ja-JP" sz="1800" dirty="0"/>
              <a:t/>
            </a:r>
            <a:br>
              <a:rPr lang="en-US" altLang="ja-JP" sz="1800" dirty="0"/>
            </a:br>
            <a:r>
              <a:rPr lang="en-US" altLang="ja-JP" sz="1800" dirty="0"/>
              <a:t/>
            </a:r>
            <a:br>
              <a:rPr lang="en-US" altLang="ja-JP" sz="1800" dirty="0"/>
            </a:br>
            <a:r>
              <a:rPr lang="ja-JP" altLang="en-US" sz="1800" dirty="0"/>
              <a:t>年齢：</a:t>
            </a:r>
            <a:r>
              <a:rPr lang="en-US" altLang="ja-JP" sz="1800" dirty="0"/>
              <a:t>50</a:t>
            </a:r>
            <a:r>
              <a:rPr lang="ja-JP" altLang="en-US" sz="1800" dirty="0"/>
              <a:t>代男性</a:t>
            </a:r>
            <a:r>
              <a:rPr lang="en-US" altLang="ja-JP" sz="1800" dirty="0"/>
              <a:t/>
            </a:r>
            <a:br>
              <a:rPr lang="en-US" altLang="ja-JP" sz="1800" dirty="0"/>
            </a:br>
            <a:r>
              <a:rPr lang="ja-JP" altLang="en-US" sz="1800" dirty="0"/>
              <a:t>現病歴：安否確認に訪れた職場同僚が、居間で倒れているところを発見。救急搬送されたが、そのまま死亡確認。</a:t>
            </a:r>
            <a:r>
              <a:rPr lang="en-US" altLang="ja-JP" sz="1800" dirty="0"/>
              <a:t/>
            </a:r>
            <a:br>
              <a:rPr lang="en-US" altLang="ja-JP" sz="1800" dirty="0"/>
            </a:br>
            <a:r>
              <a:rPr lang="ja-JP" altLang="en-US" sz="1800" dirty="0"/>
              <a:t>屋内ゴミ箱から、空薬包を</a:t>
            </a:r>
            <a:r>
              <a:rPr lang="en-US" altLang="ja-JP" sz="1800" dirty="0"/>
              <a:t>150</a:t>
            </a:r>
            <a:r>
              <a:rPr lang="ja-JP" altLang="en-US" sz="1800" dirty="0"/>
              <a:t>薬分認めた。４</a:t>
            </a:r>
            <a:r>
              <a:rPr lang="en-US" altLang="ja-JP" sz="1800" dirty="0"/>
              <a:t>L</a:t>
            </a:r>
            <a:r>
              <a:rPr lang="ja-JP" altLang="en-US" sz="1800" dirty="0"/>
              <a:t>焼酎ペットボトルが半分空いた状態で発見された。</a:t>
            </a:r>
            <a:r>
              <a:rPr lang="en-US" altLang="ja-JP" sz="1800" dirty="0"/>
              <a:t/>
            </a:r>
            <a:br>
              <a:rPr lang="en-US" altLang="ja-JP" sz="1800" dirty="0"/>
            </a:br>
            <a:r>
              <a:rPr lang="ja-JP" altLang="en-US" sz="1800" dirty="0"/>
              <a:t>既往歴：高血圧・高脂血症</a:t>
            </a:r>
            <a:r>
              <a:rPr lang="en-US" altLang="ja-JP" sz="1800" dirty="0"/>
              <a:t/>
            </a:r>
            <a:br>
              <a:rPr lang="en-US" altLang="ja-JP" sz="1800" dirty="0"/>
            </a:br>
            <a:r>
              <a:rPr lang="ja-JP" altLang="en-US" sz="1800" dirty="0"/>
              <a:t>死後</a:t>
            </a:r>
            <a:r>
              <a:rPr lang="en-US" altLang="ja-JP" sz="1800" dirty="0"/>
              <a:t>2</a:t>
            </a:r>
            <a:r>
              <a:rPr lang="ja-JP" altLang="en-US" sz="1800" dirty="0"/>
              <a:t>日目の</a:t>
            </a:r>
            <a:r>
              <a:rPr lang="en-US" altLang="ja-JP" sz="1800" dirty="0"/>
              <a:t>CT</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endParaRPr lang="ja-JP" altLang="en-US" sz="1800" dirty="0"/>
          </a:p>
        </p:txBody>
      </p:sp>
      <p:sp>
        <p:nvSpPr>
          <p:cNvPr id="16" name="正方形/長方形 15">
            <a:extLst>
              <a:ext uri="{FF2B5EF4-FFF2-40B4-BE49-F238E27FC236}">
                <a16:creationId xmlns:a16="http://schemas.microsoft.com/office/drawing/2014/main" xmlns="" id="{00A40008-84F4-473D-B03C-CE2BF71F1A91}"/>
              </a:ext>
            </a:extLst>
          </p:cNvPr>
          <p:cNvSpPr/>
          <p:nvPr/>
        </p:nvSpPr>
        <p:spPr>
          <a:xfrm>
            <a:off x="522663" y="3117270"/>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xmlns="" id="{12FC0EFD-0684-4015-97C8-9A36C7A86D6E}"/>
              </a:ext>
            </a:extLst>
          </p:cNvPr>
          <p:cNvSpPr/>
          <p:nvPr/>
        </p:nvSpPr>
        <p:spPr>
          <a:xfrm>
            <a:off x="2543694" y="3117269"/>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xmlns="" id="{9012A377-B343-42D0-B49A-856AE8ECCD5A}"/>
              </a:ext>
            </a:extLst>
          </p:cNvPr>
          <p:cNvSpPr/>
          <p:nvPr/>
        </p:nvSpPr>
        <p:spPr>
          <a:xfrm>
            <a:off x="4539789" y="3117269"/>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xmlns="" id="{720BD973-E4EF-4E48-8982-164D5990D6E8}"/>
              </a:ext>
            </a:extLst>
          </p:cNvPr>
          <p:cNvSpPr/>
          <p:nvPr/>
        </p:nvSpPr>
        <p:spPr>
          <a:xfrm>
            <a:off x="522663" y="4650967"/>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xmlns="" id="{6B67BD32-3233-4C9A-A553-075F60465A85}"/>
              </a:ext>
            </a:extLst>
          </p:cNvPr>
          <p:cNvSpPr/>
          <p:nvPr/>
        </p:nvSpPr>
        <p:spPr>
          <a:xfrm>
            <a:off x="2543694" y="4650965"/>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xmlns="" id="{16166BEE-3D20-48EB-9E13-220E0393B3E5}"/>
              </a:ext>
            </a:extLst>
          </p:cNvPr>
          <p:cNvSpPr/>
          <p:nvPr/>
        </p:nvSpPr>
        <p:spPr>
          <a:xfrm>
            <a:off x="4547062" y="4650966"/>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字幕 3">
            <a:extLst>
              <a:ext uri="{FF2B5EF4-FFF2-40B4-BE49-F238E27FC236}">
                <a16:creationId xmlns:a16="http://schemas.microsoft.com/office/drawing/2014/main" xmlns="" id="{F64A2AD5-5492-42CD-8989-C7C2E7673848}"/>
              </a:ext>
            </a:extLst>
          </p:cNvPr>
          <p:cNvSpPr>
            <a:spLocks noGrp="1"/>
          </p:cNvSpPr>
          <p:nvPr>
            <p:ph type="subTitle" idx="1"/>
          </p:nvPr>
        </p:nvSpPr>
        <p:spPr/>
        <p:txBody>
          <a:bodyPr/>
          <a:lstStyle/>
          <a:p>
            <a:r>
              <a:rPr lang="ja-JP" altLang="en-US" dirty="0"/>
              <a:t>　</a:t>
            </a:r>
          </a:p>
        </p:txBody>
      </p:sp>
    </p:spTree>
    <p:extLst>
      <p:ext uri="{BB962C8B-B14F-4D97-AF65-F5344CB8AC3E}">
        <p14:creationId xmlns:p14="http://schemas.microsoft.com/office/powerpoint/2010/main" val="2685386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xmlns="" id="{1B456073-1BDA-4177-B41D-64AC3EBE168E}"/>
              </a:ext>
            </a:extLst>
          </p:cNvPr>
          <p:cNvSpPr>
            <a:spLocks noGrp="1"/>
          </p:cNvSpPr>
          <p:nvPr>
            <p:ph type="subTitle" idx="1"/>
          </p:nvPr>
        </p:nvSpPr>
        <p:spPr>
          <a:xfrm>
            <a:off x="388619" y="6345434"/>
            <a:ext cx="6070369" cy="5699708"/>
          </a:xfrm>
          <a:ln>
            <a:solidFill>
              <a:srgbClr val="0070C0"/>
            </a:solidFill>
          </a:ln>
        </p:spPr>
        <p:txBody>
          <a:bodyPr>
            <a:normAutofit/>
          </a:bodyPr>
          <a:lstStyle/>
          <a:p>
            <a:pPr algn="l"/>
            <a:r>
              <a:rPr kumimoji="1" lang="ja-JP" altLang="en-US" dirty="0"/>
              <a:t>診断名：薬物大量内服による薬物中毒</a:t>
            </a:r>
            <a:endParaRPr kumimoji="1" lang="en-US" altLang="ja-JP" dirty="0"/>
          </a:p>
          <a:p>
            <a:pPr algn="l"/>
            <a:r>
              <a:rPr lang="ja-JP" altLang="en-US" dirty="0"/>
              <a:t>解説：薬物はその種類によって高吸収を呈する場合があるが、中には高吸収を呈さない場合があるため、胃内に高吸収構造がないからといって薬物中毒を除外できるわけではない。・・・</a:t>
            </a:r>
            <a:endParaRPr lang="en-US" altLang="ja-JP" dirty="0"/>
          </a:p>
          <a:p>
            <a:pPr algn="l"/>
            <a:r>
              <a:rPr lang="ja-JP" altLang="en-US" dirty="0"/>
              <a:t>解剖所見：</a:t>
            </a:r>
            <a:endParaRPr lang="en-US" altLang="ja-JP" dirty="0"/>
          </a:p>
          <a:p>
            <a:pPr algn="l"/>
            <a:endParaRPr kumimoji="1" lang="en-US" altLang="ja-JP" dirty="0"/>
          </a:p>
          <a:p>
            <a:pPr algn="l"/>
            <a:endParaRPr lang="en-US" altLang="ja-JP" dirty="0"/>
          </a:p>
          <a:p>
            <a:pPr algn="l"/>
            <a:r>
              <a:rPr kumimoji="1" lang="ja-JP" altLang="en-US" dirty="0"/>
              <a:t>検査所見：</a:t>
            </a:r>
            <a:endParaRPr kumimoji="1" lang="en-US" altLang="ja-JP" dirty="0"/>
          </a:p>
          <a:p>
            <a:pPr algn="l"/>
            <a:endParaRPr lang="en-US" altLang="ja-JP" dirty="0"/>
          </a:p>
          <a:p>
            <a:pPr algn="l"/>
            <a:endParaRPr kumimoji="1" lang="en-US" altLang="ja-JP" dirty="0"/>
          </a:p>
          <a:p>
            <a:pPr algn="l"/>
            <a:r>
              <a:rPr lang="ja-JP" altLang="en-US" dirty="0"/>
              <a:t>＠＠らは、薬物内服によって胃内で沈殿した薬剤が塊状になっている場合、</a:t>
            </a:r>
            <a:r>
              <a:rPr lang="en-US" altLang="ja-JP" dirty="0"/>
              <a:t>CT</a:t>
            </a:r>
            <a:r>
              <a:rPr lang="ja-JP" altLang="en-US" dirty="0"/>
              <a:t>で指摘可能としている</a:t>
            </a:r>
            <a:r>
              <a:rPr lang="en-US" altLang="ja-JP" dirty="0"/>
              <a:t>[@]</a:t>
            </a:r>
            <a:r>
              <a:rPr lang="ja-JP" altLang="en-US" dirty="0"/>
              <a:t>。・・・</a:t>
            </a:r>
            <a:endParaRPr lang="en-US" altLang="ja-JP" dirty="0"/>
          </a:p>
          <a:p>
            <a:pPr algn="l"/>
            <a:endParaRPr kumimoji="1" lang="en-US" altLang="ja-JP" dirty="0"/>
          </a:p>
          <a:p>
            <a:pPr algn="l"/>
            <a:endParaRPr lang="en-US" altLang="ja-JP" dirty="0"/>
          </a:p>
          <a:p>
            <a:pPr algn="l"/>
            <a:r>
              <a:rPr kumimoji="1" lang="ja-JP" altLang="en-US" dirty="0"/>
              <a:t>演題名：</a:t>
            </a:r>
            <a:r>
              <a:rPr lang="ja-JP" altLang="en-US" dirty="0"/>
              <a:t>胃内に高吸収が認められないが薬物大量内服が死因であった</a:t>
            </a:r>
            <a:r>
              <a:rPr lang="en-US" altLang="ja-JP" dirty="0"/>
              <a:t>1</a:t>
            </a:r>
            <a:r>
              <a:rPr lang="ja-JP" altLang="en-US" dirty="0"/>
              <a:t>例</a:t>
            </a:r>
            <a:endParaRPr kumimoji="1" lang="en-US" altLang="ja-JP" dirty="0"/>
          </a:p>
          <a:p>
            <a:pPr algn="l"/>
            <a:endParaRPr kumimoji="1" lang="en-US" altLang="ja-JP" dirty="0"/>
          </a:p>
          <a:p>
            <a:pPr algn="l"/>
            <a:endParaRPr kumimoji="1" lang="ja-JP" altLang="en-US" dirty="0"/>
          </a:p>
        </p:txBody>
      </p:sp>
      <p:sp>
        <p:nvSpPr>
          <p:cNvPr id="10" name="正方形/長方形 9">
            <a:extLst>
              <a:ext uri="{FF2B5EF4-FFF2-40B4-BE49-F238E27FC236}">
                <a16:creationId xmlns:a16="http://schemas.microsoft.com/office/drawing/2014/main" xmlns="" id="{2E450357-B25B-4E24-836A-2B16338108D6}"/>
              </a:ext>
            </a:extLst>
          </p:cNvPr>
          <p:cNvSpPr/>
          <p:nvPr/>
        </p:nvSpPr>
        <p:spPr>
          <a:xfrm>
            <a:off x="1593964" y="7831713"/>
            <a:ext cx="1481745" cy="855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xmlns="" id="{12D89366-D2C3-4D54-B2A1-DB6E157E0B59}"/>
              </a:ext>
            </a:extLst>
          </p:cNvPr>
          <p:cNvSpPr/>
          <p:nvPr/>
        </p:nvSpPr>
        <p:spPr>
          <a:xfrm>
            <a:off x="3261360" y="7831713"/>
            <a:ext cx="1385455" cy="855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xmlns="" id="{D7C963B8-5E30-46AC-B2AA-F3E29CA9B69C}"/>
              </a:ext>
            </a:extLst>
          </p:cNvPr>
          <p:cNvSpPr/>
          <p:nvPr/>
        </p:nvSpPr>
        <p:spPr>
          <a:xfrm>
            <a:off x="1593964" y="8915139"/>
            <a:ext cx="1481745" cy="855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タイトル 13">
            <a:extLst>
              <a:ext uri="{FF2B5EF4-FFF2-40B4-BE49-F238E27FC236}">
                <a16:creationId xmlns:a16="http://schemas.microsoft.com/office/drawing/2014/main" xmlns="" id="{2DFC3B7E-5AB6-46C6-A8B2-30D253A78B2D}"/>
              </a:ext>
            </a:extLst>
          </p:cNvPr>
          <p:cNvSpPr>
            <a:spLocks noGrp="1"/>
          </p:cNvSpPr>
          <p:nvPr>
            <p:ph type="ctrTitle"/>
          </p:nvPr>
        </p:nvSpPr>
        <p:spPr/>
        <p:txBody>
          <a:bodyPr/>
          <a:lstStyle/>
          <a:p>
            <a:r>
              <a:rPr lang="ja-JP" altLang="en-US" dirty="0"/>
              <a:t>　</a:t>
            </a:r>
          </a:p>
        </p:txBody>
      </p:sp>
      <p:sp>
        <p:nvSpPr>
          <p:cNvPr id="15" name="タイトル 1">
            <a:extLst>
              <a:ext uri="{FF2B5EF4-FFF2-40B4-BE49-F238E27FC236}">
                <a16:creationId xmlns:a16="http://schemas.microsoft.com/office/drawing/2014/main" xmlns="" id="{C83DC032-C314-4416-BE47-6DEE9D2D0DB4}"/>
              </a:ext>
            </a:extLst>
          </p:cNvPr>
          <p:cNvSpPr txBox="1">
            <a:spLocks/>
          </p:cNvSpPr>
          <p:nvPr/>
        </p:nvSpPr>
        <p:spPr>
          <a:xfrm>
            <a:off x="402648" y="374074"/>
            <a:ext cx="6052704" cy="5588922"/>
          </a:xfrm>
          <a:prstGeom prst="rect">
            <a:avLst/>
          </a:prstGeom>
          <a:ln>
            <a:solidFill>
              <a:srgbClr val="0070C0"/>
            </a:solidFill>
          </a:ln>
        </p:spPr>
        <p:txBody>
          <a:bodyPr vert="horz" lIns="91440" tIns="45720" rIns="91440" bIns="45720" rtlCol="0" anchor="b">
            <a:normAutofit fontScale="97500" lnSpcReduction="10000"/>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800" dirty="0"/>
              <a:t>演題番号：１</a:t>
            </a:r>
            <a:r>
              <a:rPr lang="en-US" altLang="ja-JP" sz="1800" dirty="0"/>
              <a:t/>
            </a:r>
            <a:br>
              <a:rPr lang="en-US" altLang="ja-JP" sz="1800" dirty="0"/>
            </a:br>
            <a:r>
              <a:rPr lang="ja-JP" altLang="en-US" sz="1800" dirty="0" smtClean="0"/>
              <a:t>〇</a:t>
            </a:r>
            <a:r>
              <a:rPr lang="ja-JP" altLang="en-US" sz="1800" dirty="0"/>
              <a:t>〇</a:t>
            </a:r>
            <a:r>
              <a:rPr lang="ja-JP" altLang="en-US" sz="1800" dirty="0" smtClean="0"/>
              <a:t>大学</a:t>
            </a:r>
            <a:r>
              <a:rPr lang="ja-JP" altLang="en-US" sz="1800" dirty="0"/>
              <a:t>・法医学</a:t>
            </a:r>
            <a:r>
              <a:rPr lang="en-US" altLang="ja-JP" sz="1800" dirty="0"/>
              <a:t>/</a:t>
            </a:r>
            <a:r>
              <a:rPr lang="ja-JP" altLang="en-US" sz="1800" dirty="0"/>
              <a:t>死因究明教育センター</a:t>
            </a:r>
            <a:r>
              <a:rPr lang="en-US" altLang="ja-JP" sz="1800" dirty="0"/>
              <a:t/>
            </a:r>
            <a:br>
              <a:rPr lang="en-US" altLang="ja-JP" sz="1800" dirty="0"/>
            </a:br>
            <a:r>
              <a:rPr lang="ja-JP" altLang="en-US" sz="1800" dirty="0" smtClean="0"/>
              <a:t>京都</a:t>
            </a:r>
            <a:r>
              <a:rPr lang="ja-JP" altLang="en-US" sz="1800" dirty="0"/>
              <a:t>花子</a:t>
            </a:r>
            <a:r>
              <a:rPr lang="ja-JP" altLang="en-US" sz="1800" dirty="0" smtClean="0"/>
              <a:t>、</a:t>
            </a:r>
            <a:r>
              <a:rPr lang="ja-JP" altLang="en-US" sz="1800" dirty="0"/>
              <a:t>＠＠＠</a:t>
            </a:r>
            <a:r>
              <a:rPr lang="en-US" altLang="ja-JP" sz="1800" dirty="0"/>
              <a:t/>
            </a:r>
            <a:br>
              <a:rPr lang="en-US" altLang="ja-JP" sz="1800" dirty="0"/>
            </a:br>
            <a:r>
              <a:rPr lang="en-US" altLang="ja-JP" sz="1800" dirty="0"/>
              <a:t/>
            </a:r>
            <a:br>
              <a:rPr lang="en-US" altLang="ja-JP" sz="1800" dirty="0"/>
            </a:br>
            <a:r>
              <a:rPr lang="ja-JP" altLang="en-US" sz="1800" dirty="0"/>
              <a:t>年齢：</a:t>
            </a:r>
            <a:r>
              <a:rPr lang="en-US" altLang="ja-JP" sz="1800" dirty="0"/>
              <a:t>50</a:t>
            </a:r>
            <a:r>
              <a:rPr lang="ja-JP" altLang="en-US" sz="1800" dirty="0"/>
              <a:t>代男性</a:t>
            </a:r>
            <a:r>
              <a:rPr lang="en-US" altLang="ja-JP" sz="1800" dirty="0"/>
              <a:t/>
            </a:r>
            <a:br>
              <a:rPr lang="en-US" altLang="ja-JP" sz="1800" dirty="0"/>
            </a:br>
            <a:r>
              <a:rPr lang="ja-JP" altLang="en-US" sz="1800" dirty="0"/>
              <a:t>現病歴：安否確認に訪れた職場同僚が、居間で倒れているところを発見。救急搬送されたが、そのまま死亡確認。</a:t>
            </a:r>
            <a:r>
              <a:rPr lang="en-US" altLang="ja-JP" sz="1800" dirty="0"/>
              <a:t/>
            </a:r>
            <a:br>
              <a:rPr lang="en-US" altLang="ja-JP" sz="1800" dirty="0"/>
            </a:br>
            <a:r>
              <a:rPr lang="ja-JP" altLang="en-US" sz="1800" dirty="0"/>
              <a:t>屋内ゴミ箱から、空薬包を</a:t>
            </a:r>
            <a:r>
              <a:rPr lang="en-US" altLang="ja-JP" sz="1800" dirty="0"/>
              <a:t>150</a:t>
            </a:r>
            <a:r>
              <a:rPr lang="ja-JP" altLang="en-US" sz="1800" dirty="0"/>
              <a:t>薬分認めた。４</a:t>
            </a:r>
            <a:r>
              <a:rPr lang="en-US" altLang="ja-JP" sz="1800" dirty="0"/>
              <a:t>L</a:t>
            </a:r>
            <a:r>
              <a:rPr lang="ja-JP" altLang="en-US" sz="1800" dirty="0"/>
              <a:t>焼酎ペットボトルが半分空いた状態で発見された。</a:t>
            </a:r>
            <a:r>
              <a:rPr lang="en-US" altLang="ja-JP" sz="1800" dirty="0"/>
              <a:t/>
            </a:r>
            <a:br>
              <a:rPr lang="en-US" altLang="ja-JP" sz="1800" dirty="0"/>
            </a:br>
            <a:r>
              <a:rPr lang="ja-JP" altLang="en-US" sz="1800" dirty="0"/>
              <a:t>既往歴：高血圧・高脂血症</a:t>
            </a:r>
            <a:r>
              <a:rPr lang="en-US" altLang="ja-JP" sz="1800" dirty="0"/>
              <a:t/>
            </a:r>
            <a:br>
              <a:rPr lang="en-US" altLang="ja-JP" sz="1800" dirty="0"/>
            </a:br>
            <a:r>
              <a:rPr lang="ja-JP" altLang="en-US" sz="1800" dirty="0"/>
              <a:t>死後</a:t>
            </a:r>
            <a:r>
              <a:rPr lang="en-US" altLang="ja-JP" sz="1800" dirty="0"/>
              <a:t>2</a:t>
            </a:r>
            <a:r>
              <a:rPr lang="ja-JP" altLang="en-US" sz="1800" dirty="0"/>
              <a:t>日目の</a:t>
            </a:r>
            <a:r>
              <a:rPr lang="en-US" altLang="ja-JP" sz="1800" dirty="0"/>
              <a:t>CT</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r>
              <a:rPr lang="en-US" altLang="ja-JP" sz="1800" dirty="0"/>
              <a:t/>
            </a:r>
            <a:br>
              <a:rPr lang="en-US" altLang="ja-JP" sz="1800" dirty="0"/>
            </a:br>
            <a:endParaRPr lang="ja-JP" altLang="en-US" sz="1800" dirty="0"/>
          </a:p>
        </p:txBody>
      </p:sp>
      <p:sp>
        <p:nvSpPr>
          <p:cNvPr id="16" name="正方形/長方形 15">
            <a:extLst>
              <a:ext uri="{FF2B5EF4-FFF2-40B4-BE49-F238E27FC236}">
                <a16:creationId xmlns:a16="http://schemas.microsoft.com/office/drawing/2014/main" xmlns="" id="{00A40008-84F4-473D-B03C-CE2BF71F1A91}"/>
              </a:ext>
            </a:extLst>
          </p:cNvPr>
          <p:cNvSpPr/>
          <p:nvPr/>
        </p:nvSpPr>
        <p:spPr>
          <a:xfrm>
            <a:off x="522663" y="3117270"/>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xmlns="" id="{12FC0EFD-0684-4015-97C8-9A36C7A86D6E}"/>
              </a:ext>
            </a:extLst>
          </p:cNvPr>
          <p:cNvSpPr/>
          <p:nvPr/>
        </p:nvSpPr>
        <p:spPr>
          <a:xfrm>
            <a:off x="2543694" y="3117269"/>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xmlns="" id="{9012A377-B343-42D0-B49A-856AE8ECCD5A}"/>
              </a:ext>
            </a:extLst>
          </p:cNvPr>
          <p:cNvSpPr/>
          <p:nvPr/>
        </p:nvSpPr>
        <p:spPr>
          <a:xfrm>
            <a:off x="4539789" y="3117269"/>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xmlns="" id="{720BD973-E4EF-4E48-8982-164D5990D6E8}"/>
              </a:ext>
            </a:extLst>
          </p:cNvPr>
          <p:cNvSpPr/>
          <p:nvPr/>
        </p:nvSpPr>
        <p:spPr>
          <a:xfrm>
            <a:off x="522663" y="4650967"/>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xmlns="" id="{6B67BD32-3233-4C9A-A553-075F60465A85}"/>
              </a:ext>
            </a:extLst>
          </p:cNvPr>
          <p:cNvSpPr/>
          <p:nvPr/>
        </p:nvSpPr>
        <p:spPr>
          <a:xfrm>
            <a:off x="2543694" y="4650965"/>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xmlns="" id="{16166BEE-3D20-48EB-9E13-220E0393B3E5}"/>
              </a:ext>
            </a:extLst>
          </p:cNvPr>
          <p:cNvSpPr/>
          <p:nvPr/>
        </p:nvSpPr>
        <p:spPr>
          <a:xfrm>
            <a:off x="4547062" y="4650966"/>
            <a:ext cx="1829839" cy="12538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7949949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122</Words>
  <Application>Microsoft Office PowerPoint</Application>
  <PresentationFormat>ワイド画面</PresentationFormat>
  <Paragraphs>17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游ゴシック</vt:lpstr>
      <vt:lpstr>游ゴシック Light</vt:lpstr>
      <vt:lpstr>Arial</vt:lpstr>
      <vt:lpstr>Calibri</vt:lpstr>
      <vt:lpstr>Calibri Light</vt:lpstr>
      <vt:lpstr>Office テーマ</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上段記載例 北海道大学・法医学/死因究明教育センター 兵頭秀樹、＠＠＠  年齢：50代男性 現病歴：安否確認に訪れた職場同僚が、居間で倒れているところを発見。救急搬送されたが、そのまま死亡確認。 屋内ゴミ箱から、空薬包を150薬分認めた。４L焼酎ペットボトルが半分空いた状態で発見された。 既往歴：高血圧・高脂血症 死後2日目のCT            </dc:title>
  <dc:creator>兵頭秀樹</dc:creator>
  <cp:lastModifiedBy>Hideko</cp:lastModifiedBy>
  <cp:revision>6</cp:revision>
  <dcterms:created xsi:type="dcterms:W3CDTF">2019-12-05T05:55:15Z</dcterms:created>
  <dcterms:modified xsi:type="dcterms:W3CDTF">2020-01-19T13:32:56Z</dcterms:modified>
</cp:coreProperties>
</file>