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316" r:id="rId1"/>
    <p:sldMasterId id="2147484459" r:id="rId2"/>
    <p:sldMasterId id="2147484471" r:id="rId3"/>
  </p:sldMasterIdLst>
  <p:handoutMasterIdLst>
    <p:handoutMasterId r:id="rId10"/>
  </p:handoutMasterIdLst>
  <p:sldIdLst>
    <p:sldId id="258" r:id="rId4"/>
    <p:sldId id="264" r:id="rId5"/>
    <p:sldId id="266" r:id="rId6"/>
    <p:sldId id="268" r:id="rId7"/>
    <p:sldId id="267" r:id="rId8"/>
    <p:sldId id="265" r:id="rId9"/>
  </p:sldIdLst>
  <p:sldSz cx="9144000" cy="6858000" type="screen4x3"/>
  <p:notesSz cx="6735763" cy="9866313"/>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ECF3"/>
    <a:srgbClr val="C2D1E2"/>
    <a:srgbClr val="E9F2F5"/>
    <a:srgbClr val="F3CC75"/>
    <a:srgbClr val="EBAD21"/>
    <a:srgbClr val="FAEBC7"/>
    <a:srgbClr val="D2C79C"/>
    <a:srgbClr val="E7D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62" d="100"/>
          <a:sy n="162" d="100"/>
        </p:scale>
        <p:origin x="274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Header Placeholder 1"/>
          <p:cNvSpPr>
            <a:spLocks noGrp="1"/>
          </p:cNvSpPr>
          <p:nvPr>
            <p:ph type="hdr" sz="quarter"/>
          </p:nvPr>
        </p:nvSpPr>
        <p:spPr bwMode="auto">
          <a:xfrm>
            <a:off x="0" y="0"/>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14339" name="Date Placeholder 2"/>
          <p:cNvSpPr>
            <a:spLocks noGrp="1"/>
          </p:cNvSpPr>
          <p:nvPr>
            <p:ph type="dt" sz="quarter" idx="1"/>
          </p:nvPr>
        </p:nvSpPr>
        <p:spPr bwMode="auto">
          <a:xfrm>
            <a:off x="3815373" y="0"/>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CAA2974-B8B3-4DFD-97D0-0F56117FC3FD}" type="datetimeFigureOut">
              <a:rPr lang="en-US" altLang="en-US"/>
              <a:pPr>
                <a:defRPr/>
              </a:pPr>
              <a:t>1/19/2021</a:t>
            </a:fld>
            <a:endParaRPr lang="en-US" altLang="en-US"/>
          </a:p>
        </p:txBody>
      </p:sp>
      <p:sp>
        <p:nvSpPr>
          <p:cNvPr id="14340" name="Footer Placeholder 3"/>
          <p:cNvSpPr>
            <a:spLocks noGrp="1"/>
          </p:cNvSpPr>
          <p:nvPr>
            <p:ph type="ftr" sz="quarter" idx="2"/>
          </p:nvPr>
        </p:nvSpPr>
        <p:spPr bwMode="auto">
          <a:xfrm>
            <a:off x="0"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14341" name="Slide Number Placeholder 4"/>
          <p:cNvSpPr>
            <a:spLocks noGrp="1"/>
          </p:cNvSpPr>
          <p:nvPr>
            <p:ph type="sldNum" sz="quarter" idx="3"/>
          </p:nvPr>
        </p:nvSpPr>
        <p:spPr bwMode="auto">
          <a:xfrm>
            <a:off x="3815373"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500BB91-4637-4970-8DCF-898FDD5DBAA5}" type="slidenum">
              <a:rPr lang="en-US" altLang="en-US"/>
              <a:pPr>
                <a:defRPr/>
              </a:pPr>
              <a:t>‹#›</a:t>
            </a:fld>
            <a:endParaRPr lang="en-US" altLang="en-US"/>
          </a:p>
        </p:txBody>
      </p:sp>
    </p:spTree>
    <p:extLst>
      <p:ext uri="{BB962C8B-B14F-4D97-AF65-F5344CB8AC3E}">
        <p14:creationId xmlns:p14="http://schemas.microsoft.com/office/powerpoint/2010/main" val="922846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9F500926-B983-4603-B78D-043346203126}" type="datetimeFigureOut">
              <a:rPr lang="en-US" altLang="en-US"/>
              <a:pPr>
                <a:defRPr/>
              </a:pPr>
              <a:t>1/19/2021</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A2D6EA2E-8BA2-43ED-AE8B-8619F5D5D21C}" type="slidenum">
              <a:rPr lang="en-US" altLang="en-US"/>
              <a:pPr>
                <a:defRPr/>
              </a:pPr>
              <a:t>‹#›</a:t>
            </a:fld>
            <a:endParaRPr lang="en-US" altLang="en-US"/>
          </a:p>
        </p:txBody>
      </p:sp>
    </p:spTree>
    <p:extLst>
      <p:ext uri="{BB962C8B-B14F-4D97-AF65-F5344CB8AC3E}">
        <p14:creationId xmlns:p14="http://schemas.microsoft.com/office/powerpoint/2010/main" val="23969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FCE68E6-CF91-4716-9544-97C602D9A5E8}" type="datetimeFigureOut">
              <a:rPr lang="en-US" altLang="en-US"/>
              <a:pPr>
                <a:defRPr/>
              </a:pPr>
              <a:t>1/19/2021</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AADB62ED-51D9-4D1A-A777-8C21355B57EA}" type="slidenum">
              <a:rPr lang="en-US" altLang="en-US"/>
              <a:pPr>
                <a:defRPr/>
              </a:pPr>
              <a:t>‹#›</a:t>
            </a:fld>
            <a:endParaRPr lang="en-US" altLang="en-US"/>
          </a:p>
        </p:txBody>
      </p:sp>
    </p:spTree>
    <p:extLst>
      <p:ext uri="{BB962C8B-B14F-4D97-AF65-F5344CB8AC3E}">
        <p14:creationId xmlns:p14="http://schemas.microsoft.com/office/powerpoint/2010/main" val="134210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5A552551-145A-4EAB-9093-0C8F2A0FFC2E}" type="datetimeFigureOut">
              <a:rPr lang="en-US" altLang="en-US"/>
              <a:pPr>
                <a:defRPr/>
              </a:pPr>
              <a:t>1/19/2021</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6A6DF15A-5F74-40CE-91D0-092263D1272D}" type="slidenum">
              <a:rPr lang="en-US" altLang="en-US"/>
              <a:pPr>
                <a:defRPr/>
              </a:pPr>
              <a:t>‹#›</a:t>
            </a:fld>
            <a:endParaRPr lang="en-US" altLang="en-US"/>
          </a:p>
        </p:txBody>
      </p:sp>
    </p:spTree>
    <p:extLst>
      <p:ext uri="{BB962C8B-B14F-4D97-AF65-F5344CB8AC3E}">
        <p14:creationId xmlns:p14="http://schemas.microsoft.com/office/powerpoint/2010/main" val="383592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5998CFD5-3A61-4416-B6D6-C0900AD7C10C}" type="datetimeFigureOut">
              <a:rPr lang="en-US" altLang="en-US"/>
              <a:pPr>
                <a:defRPr/>
              </a:pPr>
              <a:t>1/19/2021</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B22BBBCC-EA15-4047-91DB-7B4CA17C7859}" type="slidenum">
              <a:rPr lang="en-US" altLang="en-US"/>
              <a:pPr>
                <a:defRPr/>
              </a:pPr>
              <a:t>‹#›</a:t>
            </a:fld>
            <a:endParaRPr lang="en-US" altLang="en-US"/>
          </a:p>
        </p:txBody>
      </p:sp>
    </p:spTree>
    <p:extLst>
      <p:ext uri="{BB962C8B-B14F-4D97-AF65-F5344CB8AC3E}">
        <p14:creationId xmlns:p14="http://schemas.microsoft.com/office/powerpoint/2010/main" val="2602171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505F8DD-2019-451B-A9A9-DF878D617477}"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9797D5-3D20-437B-9BE8-65252944959A}" type="slidenum">
              <a:rPr lang="en-US"/>
              <a:pPr>
                <a:defRPr/>
              </a:pPr>
              <a:t>‹#›</a:t>
            </a:fld>
            <a:endParaRPr lang="en-US"/>
          </a:p>
        </p:txBody>
      </p:sp>
    </p:spTree>
    <p:extLst>
      <p:ext uri="{BB962C8B-B14F-4D97-AF65-F5344CB8AC3E}">
        <p14:creationId xmlns:p14="http://schemas.microsoft.com/office/powerpoint/2010/main" val="62080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CCC040-FF0E-4440-AE51-6155E9A912FD}"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3F305-4E83-42DA-A096-AED281043BAC}" type="slidenum">
              <a:rPr lang="en-US"/>
              <a:pPr>
                <a:defRPr/>
              </a:pPr>
              <a:t>‹#›</a:t>
            </a:fld>
            <a:endParaRPr lang="en-US"/>
          </a:p>
        </p:txBody>
      </p:sp>
    </p:spTree>
    <p:extLst>
      <p:ext uri="{BB962C8B-B14F-4D97-AF65-F5344CB8AC3E}">
        <p14:creationId xmlns:p14="http://schemas.microsoft.com/office/powerpoint/2010/main" val="346575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3741CE-4194-4D10-B421-247943E43988}"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E6B645-1023-4B67-A0F6-FEBC428291D7}" type="slidenum">
              <a:rPr lang="en-US"/>
              <a:pPr>
                <a:defRPr/>
              </a:pPr>
              <a:t>‹#›</a:t>
            </a:fld>
            <a:endParaRPr lang="en-US"/>
          </a:p>
        </p:txBody>
      </p:sp>
    </p:spTree>
    <p:extLst>
      <p:ext uri="{BB962C8B-B14F-4D97-AF65-F5344CB8AC3E}">
        <p14:creationId xmlns:p14="http://schemas.microsoft.com/office/powerpoint/2010/main" val="428704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F81595-DFF9-49D0-BE82-E778861C72F4}"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7E94DC-F7D3-4F79-8237-EF611DD1542A}" type="slidenum">
              <a:rPr lang="en-US"/>
              <a:pPr>
                <a:defRPr/>
              </a:pPr>
              <a:t>‹#›</a:t>
            </a:fld>
            <a:endParaRPr lang="en-US"/>
          </a:p>
        </p:txBody>
      </p:sp>
    </p:spTree>
    <p:extLst>
      <p:ext uri="{BB962C8B-B14F-4D97-AF65-F5344CB8AC3E}">
        <p14:creationId xmlns:p14="http://schemas.microsoft.com/office/powerpoint/2010/main" val="409778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2BECF0-83DF-457F-AABF-46671E761E3D}" type="datetimeFigureOut">
              <a:rPr lang="en-US"/>
              <a:pPr>
                <a:defRPr/>
              </a:pPr>
              <a:t>1/19/2021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24A501-0125-4E13-BA76-B03B55015827}" type="slidenum">
              <a:rPr lang="en-US"/>
              <a:pPr>
                <a:defRPr/>
              </a:pPr>
              <a:t>‹#›</a:t>
            </a:fld>
            <a:endParaRPr lang="en-US"/>
          </a:p>
        </p:txBody>
      </p:sp>
    </p:spTree>
    <p:extLst>
      <p:ext uri="{BB962C8B-B14F-4D97-AF65-F5344CB8AC3E}">
        <p14:creationId xmlns:p14="http://schemas.microsoft.com/office/powerpoint/2010/main" val="395388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59399C-CBDB-46E0-AE49-FA900086ED6C}" type="datetimeFigureOut">
              <a:rPr lang="en-US"/>
              <a:pPr>
                <a:defRPr/>
              </a:pPr>
              <a:t>1/19/2021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8B8C88-058B-4932-8EEA-54A2A060A1A8}" type="slidenum">
              <a:rPr lang="en-US"/>
              <a:pPr>
                <a:defRPr/>
              </a:pPr>
              <a:t>‹#›</a:t>
            </a:fld>
            <a:endParaRPr lang="en-US"/>
          </a:p>
        </p:txBody>
      </p:sp>
    </p:spTree>
    <p:extLst>
      <p:ext uri="{BB962C8B-B14F-4D97-AF65-F5344CB8AC3E}">
        <p14:creationId xmlns:p14="http://schemas.microsoft.com/office/powerpoint/2010/main" val="344422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56FDB-4FE7-414A-AE74-ED25010F4F8D}" type="datetimeFigureOut">
              <a:rPr lang="en-US"/>
              <a:pPr>
                <a:defRPr/>
              </a:pPr>
              <a:t>1/19/2021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C895BD-7C3B-4245-92DC-1732D7CF1C3F}" type="slidenum">
              <a:rPr lang="en-US"/>
              <a:pPr>
                <a:defRPr/>
              </a:pPr>
              <a:t>‹#›</a:t>
            </a:fld>
            <a:endParaRPr lang="en-US"/>
          </a:p>
        </p:txBody>
      </p:sp>
    </p:spTree>
    <p:extLst>
      <p:ext uri="{BB962C8B-B14F-4D97-AF65-F5344CB8AC3E}">
        <p14:creationId xmlns:p14="http://schemas.microsoft.com/office/powerpoint/2010/main" val="249092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6056B06-A335-40C1-89B8-1D6EBA52563A}" type="datetimeFigureOut">
              <a:rPr lang="en-US" altLang="en-US"/>
              <a:pPr>
                <a:defRPr/>
              </a:pPr>
              <a:t>1/19/2021</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5173251B-D0D3-4AD3-8B38-970CDD9B5937}" type="slidenum">
              <a:rPr lang="en-US" altLang="en-US"/>
              <a:pPr>
                <a:defRPr/>
              </a:pPr>
              <a:t>‹#›</a:t>
            </a:fld>
            <a:endParaRPr lang="en-US" altLang="en-US"/>
          </a:p>
        </p:txBody>
      </p:sp>
    </p:spTree>
    <p:extLst>
      <p:ext uri="{BB962C8B-B14F-4D97-AF65-F5344CB8AC3E}">
        <p14:creationId xmlns:p14="http://schemas.microsoft.com/office/powerpoint/2010/main" val="3803332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63E535-FABF-4032-AD5F-006C6C19A84A}"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BBE36A-9185-4BB8-8755-F96EA33217E2}" type="slidenum">
              <a:rPr lang="en-US"/>
              <a:pPr>
                <a:defRPr/>
              </a:pPr>
              <a:t>‹#›</a:t>
            </a:fld>
            <a:endParaRPr lang="en-US"/>
          </a:p>
        </p:txBody>
      </p:sp>
    </p:spTree>
    <p:extLst>
      <p:ext uri="{BB962C8B-B14F-4D97-AF65-F5344CB8AC3E}">
        <p14:creationId xmlns:p14="http://schemas.microsoft.com/office/powerpoint/2010/main" val="3030353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983E8C-9F4B-4A04-90F1-EBA2C495C2DB}"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1B8B64-8481-4FFA-96B1-2923160A3B91}" type="slidenum">
              <a:rPr lang="en-US"/>
              <a:pPr>
                <a:defRPr/>
              </a:pPr>
              <a:t>‹#›</a:t>
            </a:fld>
            <a:endParaRPr lang="en-US"/>
          </a:p>
        </p:txBody>
      </p:sp>
    </p:spTree>
    <p:extLst>
      <p:ext uri="{BB962C8B-B14F-4D97-AF65-F5344CB8AC3E}">
        <p14:creationId xmlns:p14="http://schemas.microsoft.com/office/powerpoint/2010/main" val="160757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0BE671-F9A2-4D26-8967-F8DAF19AA4B2}"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A18F06-EF06-4875-90AA-EC7D1D01964B}" type="slidenum">
              <a:rPr lang="en-US"/>
              <a:pPr>
                <a:defRPr/>
              </a:pPr>
              <a:t>‹#›</a:t>
            </a:fld>
            <a:endParaRPr lang="en-US"/>
          </a:p>
        </p:txBody>
      </p:sp>
    </p:spTree>
    <p:extLst>
      <p:ext uri="{BB962C8B-B14F-4D97-AF65-F5344CB8AC3E}">
        <p14:creationId xmlns:p14="http://schemas.microsoft.com/office/powerpoint/2010/main" val="33351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BC06DD-3895-4FBC-8FE2-D2AFB70FBB85}"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B842-578E-4355-8F6E-FEF52B5516B8}" type="slidenum">
              <a:rPr lang="en-US"/>
              <a:pPr>
                <a:defRPr/>
              </a:pPr>
              <a:t>‹#›</a:t>
            </a:fld>
            <a:endParaRPr lang="en-US"/>
          </a:p>
        </p:txBody>
      </p:sp>
    </p:spTree>
    <p:extLst>
      <p:ext uri="{BB962C8B-B14F-4D97-AF65-F5344CB8AC3E}">
        <p14:creationId xmlns:p14="http://schemas.microsoft.com/office/powerpoint/2010/main" val="1829117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AA3F83-F954-42E1-9ECC-C013EB0835E7}"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AB6BD-C193-4510-B3BD-21C229BEFCA4}" type="slidenum">
              <a:rPr lang="en-US"/>
              <a:pPr>
                <a:defRPr/>
              </a:pPr>
              <a:t>‹#›</a:t>
            </a:fld>
            <a:endParaRPr lang="en-US"/>
          </a:p>
        </p:txBody>
      </p:sp>
    </p:spTree>
    <p:extLst>
      <p:ext uri="{BB962C8B-B14F-4D97-AF65-F5344CB8AC3E}">
        <p14:creationId xmlns:p14="http://schemas.microsoft.com/office/powerpoint/2010/main" val="295534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B53AD7-51DF-4404-9804-16CE756646B9}"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6CD45-B1CC-47E3-A233-24509A484544}" type="slidenum">
              <a:rPr lang="en-US"/>
              <a:pPr>
                <a:defRPr/>
              </a:pPr>
              <a:t>‹#›</a:t>
            </a:fld>
            <a:endParaRPr lang="en-US"/>
          </a:p>
        </p:txBody>
      </p:sp>
    </p:spTree>
    <p:extLst>
      <p:ext uri="{BB962C8B-B14F-4D97-AF65-F5344CB8AC3E}">
        <p14:creationId xmlns:p14="http://schemas.microsoft.com/office/powerpoint/2010/main" val="2733841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90360B-DFFA-452F-B430-00E623291F0B}"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3EB736-9FA2-4492-8611-7C411B22C542}" type="slidenum">
              <a:rPr lang="en-US"/>
              <a:pPr>
                <a:defRPr/>
              </a:pPr>
              <a:t>‹#›</a:t>
            </a:fld>
            <a:endParaRPr lang="en-US"/>
          </a:p>
        </p:txBody>
      </p:sp>
    </p:spTree>
    <p:extLst>
      <p:ext uri="{BB962C8B-B14F-4D97-AF65-F5344CB8AC3E}">
        <p14:creationId xmlns:p14="http://schemas.microsoft.com/office/powerpoint/2010/main" val="311785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B9679F7-635E-40C6-8580-83FA6D960780}"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1C2283-85F7-4631-B8A4-8A7C32026387}" type="slidenum">
              <a:rPr lang="en-US"/>
              <a:pPr>
                <a:defRPr/>
              </a:pPr>
              <a:t>‹#›</a:t>
            </a:fld>
            <a:endParaRPr lang="en-US"/>
          </a:p>
        </p:txBody>
      </p:sp>
    </p:spTree>
    <p:extLst>
      <p:ext uri="{BB962C8B-B14F-4D97-AF65-F5344CB8AC3E}">
        <p14:creationId xmlns:p14="http://schemas.microsoft.com/office/powerpoint/2010/main" val="146730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1A4A17-1C88-4D22-B1DE-B4260A7C1E21}" type="datetimeFigureOut">
              <a:rPr lang="en-US"/>
              <a:pPr>
                <a:defRPr/>
              </a:pPr>
              <a:t>1/19/2021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2930B4-5CA3-48E1-B000-EBC3633F8169}" type="slidenum">
              <a:rPr lang="en-US"/>
              <a:pPr>
                <a:defRPr/>
              </a:pPr>
              <a:t>‹#›</a:t>
            </a:fld>
            <a:endParaRPr lang="en-US"/>
          </a:p>
        </p:txBody>
      </p:sp>
    </p:spTree>
    <p:extLst>
      <p:ext uri="{BB962C8B-B14F-4D97-AF65-F5344CB8AC3E}">
        <p14:creationId xmlns:p14="http://schemas.microsoft.com/office/powerpoint/2010/main" val="4245273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49D23B-DE3E-462B-8A31-391EE3E36F8F}" type="datetimeFigureOut">
              <a:rPr lang="en-US"/>
              <a:pPr>
                <a:defRPr/>
              </a:pPr>
              <a:t>1/19/2021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795B83-0445-436F-A0D0-F37862840A56}" type="slidenum">
              <a:rPr lang="en-US"/>
              <a:pPr>
                <a:defRPr/>
              </a:pPr>
              <a:t>‹#›</a:t>
            </a:fld>
            <a:endParaRPr lang="en-US"/>
          </a:p>
        </p:txBody>
      </p:sp>
    </p:spTree>
    <p:extLst>
      <p:ext uri="{BB962C8B-B14F-4D97-AF65-F5344CB8AC3E}">
        <p14:creationId xmlns:p14="http://schemas.microsoft.com/office/powerpoint/2010/main" val="330702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F08713F8-108A-41FF-898D-2D82DD910C21}" type="datetimeFigureOut">
              <a:rPr lang="en-US" altLang="en-US"/>
              <a:pPr>
                <a:defRPr/>
              </a:pPr>
              <a:t>1/19/2021</a:t>
            </a:fld>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pPr>
              <a:defRPr/>
            </a:pPr>
            <a:fld id="{DFD706ED-E199-4B13-AC5E-044C30DB6B94}" type="slidenum">
              <a:rPr lang="en-US" altLang="en-US"/>
              <a:pPr>
                <a:defRPr/>
              </a:pPr>
              <a:t>‹#›</a:t>
            </a:fld>
            <a:endParaRPr lang="en-US" altLang="en-US"/>
          </a:p>
        </p:txBody>
      </p:sp>
    </p:spTree>
    <p:extLst>
      <p:ext uri="{BB962C8B-B14F-4D97-AF65-F5344CB8AC3E}">
        <p14:creationId xmlns:p14="http://schemas.microsoft.com/office/powerpoint/2010/main" val="477752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A92729-E1BC-4600-B40B-D02E5394AF88}" type="datetimeFigureOut">
              <a:rPr lang="en-US"/>
              <a:pPr>
                <a:defRPr/>
              </a:pPr>
              <a:t>1/19/2021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8E4BC7-BF84-48B7-8DA4-3F69E5E2F5E7}" type="slidenum">
              <a:rPr lang="en-US"/>
              <a:pPr>
                <a:defRPr/>
              </a:pPr>
              <a:t>‹#›</a:t>
            </a:fld>
            <a:endParaRPr lang="en-US"/>
          </a:p>
        </p:txBody>
      </p:sp>
    </p:spTree>
    <p:extLst>
      <p:ext uri="{BB962C8B-B14F-4D97-AF65-F5344CB8AC3E}">
        <p14:creationId xmlns:p14="http://schemas.microsoft.com/office/powerpoint/2010/main" val="4154672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0157FA-589A-47FD-B048-E889BC47FE34}"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26BDC9-FF88-478C-A626-FE42A55033B4}" type="slidenum">
              <a:rPr lang="en-US"/>
              <a:pPr>
                <a:defRPr/>
              </a:pPr>
              <a:t>‹#›</a:t>
            </a:fld>
            <a:endParaRPr lang="en-US"/>
          </a:p>
        </p:txBody>
      </p:sp>
    </p:spTree>
    <p:extLst>
      <p:ext uri="{BB962C8B-B14F-4D97-AF65-F5344CB8AC3E}">
        <p14:creationId xmlns:p14="http://schemas.microsoft.com/office/powerpoint/2010/main" val="2688010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1B7BDF-8624-4D54-BBED-CDEA6E71656E}"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80B1DF-5490-4D08-835C-DBBAD046AE2C}" type="slidenum">
              <a:rPr lang="en-US"/>
              <a:pPr>
                <a:defRPr/>
              </a:pPr>
              <a:t>‹#›</a:t>
            </a:fld>
            <a:endParaRPr lang="en-US"/>
          </a:p>
        </p:txBody>
      </p:sp>
    </p:spTree>
    <p:extLst>
      <p:ext uri="{BB962C8B-B14F-4D97-AF65-F5344CB8AC3E}">
        <p14:creationId xmlns:p14="http://schemas.microsoft.com/office/powerpoint/2010/main" val="165182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883B96-FDB0-485C-9D2F-D2AF25CF35A5}"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5454D-E06F-462D-B3D6-01EA05348871}" type="slidenum">
              <a:rPr lang="en-US"/>
              <a:pPr>
                <a:defRPr/>
              </a:pPr>
              <a:t>‹#›</a:t>
            </a:fld>
            <a:endParaRPr lang="en-US"/>
          </a:p>
        </p:txBody>
      </p:sp>
    </p:spTree>
    <p:extLst>
      <p:ext uri="{BB962C8B-B14F-4D97-AF65-F5344CB8AC3E}">
        <p14:creationId xmlns:p14="http://schemas.microsoft.com/office/powerpoint/2010/main" val="3881238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B369F3-4DCB-4BA5-8CAF-F36C85987903}"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621323-2D76-423A-8E4A-E4BBF240CD9F}" type="slidenum">
              <a:rPr lang="en-US"/>
              <a:pPr>
                <a:defRPr/>
              </a:pPr>
              <a:t>‹#›</a:t>
            </a:fld>
            <a:endParaRPr lang="en-US"/>
          </a:p>
        </p:txBody>
      </p:sp>
    </p:spTree>
    <p:extLst>
      <p:ext uri="{BB962C8B-B14F-4D97-AF65-F5344CB8AC3E}">
        <p14:creationId xmlns:p14="http://schemas.microsoft.com/office/powerpoint/2010/main" val="2710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CAB28F7E-AE42-40C5-A706-3971190238A9}" type="datetimeFigureOut">
              <a:rPr lang="en-US" altLang="en-US"/>
              <a:pPr>
                <a:defRPr/>
              </a:pPr>
              <a:t>1/19/2021</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7A07BF3D-17F2-4CB9-A9E4-96749444217D}" type="slidenum">
              <a:rPr lang="en-US" altLang="en-US"/>
              <a:pPr>
                <a:defRPr/>
              </a:pPr>
              <a:t>‹#›</a:t>
            </a:fld>
            <a:endParaRPr lang="en-US" altLang="en-US"/>
          </a:p>
        </p:txBody>
      </p:sp>
    </p:spTree>
    <p:extLst>
      <p:ext uri="{BB962C8B-B14F-4D97-AF65-F5344CB8AC3E}">
        <p14:creationId xmlns:p14="http://schemas.microsoft.com/office/powerpoint/2010/main" val="136941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9DB359E-19EF-4F07-9356-99886EE4144C}" type="datetimeFigureOut">
              <a:rPr lang="en-US" altLang="en-US"/>
              <a:pPr>
                <a:defRPr/>
              </a:pPr>
              <a:t>1/19/2021</a:t>
            </a:fld>
            <a:endParaRPr lang="en-US" altLang="en-US"/>
          </a:p>
        </p:txBody>
      </p:sp>
      <p:sp>
        <p:nvSpPr>
          <p:cNvPr id="8" name="Footer Placeholder 4"/>
          <p:cNvSpPr>
            <a:spLocks noGrp="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ln/>
        </p:spPr>
        <p:txBody>
          <a:bodyPr/>
          <a:lstStyle>
            <a:lvl1pPr>
              <a:defRPr/>
            </a:lvl1pPr>
          </a:lstStyle>
          <a:p>
            <a:pPr>
              <a:defRPr/>
            </a:pPr>
            <a:fld id="{424AA2A8-C8A1-4DA3-9DE0-5A357E3DC29A}" type="slidenum">
              <a:rPr lang="en-US" altLang="en-US"/>
              <a:pPr>
                <a:defRPr/>
              </a:pPr>
              <a:t>‹#›</a:t>
            </a:fld>
            <a:endParaRPr lang="en-US" altLang="en-US"/>
          </a:p>
        </p:txBody>
      </p:sp>
    </p:spTree>
    <p:extLst>
      <p:ext uri="{BB962C8B-B14F-4D97-AF65-F5344CB8AC3E}">
        <p14:creationId xmlns:p14="http://schemas.microsoft.com/office/powerpoint/2010/main" val="39282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27B9B600-FFF0-4F56-AB5A-A6B99E22E3E4}" type="datetimeFigureOut">
              <a:rPr lang="en-US" altLang="en-US"/>
              <a:pPr>
                <a:defRPr/>
              </a:pPr>
              <a:t>1/19/2021</a:t>
            </a:fld>
            <a:endParaRPr lang="en-US" altLang="en-US"/>
          </a:p>
        </p:txBody>
      </p:sp>
      <p:sp>
        <p:nvSpPr>
          <p:cNvPr id="4" name="Footer Placeholder 4"/>
          <p:cNvSpPr>
            <a:spLocks noGrp="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pPr>
              <a:defRPr/>
            </a:pPr>
            <a:fld id="{87C07130-DE73-4706-8EF2-9584D4427589}" type="slidenum">
              <a:rPr lang="en-US" altLang="en-US"/>
              <a:pPr>
                <a:defRPr/>
              </a:pPr>
              <a:t>‹#›</a:t>
            </a:fld>
            <a:endParaRPr lang="en-US" altLang="en-US"/>
          </a:p>
        </p:txBody>
      </p:sp>
    </p:spTree>
    <p:extLst>
      <p:ext uri="{BB962C8B-B14F-4D97-AF65-F5344CB8AC3E}">
        <p14:creationId xmlns:p14="http://schemas.microsoft.com/office/powerpoint/2010/main" val="206050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750B09B1-0483-4E75-A96E-8308B7D5BCC9}" type="datetimeFigureOut">
              <a:rPr lang="en-US" altLang="en-US"/>
              <a:pPr>
                <a:defRPr/>
              </a:pPr>
              <a:t>1/19/2021</a:t>
            </a:fld>
            <a:endParaRPr lang="en-US" altLang="en-US"/>
          </a:p>
        </p:txBody>
      </p:sp>
      <p:sp>
        <p:nvSpPr>
          <p:cNvPr id="3" name="Footer Placeholder 4"/>
          <p:cNvSpPr>
            <a:spLocks noGrp="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ln/>
        </p:spPr>
        <p:txBody>
          <a:bodyPr/>
          <a:lstStyle>
            <a:lvl1pPr>
              <a:defRPr/>
            </a:lvl1pPr>
          </a:lstStyle>
          <a:p>
            <a:pPr>
              <a:defRPr/>
            </a:pPr>
            <a:fld id="{032ED452-7DEA-48DB-81A8-2DE0794F84A0}" type="slidenum">
              <a:rPr lang="en-US" altLang="en-US"/>
              <a:pPr>
                <a:defRPr/>
              </a:pPr>
              <a:t>‹#›</a:t>
            </a:fld>
            <a:endParaRPr lang="en-US" altLang="en-US"/>
          </a:p>
        </p:txBody>
      </p:sp>
    </p:spTree>
    <p:extLst>
      <p:ext uri="{BB962C8B-B14F-4D97-AF65-F5344CB8AC3E}">
        <p14:creationId xmlns:p14="http://schemas.microsoft.com/office/powerpoint/2010/main" val="428366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89BB4326-4EDE-45E5-8420-399F8AB93472}" type="datetimeFigureOut">
              <a:rPr lang="en-US" altLang="en-US"/>
              <a:pPr>
                <a:defRPr/>
              </a:pPr>
              <a:t>1/19/2021</a:t>
            </a:fld>
            <a:endParaRPr lang="en-US" altLang="en-US"/>
          </a:p>
        </p:txBody>
      </p:sp>
      <p:sp>
        <p:nvSpPr>
          <p:cNvPr id="4" name="Footer Placeholder 4"/>
          <p:cNvSpPr>
            <a:spLocks noGrp="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pPr>
              <a:defRPr/>
            </a:pPr>
            <a:fld id="{9ADFE2C2-AE53-47A3-B4B7-BEAF0DF88EEE}" type="slidenum">
              <a:rPr lang="en-US" altLang="en-US"/>
              <a:pPr>
                <a:defRPr/>
              </a:pPr>
              <a:t>‹#›</a:t>
            </a:fld>
            <a:endParaRPr lang="en-US" altLang="en-US"/>
          </a:p>
        </p:txBody>
      </p:sp>
    </p:spTree>
    <p:extLst>
      <p:ext uri="{BB962C8B-B14F-4D97-AF65-F5344CB8AC3E}">
        <p14:creationId xmlns:p14="http://schemas.microsoft.com/office/powerpoint/2010/main" val="136637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D53D0AD7-1166-4719-B671-1DA1975660B8}" type="datetimeFigureOut">
              <a:rPr lang="en-US" altLang="en-US"/>
              <a:pPr>
                <a:defRPr/>
              </a:pPr>
              <a:t>1/19/2021</a:t>
            </a:fld>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pPr>
              <a:defRPr/>
            </a:pPr>
            <a:fld id="{FDE65496-A7E0-4B5B-93F7-20CB56ACA56C}" type="slidenum">
              <a:rPr lang="en-US" altLang="en-US"/>
              <a:pPr>
                <a:defRPr/>
              </a:pPr>
              <a:t>‹#›</a:t>
            </a:fld>
            <a:endParaRPr lang="en-US" altLang="en-US"/>
          </a:p>
        </p:txBody>
      </p:sp>
    </p:spTree>
    <p:extLst>
      <p:ext uri="{BB962C8B-B14F-4D97-AF65-F5344CB8AC3E}">
        <p14:creationId xmlns:p14="http://schemas.microsoft.com/office/powerpoint/2010/main" val="28136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a:solidFill>
                <a:srgbClr val="898989"/>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050FC6B7-CD98-4CFF-824B-6F2461379FC2}" type="datetimeFigureOut">
              <a:rPr lang="en-US" altLang="en-US"/>
              <a:pPr>
                <a:defRPr/>
              </a:pPr>
              <a:t>1/19/2021</a:t>
            </a:fld>
            <a:endParaRPr lang="en-US" altLang="en-US"/>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34B7A24-3368-4EAE-A399-A836B1696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AC2F23-DA1F-490E-B89F-716E3A9C71BD}" type="datetimeFigureOut">
              <a:rPr lang="en-US"/>
              <a:pPr>
                <a:defRPr/>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65F597-4073-4F80-81F2-F1BA18806A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EE7EC3-1DAC-4B8C-BBC4-4417CBD42DDB}" type="datetimeFigureOut">
              <a:rPr lang="en-US"/>
              <a:pPr>
                <a:defRPr/>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CEFFC1-DE4F-4407-9990-9DEEC7E8FB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38800" y="3879706"/>
            <a:ext cx="19812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1224277" y="3879706"/>
            <a:ext cx="19812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 shot of author</a:t>
            </a:r>
          </a:p>
          <a:p>
            <a:pPr algn="ctr"/>
            <a:r>
              <a:rPr lang="en-US" b="1" dirty="0">
                <a:solidFill>
                  <a:schemeClr val="tx1"/>
                </a:solidFill>
              </a:rPr>
              <a:t>required</a:t>
            </a:r>
          </a:p>
        </p:txBody>
      </p:sp>
      <p:sp>
        <p:nvSpPr>
          <p:cNvPr id="9" name="Rectangle 8"/>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
        <p:nvSpPr>
          <p:cNvPr id="4102" name="Title 1"/>
          <p:cNvSpPr>
            <a:spLocks noGrp="1"/>
          </p:cNvSpPr>
          <p:nvPr>
            <p:ph type="ctrTitle"/>
          </p:nvPr>
        </p:nvSpPr>
        <p:spPr>
          <a:xfrm>
            <a:off x="609600" y="1219201"/>
            <a:ext cx="7772400" cy="1143000"/>
          </a:xfrm>
          <a:ln>
            <a:solidFill>
              <a:schemeClr val="tx1"/>
            </a:solidFill>
            <a:miter lim="800000"/>
            <a:headEnd/>
            <a:tailEnd/>
          </a:ln>
        </p:spPr>
        <p:txBody>
          <a:bodyPr/>
          <a:lstStyle/>
          <a:p>
            <a:pPr marL="342900" indent="-342900"/>
            <a:r>
              <a:rPr lang="en-US" altLang="en-US" sz="2000" dirty="0">
                <a:latin typeface="+mn-lt"/>
              </a:rPr>
              <a:t>Health economics-based verification of functional myocardial ischemia evaluation of stable coronary artery disease in Japan: A long-term longitudinal study using propensity score matching</a:t>
            </a:r>
            <a:endParaRPr lang="en-US" altLang="en-US" sz="4800" dirty="0">
              <a:latin typeface="+mn-lt"/>
            </a:endParaRPr>
          </a:p>
        </p:txBody>
      </p:sp>
      <p:sp>
        <p:nvSpPr>
          <p:cNvPr id="4103" name="Subtitle 3"/>
          <p:cNvSpPr>
            <a:spLocks noGrp="1"/>
          </p:cNvSpPr>
          <p:nvPr>
            <p:ph type="subTitle" idx="1"/>
          </p:nvPr>
        </p:nvSpPr>
        <p:spPr>
          <a:xfrm>
            <a:off x="1219200" y="2514600"/>
            <a:ext cx="6400800" cy="1143000"/>
          </a:xfrm>
          <a:ln>
            <a:solidFill>
              <a:schemeClr val="tx1"/>
            </a:solidFill>
            <a:miter lim="800000"/>
            <a:headEnd/>
            <a:tailEnd/>
          </a:ln>
        </p:spPr>
        <p:txBody>
          <a:bodyPr/>
          <a:lstStyle/>
          <a:p>
            <a:pPr marL="0" lvl="1"/>
            <a:r>
              <a:rPr lang="en-US" altLang="en-US" sz="900" dirty="0"/>
              <a:t>Tomoyuki Takura</a:t>
            </a:r>
            <a:r>
              <a:rPr lang="en-US" altLang="en-US" sz="900" baseline="30000" dirty="0"/>
              <a:t>1</a:t>
            </a:r>
            <a:r>
              <a:rPr lang="en-US" altLang="en-US" sz="900" dirty="0"/>
              <a:t>, </a:t>
            </a:r>
            <a:r>
              <a:rPr lang="en-US" altLang="en-US" sz="900" dirty="0" err="1"/>
              <a:t>Hiroyoshi</a:t>
            </a:r>
            <a:r>
              <a:rPr lang="en-US" altLang="en-US" sz="900" dirty="0"/>
              <a:t> Yokoi</a:t>
            </a:r>
            <a:r>
              <a:rPr lang="en-US" altLang="en-US" sz="900" baseline="30000" dirty="0"/>
              <a:t>2</a:t>
            </a:r>
            <a:r>
              <a:rPr lang="en-US" altLang="en-US" sz="900" dirty="0"/>
              <a:t>, </a:t>
            </a:r>
            <a:r>
              <a:rPr lang="en-US" altLang="en-US" sz="900" dirty="0" err="1"/>
              <a:t>Nobuhiro</a:t>
            </a:r>
            <a:r>
              <a:rPr lang="en-US" altLang="en-US" sz="900" dirty="0"/>
              <a:t> Tanaka</a:t>
            </a:r>
            <a:r>
              <a:rPr lang="en-US" altLang="en-US" sz="900" baseline="30000" dirty="0"/>
              <a:t>3</a:t>
            </a:r>
            <a:r>
              <a:rPr lang="en-US" altLang="en-US" sz="900" dirty="0"/>
              <a:t>, </a:t>
            </a:r>
            <a:r>
              <a:rPr lang="en-US" altLang="en-US" sz="900" dirty="0" err="1"/>
              <a:t>Naoya</a:t>
            </a:r>
            <a:r>
              <a:rPr lang="en-US" altLang="en-US" sz="900" dirty="0"/>
              <a:t> Matsumoto</a:t>
            </a:r>
            <a:r>
              <a:rPr lang="en-US" altLang="en-US" sz="900" baseline="30000" dirty="0"/>
              <a:t>4</a:t>
            </a:r>
            <a:r>
              <a:rPr lang="en-US" altLang="en-US" sz="900" dirty="0"/>
              <a:t>, Eri Yoshida</a:t>
            </a:r>
            <a:r>
              <a:rPr lang="en-US" altLang="en-US" sz="900" baseline="30000" dirty="0"/>
              <a:t>5</a:t>
            </a:r>
            <a:r>
              <a:rPr lang="en-US" altLang="en-US" sz="900" dirty="0"/>
              <a:t>, </a:t>
            </a:r>
            <a:r>
              <a:rPr lang="en-US" altLang="en-US" sz="900" dirty="0" err="1"/>
              <a:t>Tomoaki</a:t>
            </a:r>
            <a:r>
              <a:rPr lang="en-US" altLang="en-US" sz="900" dirty="0"/>
              <a:t> Nakata</a:t>
            </a:r>
            <a:r>
              <a:rPr lang="en-US" altLang="en-US" sz="900" baseline="30000" dirty="0"/>
              <a:t>6</a:t>
            </a:r>
            <a:r>
              <a:rPr lang="en-US" altLang="en-US" sz="900" dirty="0"/>
              <a:t>, </a:t>
            </a:r>
          </a:p>
          <a:p>
            <a:pPr marL="0" lvl="1"/>
            <a:r>
              <a:rPr lang="en-US" altLang="en-US" sz="900" dirty="0"/>
              <a:t>J-CONCIOUS Investigators</a:t>
            </a:r>
          </a:p>
          <a:p>
            <a:pPr marL="0" lvl="1">
              <a:lnSpc>
                <a:spcPts val="800"/>
              </a:lnSpc>
              <a:spcBef>
                <a:spcPts val="0"/>
              </a:spcBef>
            </a:pPr>
            <a:endParaRPr lang="en-US" altLang="en-US" sz="900" dirty="0"/>
          </a:p>
          <a:p>
            <a:pPr marL="0" lvl="1"/>
            <a:r>
              <a:rPr lang="en-US" altLang="en-US" sz="900" baseline="30000" dirty="0"/>
              <a:t>1</a:t>
            </a:r>
            <a:r>
              <a:rPr lang="en-US" altLang="en-US" sz="900" dirty="0"/>
              <a:t>Department of Healthcare Economics and Health Policy, Graduate School of Medicine, The University of Tokyo, </a:t>
            </a:r>
            <a:r>
              <a:rPr lang="en-US" altLang="en-US" sz="900" baseline="30000" dirty="0"/>
              <a:t>2</a:t>
            </a:r>
            <a:r>
              <a:rPr lang="en-US" altLang="en-US" sz="900" dirty="0"/>
              <a:t>Cardiovascular Center, Fukuoka </a:t>
            </a:r>
            <a:r>
              <a:rPr lang="en-US" altLang="en-US" sz="900" dirty="0" err="1"/>
              <a:t>Sanno</a:t>
            </a:r>
            <a:r>
              <a:rPr lang="en-US" altLang="en-US" sz="900" dirty="0"/>
              <a:t> Hospital, International University of Health and Welfare, </a:t>
            </a:r>
            <a:r>
              <a:rPr lang="en-US" altLang="en-US" sz="900" baseline="30000" dirty="0"/>
              <a:t>3</a:t>
            </a:r>
            <a:r>
              <a:rPr lang="en-US" altLang="en-US" sz="900" dirty="0"/>
              <a:t>Department of Cardiology, Tokyo Medical University Hachioji Medical Center,</a:t>
            </a:r>
            <a:r>
              <a:rPr lang="en-US" altLang="en-US" sz="900" baseline="30000" dirty="0"/>
              <a:t>4</a:t>
            </a:r>
            <a:r>
              <a:rPr lang="en-US" altLang="en-US" sz="900" dirty="0"/>
              <a:t>Department of Cardiology, Nihon University Hospital,</a:t>
            </a:r>
          </a:p>
          <a:p>
            <a:pPr marL="0" lvl="1"/>
            <a:r>
              <a:rPr lang="en-US" altLang="en-US" sz="900" baseline="30000" dirty="0"/>
              <a:t>5</a:t>
            </a:r>
            <a:r>
              <a:rPr lang="en-US" altLang="en-US" sz="900" dirty="0"/>
              <a:t>Nihon </a:t>
            </a:r>
            <a:r>
              <a:rPr lang="en-US" altLang="en-US" sz="900" dirty="0" err="1"/>
              <a:t>Medi</a:t>
            </a:r>
            <a:r>
              <a:rPr lang="en-US" altLang="en-US" sz="900" dirty="0"/>
              <a:t>-Physics, Co., Ltd.,</a:t>
            </a:r>
            <a:r>
              <a:rPr lang="en-US" altLang="en-US" sz="900" baseline="30000" dirty="0"/>
              <a:t>6</a:t>
            </a:r>
            <a:r>
              <a:rPr lang="en-US" altLang="en-US" sz="900" dirty="0"/>
              <a:t>Hakodate </a:t>
            </a:r>
            <a:r>
              <a:rPr lang="en-US" altLang="en-US" sz="900" dirty="0" err="1"/>
              <a:t>Goryoukaku</a:t>
            </a:r>
            <a:r>
              <a:rPr lang="en-US" altLang="en-US" sz="900" dirty="0"/>
              <a:t> Hospital</a:t>
            </a:r>
          </a:p>
        </p:txBody>
      </p:sp>
      <p:sp>
        <p:nvSpPr>
          <p:cNvPr id="4104" name="TextBox 12"/>
          <p:cNvSpPr txBox="1">
            <a:spLocks noChangeArrowheads="1"/>
          </p:cNvSpPr>
          <p:nvPr/>
        </p:nvSpPr>
        <p:spPr bwMode="auto">
          <a:xfrm>
            <a:off x="5897562" y="4179743"/>
            <a:ext cx="1646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dirty="0"/>
              <a:t>Institution</a:t>
            </a:r>
          </a:p>
          <a:p>
            <a:pPr eaLnBrk="1" hangingPunct="1"/>
            <a:r>
              <a:rPr lang="en-US" altLang="en-US" dirty="0"/>
              <a:t>Picture/Logo</a:t>
            </a:r>
          </a:p>
          <a:p>
            <a:pPr eaLnBrk="1" hangingPunct="1"/>
            <a:r>
              <a:rPr lang="en-US" altLang="en-US" b="1" dirty="0"/>
              <a:t>Optional</a:t>
            </a:r>
          </a:p>
        </p:txBody>
      </p:sp>
      <p:sp>
        <p:nvSpPr>
          <p:cNvPr id="3" name="TextBox 2"/>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1026" name="Picture 2" descr="American Society of Nuclear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sh01\AppData\Local\Temp\wz67be\Spri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65C890C-7544-4AD4-86F1-FA5B85D06F93}"/>
              </a:ext>
            </a:extLst>
          </p:cNvPr>
          <p:cNvPicPr>
            <a:picLocks noChangeAspect="1" noChangeArrowheads="1"/>
          </p:cNvPicPr>
          <p:nvPr/>
        </p:nvPicPr>
        <p:blipFill>
          <a:blip r:embed="rId4" cstate="print"/>
          <a:srcRect/>
          <a:stretch>
            <a:fillRect/>
          </a:stretch>
        </p:blipFill>
        <p:spPr bwMode="auto">
          <a:xfrm>
            <a:off x="5939411" y="3941800"/>
            <a:ext cx="1413669" cy="1399810"/>
          </a:xfrm>
          <a:prstGeom prst="rect">
            <a:avLst/>
          </a:prstGeom>
          <a:noFill/>
          <a:ln w="9525">
            <a:noFill/>
            <a:miter lim="800000"/>
            <a:headEnd/>
            <a:tailEnd/>
          </a:ln>
        </p:spPr>
      </p:pic>
      <p:pic>
        <p:nvPicPr>
          <p:cNvPr id="7" name="図 6">
            <a:extLst>
              <a:ext uri="{FF2B5EF4-FFF2-40B4-BE49-F238E27FC236}">
                <a16:creationId xmlns:a16="http://schemas.microsoft.com/office/drawing/2014/main" id="{BA413497-CA98-40C0-903E-B38D8A19CADA}"/>
              </a:ext>
            </a:extLst>
          </p:cNvPr>
          <p:cNvPicPr>
            <a:picLocks noChangeAspect="1"/>
          </p:cNvPicPr>
          <p:nvPr/>
        </p:nvPicPr>
        <p:blipFill>
          <a:blip r:embed="rId5"/>
          <a:stretch>
            <a:fillRect/>
          </a:stretch>
        </p:blipFill>
        <p:spPr>
          <a:xfrm>
            <a:off x="1447800" y="3941800"/>
            <a:ext cx="1506375" cy="1407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66737"/>
          </a:xfrm>
        </p:spPr>
        <p:txBody>
          <a:bodyPr/>
          <a:lstStyle/>
          <a:p>
            <a:pPr>
              <a:defRPr/>
            </a:pPr>
            <a:r>
              <a:rPr lang="en-US" sz="3600" b="1" dirty="0"/>
              <a:t>BACKGROUND</a:t>
            </a:r>
            <a:endParaRPr lang="en-US" sz="3600" dirty="0"/>
          </a:p>
        </p:txBody>
      </p:sp>
      <p:sp>
        <p:nvSpPr>
          <p:cNvPr id="6151" name="Content Placeholder 4"/>
          <p:cNvSpPr>
            <a:spLocks noGrp="1"/>
          </p:cNvSpPr>
          <p:nvPr>
            <p:ph idx="1"/>
          </p:nvPr>
        </p:nvSpPr>
        <p:spPr>
          <a:xfrm>
            <a:off x="457200" y="1524000"/>
            <a:ext cx="8305800" cy="4495800"/>
          </a:xfrm>
          <a:ln>
            <a:solidFill>
              <a:schemeClr val="accent1"/>
            </a:solidFill>
            <a:miter lim="800000"/>
            <a:headEnd/>
            <a:tailEnd/>
          </a:ln>
        </p:spPr>
        <p:txBody>
          <a:bodyPr/>
          <a:lstStyle/>
          <a:p>
            <a:pPr marL="0" indent="0">
              <a:buNone/>
            </a:pPr>
            <a:r>
              <a:rPr lang="en-US" altLang="en-US" sz="2400" dirty="0"/>
              <a:t>1- The procedural numbers and medical costs of percutaneous coronary intervention (PCI), mainly elective PCI, have been increasing in Japan. And the appropriateness of coronary revascularization is also increasing in the interest.</a:t>
            </a:r>
          </a:p>
          <a:p>
            <a:pPr marL="0" indent="0">
              <a:buNone/>
            </a:pPr>
            <a:endParaRPr lang="en-US" altLang="en-US" sz="1600" dirty="0"/>
          </a:p>
          <a:p>
            <a:pPr marL="0" indent="0">
              <a:buNone/>
            </a:pPr>
            <a:r>
              <a:rPr lang="en-US" altLang="en-US" sz="2400" dirty="0"/>
              <a:t>2- We conducted the medical economics-based evaluation using a cost-effectiveness analysis in relation to advanced diagnostic modalities, treatment options and outcomes in patients with stable coronary artery disease (CAD), particularly focusing on the difference between functional and anatomical evaluations.</a:t>
            </a:r>
          </a:p>
          <a:p>
            <a:pPr marL="0" indent="0">
              <a:buNone/>
            </a:pPr>
            <a:endParaRPr lang="en-US" altLang="en-US" sz="2400" dirty="0"/>
          </a:p>
        </p:txBody>
      </p:sp>
      <p:sp>
        <p:nvSpPr>
          <p:cNvPr id="7" name="TextBox 6"/>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8" name="Picture 2" descr="American Society of Nuclear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sh01\AppData\Local\Temp\wz67be\Spri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66737"/>
          </a:xfrm>
        </p:spPr>
        <p:txBody>
          <a:bodyPr/>
          <a:lstStyle/>
          <a:p>
            <a:pPr>
              <a:defRPr/>
            </a:pPr>
            <a:r>
              <a:rPr lang="en-US" sz="3600" b="1" dirty="0"/>
              <a:t>METHODS</a:t>
            </a:r>
            <a:endParaRPr lang="en-US" sz="3600" dirty="0"/>
          </a:p>
        </p:txBody>
      </p:sp>
      <p:sp>
        <p:nvSpPr>
          <p:cNvPr id="6151" name="Content Placeholder 4"/>
          <p:cNvSpPr>
            <a:spLocks noGrp="1"/>
          </p:cNvSpPr>
          <p:nvPr>
            <p:ph idx="1"/>
          </p:nvPr>
        </p:nvSpPr>
        <p:spPr>
          <a:xfrm>
            <a:off x="457200" y="1524000"/>
            <a:ext cx="8305800" cy="4495800"/>
          </a:xfrm>
          <a:ln>
            <a:solidFill>
              <a:schemeClr val="accent1"/>
            </a:solidFill>
            <a:miter lim="800000"/>
            <a:headEnd/>
            <a:tailEnd/>
          </a:ln>
        </p:spPr>
        <p:txBody>
          <a:bodyPr>
            <a:normAutofit fontScale="70000" lnSpcReduction="20000"/>
          </a:bodyPr>
          <a:lstStyle/>
          <a:p>
            <a:pPr marL="514350" indent="-514350">
              <a:buFont typeface="Times New Roman" pitchFamily="18" charset="0"/>
              <a:buAutoNum type="alphaUcPeriod"/>
            </a:pPr>
            <a:r>
              <a:rPr lang="en-US" altLang="en-US" sz="3100" dirty="0"/>
              <a:t>Study type: Retrospective cohort study</a:t>
            </a:r>
          </a:p>
          <a:p>
            <a:pPr marL="514350" indent="-514350">
              <a:buFont typeface="Times New Roman" pitchFamily="18" charset="0"/>
              <a:buAutoNum type="alphaUcPeriod"/>
            </a:pPr>
            <a:r>
              <a:rPr lang="en-US" altLang="en-US" sz="3100" dirty="0"/>
              <a:t>Study subjects: Stable CAD patients who underwent coronary computed tomography angiography (CTA), cardiac single photon emission computed tomography (SPECT), coronary angiography (CAG), or fractional flow reserve (FFR) for the first time</a:t>
            </a:r>
          </a:p>
          <a:p>
            <a:pPr marL="514350" indent="-514350">
              <a:buFont typeface="Times New Roman" pitchFamily="18" charset="0"/>
              <a:buAutoNum type="alphaUcPeriod"/>
            </a:pPr>
            <a:r>
              <a:rPr lang="en-US" altLang="en-US" sz="3100" dirty="0"/>
              <a:t>Study endpoints:</a:t>
            </a:r>
          </a:p>
          <a:p>
            <a:pPr marL="914400" lvl="1" indent="-514350">
              <a:buFont typeface="Times New Roman" pitchFamily="18" charset="0"/>
              <a:buAutoNum type="alphaUcPeriod"/>
            </a:pPr>
            <a:r>
              <a:rPr lang="en-US" altLang="en-US" sz="3100" dirty="0"/>
              <a:t>Primary end point: Cost-effectiveness analysis (CEA; annual medical costs per life years)</a:t>
            </a:r>
          </a:p>
          <a:p>
            <a:pPr marL="914400" lvl="1" indent="-514350">
              <a:buFont typeface="Times New Roman" pitchFamily="18" charset="0"/>
              <a:buAutoNum type="alphaUcPeriod"/>
            </a:pPr>
            <a:r>
              <a:rPr lang="en-US" altLang="en-US" sz="3100" dirty="0"/>
              <a:t>Secondary end points: major adverse coronary events (MACE), life years and medical costs</a:t>
            </a:r>
          </a:p>
          <a:p>
            <a:pPr marL="514350" indent="-514350">
              <a:buFont typeface="Times New Roman" pitchFamily="18" charset="0"/>
              <a:buAutoNum type="alphaUcPeriod"/>
            </a:pPr>
            <a:r>
              <a:rPr lang="en-US" altLang="en-US" sz="3100" dirty="0"/>
              <a:t>Study variables</a:t>
            </a:r>
            <a:r>
              <a:rPr lang="en-US" altLang="ja-JP" sz="3100" dirty="0"/>
              <a:t>: Background factors were matched by using the propensity score. Age, CKD and medication such as vasodilators, </a:t>
            </a:r>
            <a:r>
              <a:rPr lang="en-US" altLang="ja-JP" sz="3100" dirty="0" err="1"/>
              <a:t>antihyperlipidemic</a:t>
            </a:r>
            <a:r>
              <a:rPr lang="en-US" altLang="ja-JP" sz="3100" dirty="0"/>
              <a:t> and isotropic were used as covariates.</a:t>
            </a:r>
            <a:endParaRPr lang="ja-JP" altLang="en-US" sz="3100" dirty="0"/>
          </a:p>
          <a:p>
            <a:pPr marL="514350" indent="-514350">
              <a:buFont typeface="Times New Roman" pitchFamily="18" charset="0"/>
              <a:buAutoNum type="alphaUcPeriod"/>
            </a:pPr>
            <a:endParaRPr lang="en-US" altLang="en-US" sz="2400" dirty="0"/>
          </a:p>
        </p:txBody>
      </p:sp>
      <p:sp>
        <p:nvSpPr>
          <p:cNvPr id="7" name="TextBox 6"/>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8" name="Picture 2" descr="American Society of Nuclear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sh01\AppData\Local\Temp\wz67be\Spri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Tree>
    <p:extLst>
      <p:ext uri="{BB962C8B-B14F-4D97-AF65-F5344CB8AC3E}">
        <p14:creationId xmlns:p14="http://schemas.microsoft.com/office/powerpoint/2010/main" val="378669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66737"/>
          </a:xfrm>
        </p:spPr>
        <p:txBody>
          <a:bodyPr/>
          <a:lstStyle/>
          <a:p>
            <a:pPr>
              <a:defRPr/>
            </a:pPr>
            <a:r>
              <a:rPr lang="en-US" sz="3600" b="1" dirty="0"/>
              <a:t>RESULTS</a:t>
            </a:r>
            <a:endParaRPr lang="en-US" sz="3600" dirty="0"/>
          </a:p>
        </p:txBody>
      </p:sp>
      <p:sp>
        <p:nvSpPr>
          <p:cNvPr id="6151" name="Content Placeholder 4"/>
          <p:cNvSpPr>
            <a:spLocks noGrp="1"/>
          </p:cNvSpPr>
          <p:nvPr>
            <p:ph idx="1"/>
          </p:nvPr>
        </p:nvSpPr>
        <p:spPr>
          <a:xfrm>
            <a:off x="457200" y="1524000"/>
            <a:ext cx="8305800" cy="4379913"/>
          </a:xfrm>
          <a:ln>
            <a:solidFill>
              <a:schemeClr val="accent1"/>
            </a:solidFill>
            <a:miter lim="800000"/>
            <a:headEnd/>
            <a:tailEnd/>
          </a:ln>
        </p:spPr>
        <p:txBody>
          <a:bodyPr/>
          <a:lstStyle/>
          <a:p>
            <a:pPr marL="0" indent="0" algn="ctr">
              <a:buNone/>
            </a:pPr>
            <a:endParaRPr lang="en-US" altLang="en-US" sz="2800" dirty="0">
              <a:solidFill>
                <a:srgbClr val="000000"/>
              </a:solidFill>
            </a:endParaRPr>
          </a:p>
          <a:p>
            <a:pPr marL="0" indent="0" algn="ctr">
              <a:buNone/>
            </a:pPr>
            <a:endParaRPr lang="en-US" altLang="en-US" sz="2800" dirty="0">
              <a:solidFill>
                <a:srgbClr val="000000"/>
              </a:solidFill>
            </a:endParaRPr>
          </a:p>
        </p:txBody>
      </p:sp>
      <p:sp>
        <p:nvSpPr>
          <p:cNvPr id="7" name="TextBox 6"/>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8" name="Picture 2" descr="American Society of Nuclear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sh01\AppData\Local\Temp\wz67be\Spri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
        <p:nvSpPr>
          <p:cNvPr id="16" name="正方形/長方形 15"/>
          <p:cNvSpPr/>
          <p:nvPr/>
        </p:nvSpPr>
        <p:spPr>
          <a:xfrm>
            <a:off x="609600" y="4944070"/>
            <a:ext cx="8001000" cy="584775"/>
          </a:xfrm>
          <a:prstGeom prst="rect">
            <a:avLst/>
          </a:prstGeom>
        </p:spPr>
        <p:txBody>
          <a:bodyPr wrap="square">
            <a:spAutoFit/>
          </a:bodyPr>
          <a:lstStyle/>
          <a:p>
            <a:r>
              <a:rPr lang="en-US" altLang="ja-JP" sz="1600" dirty="0"/>
              <a:t>In all of the category A, B and C, the CEA of the functional group(SPECT or FFR) were significantly better than the anatomical group(CTA or CAG).</a:t>
            </a:r>
          </a:p>
        </p:txBody>
      </p:sp>
      <p:sp>
        <p:nvSpPr>
          <p:cNvPr id="18" name="正方形/長方形 17"/>
          <p:cNvSpPr/>
          <p:nvPr/>
        </p:nvSpPr>
        <p:spPr>
          <a:xfrm>
            <a:off x="609600" y="1513840"/>
            <a:ext cx="8077200" cy="646331"/>
          </a:xfrm>
          <a:prstGeom prst="rect">
            <a:avLst/>
          </a:prstGeom>
        </p:spPr>
        <p:txBody>
          <a:bodyPr wrap="square">
            <a:spAutoFit/>
          </a:bodyPr>
          <a:lstStyle/>
          <a:p>
            <a:r>
              <a:rPr lang="en-US" altLang="ja-JP" dirty="0"/>
              <a:t>Table. Comparison of the medical costs, LYs, and CEA in the functional group and the anatomical group (by category)</a:t>
            </a:r>
            <a:endParaRPr lang="ja-JP" altLang="en-US" dirty="0"/>
          </a:p>
        </p:txBody>
      </p:sp>
      <p:pic>
        <p:nvPicPr>
          <p:cNvPr id="2" name="図 1"/>
          <p:cNvPicPr>
            <a:picLocks noChangeAspect="1"/>
          </p:cNvPicPr>
          <p:nvPr/>
        </p:nvPicPr>
        <p:blipFill>
          <a:blip r:embed="rId4"/>
          <a:stretch>
            <a:fillRect/>
          </a:stretch>
        </p:blipFill>
        <p:spPr>
          <a:xfrm>
            <a:off x="550933" y="2234799"/>
            <a:ext cx="8268712" cy="2974449"/>
          </a:xfrm>
          <a:prstGeom prst="rect">
            <a:avLst/>
          </a:prstGeom>
        </p:spPr>
      </p:pic>
    </p:spTree>
    <p:extLst>
      <p:ext uri="{BB962C8B-B14F-4D97-AF65-F5344CB8AC3E}">
        <p14:creationId xmlns:p14="http://schemas.microsoft.com/office/powerpoint/2010/main" val="117696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66737"/>
          </a:xfrm>
        </p:spPr>
        <p:txBody>
          <a:bodyPr/>
          <a:lstStyle/>
          <a:p>
            <a:pPr>
              <a:defRPr/>
            </a:pPr>
            <a:r>
              <a:rPr lang="en-US" sz="3600" b="1" dirty="0"/>
              <a:t>RESULTS</a:t>
            </a:r>
            <a:endParaRPr lang="en-US" sz="3600" dirty="0"/>
          </a:p>
        </p:txBody>
      </p:sp>
      <p:sp>
        <p:nvSpPr>
          <p:cNvPr id="6151" name="Content Placeholder 4"/>
          <p:cNvSpPr>
            <a:spLocks noGrp="1"/>
          </p:cNvSpPr>
          <p:nvPr>
            <p:ph idx="1"/>
          </p:nvPr>
        </p:nvSpPr>
        <p:spPr>
          <a:xfrm>
            <a:off x="457200" y="1524000"/>
            <a:ext cx="8305800" cy="4379913"/>
          </a:xfrm>
          <a:ln>
            <a:solidFill>
              <a:schemeClr val="accent1"/>
            </a:solidFill>
            <a:miter lim="800000"/>
            <a:headEnd/>
            <a:tailEnd/>
          </a:ln>
        </p:spPr>
        <p:txBody>
          <a:bodyPr/>
          <a:lstStyle/>
          <a:p>
            <a:pPr marL="0" indent="0" algn="ctr">
              <a:buNone/>
            </a:pPr>
            <a:endParaRPr lang="en-US" altLang="en-US" sz="2800" dirty="0">
              <a:solidFill>
                <a:srgbClr val="000000"/>
              </a:solidFill>
            </a:endParaRPr>
          </a:p>
          <a:p>
            <a:pPr marL="0" indent="0" algn="ctr">
              <a:buNone/>
            </a:pPr>
            <a:endParaRPr lang="en-US" altLang="en-US" sz="2800" dirty="0">
              <a:solidFill>
                <a:srgbClr val="000000"/>
              </a:solidFill>
            </a:endParaRPr>
          </a:p>
        </p:txBody>
      </p:sp>
      <p:sp>
        <p:nvSpPr>
          <p:cNvPr id="7" name="TextBox 6"/>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27" name="図 26">
            <a:extLst>
              <a:ext uri="{FF2B5EF4-FFF2-40B4-BE49-F238E27FC236}">
                <a16:creationId xmlns:a16="http://schemas.microsoft.com/office/drawing/2014/main" id="{16D0D4D0-DBB3-491D-875B-B00EE96ADF54}"/>
              </a:ext>
            </a:extLst>
          </p:cNvPr>
          <p:cNvPicPr>
            <a:picLocks noChangeAspect="1"/>
          </p:cNvPicPr>
          <p:nvPr/>
        </p:nvPicPr>
        <p:blipFill>
          <a:blip r:embed="rId2"/>
          <a:stretch>
            <a:fillRect/>
          </a:stretch>
        </p:blipFill>
        <p:spPr>
          <a:xfrm>
            <a:off x="4480132" y="1684492"/>
            <a:ext cx="3063668" cy="2024052"/>
          </a:xfrm>
          <a:prstGeom prst="rect">
            <a:avLst/>
          </a:prstGeom>
        </p:spPr>
      </p:pic>
      <p:pic>
        <p:nvPicPr>
          <p:cNvPr id="8" name="Picture 2" descr="American Society of Nuclear Car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sh01\AppData\Local\Temp\wz67be\Spring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
        <p:nvSpPr>
          <p:cNvPr id="13" name="正方形/長方形 12"/>
          <p:cNvSpPr/>
          <p:nvPr/>
        </p:nvSpPr>
        <p:spPr>
          <a:xfrm>
            <a:off x="4441462" y="3677920"/>
            <a:ext cx="4321538" cy="2277547"/>
          </a:xfrm>
          <a:prstGeom prst="rect">
            <a:avLst/>
          </a:prstGeom>
        </p:spPr>
        <p:txBody>
          <a:bodyPr wrap="square">
            <a:spAutoFit/>
          </a:bodyPr>
          <a:lstStyle/>
          <a:p>
            <a:r>
              <a:rPr lang="en-US" altLang="ja-JP" sz="1600" dirty="0"/>
              <a:t>Fig. Comparison of the MACE onset rates</a:t>
            </a:r>
          </a:p>
          <a:p>
            <a:r>
              <a:rPr lang="en-US" altLang="ja-JP" sz="1600" dirty="0"/>
              <a:t> (by category)</a:t>
            </a:r>
          </a:p>
          <a:p>
            <a:endParaRPr lang="en-US" altLang="ja-JP" sz="1200" dirty="0"/>
          </a:p>
          <a:p>
            <a:r>
              <a:rPr lang="en-US" altLang="ja-JP" sz="1400" dirty="0"/>
              <a:t>In Category A, MACE revealed no statistically significant differences between the functional and anatomical groups at 36 months.</a:t>
            </a:r>
          </a:p>
          <a:p>
            <a:r>
              <a:rPr lang="en-US" altLang="ja-JP" sz="1400" dirty="0"/>
              <a:t>For Category B and C, the MACE onset rate were statistically significantly lower in the functional group (SPECT or FFR)  than in the anatomical group (CTA or CAG) at 36 months.</a:t>
            </a:r>
          </a:p>
        </p:txBody>
      </p:sp>
      <p:sp>
        <p:nvSpPr>
          <p:cNvPr id="14" name="正方形/長方形 13"/>
          <p:cNvSpPr/>
          <p:nvPr/>
        </p:nvSpPr>
        <p:spPr>
          <a:xfrm>
            <a:off x="4344356" y="1493086"/>
            <a:ext cx="2481770" cy="253916"/>
          </a:xfrm>
          <a:prstGeom prst="rect">
            <a:avLst/>
          </a:prstGeom>
        </p:spPr>
        <p:txBody>
          <a:bodyPr wrap="none">
            <a:spAutoFit/>
          </a:bodyPr>
          <a:lstStyle/>
          <a:p>
            <a:r>
              <a:rPr lang="en-US" altLang="ja-JP" sz="1050" dirty="0"/>
              <a:t>Category B; Non-invasive examination</a:t>
            </a:r>
            <a:endParaRPr lang="ja-JP" altLang="en-US" sz="1050" dirty="0"/>
          </a:p>
        </p:txBody>
      </p:sp>
      <p:sp>
        <p:nvSpPr>
          <p:cNvPr id="9" name="正方形/長方形 8"/>
          <p:cNvSpPr/>
          <p:nvPr/>
        </p:nvSpPr>
        <p:spPr>
          <a:xfrm flipH="1">
            <a:off x="3460395" y="4644300"/>
            <a:ext cx="45719" cy="96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362333" y="4589429"/>
            <a:ext cx="227242" cy="200055"/>
          </a:xfrm>
          <a:prstGeom prst="rect">
            <a:avLst/>
          </a:prstGeom>
          <a:noFill/>
        </p:spPr>
        <p:txBody>
          <a:bodyPr wrap="square" rtlCol="0">
            <a:spAutoFit/>
          </a:bodyPr>
          <a:lstStyle/>
          <a:p>
            <a:r>
              <a:rPr kumimoji="1" lang="en-US" altLang="ja-JP" sz="700" dirty="0"/>
              <a:t>&lt;</a:t>
            </a:r>
            <a:endParaRPr kumimoji="1" lang="ja-JP" altLang="en-US" sz="700" dirty="0"/>
          </a:p>
        </p:txBody>
      </p:sp>
      <p:pic>
        <p:nvPicPr>
          <p:cNvPr id="25" name="図 24">
            <a:extLst>
              <a:ext uri="{FF2B5EF4-FFF2-40B4-BE49-F238E27FC236}">
                <a16:creationId xmlns:a16="http://schemas.microsoft.com/office/drawing/2014/main" id="{C7CC1964-4374-4588-BD70-B7C750C05775}"/>
              </a:ext>
            </a:extLst>
          </p:cNvPr>
          <p:cNvPicPr>
            <a:picLocks noChangeAspect="1"/>
          </p:cNvPicPr>
          <p:nvPr/>
        </p:nvPicPr>
        <p:blipFill>
          <a:blip r:embed="rId5"/>
          <a:stretch>
            <a:fillRect/>
          </a:stretch>
        </p:blipFill>
        <p:spPr>
          <a:xfrm>
            <a:off x="1143000" y="3850179"/>
            <a:ext cx="3247101" cy="2066745"/>
          </a:xfrm>
          <a:prstGeom prst="rect">
            <a:avLst/>
          </a:prstGeom>
        </p:spPr>
      </p:pic>
      <p:pic>
        <p:nvPicPr>
          <p:cNvPr id="28" name="図 27">
            <a:extLst>
              <a:ext uri="{FF2B5EF4-FFF2-40B4-BE49-F238E27FC236}">
                <a16:creationId xmlns:a16="http://schemas.microsoft.com/office/drawing/2014/main" id="{3A57BC37-CABC-495D-9863-BE495DA5398B}"/>
              </a:ext>
            </a:extLst>
          </p:cNvPr>
          <p:cNvPicPr>
            <a:picLocks noChangeAspect="1"/>
          </p:cNvPicPr>
          <p:nvPr/>
        </p:nvPicPr>
        <p:blipFill>
          <a:blip r:embed="rId6"/>
          <a:stretch>
            <a:fillRect/>
          </a:stretch>
        </p:blipFill>
        <p:spPr>
          <a:xfrm>
            <a:off x="1247267" y="1684492"/>
            <a:ext cx="3079212" cy="2024051"/>
          </a:xfrm>
          <a:prstGeom prst="rect">
            <a:avLst/>
          </a:prstGeom>
        </p:spPr>
      </p:pic>
      <p:sp>
        <p:nvSpPr>
          <p:cNvPr id="18" name="正方形/長方形 17"/>
          <p:cNvSpPr/>
          <p:nvPr/>
        </p:nvSpPr>
        <p:spPr>
          <a:xfrm>
            <a:off x="1234440" y="3657600"/>
            <a:ext cx="2241319" cy="253916"/>
          </a:xfrm>
          <a:prstGeom prst="rect">
            <a:avLst/>
          </a:prstGeom>
        </p:spPr>
        <p:txBody>
          <a:bodyPr wrap="none">
            <a:spAutoFit/>
          </a:bodyPr>
          <a:lstStyle/>
          <a:p>
            <a:r>
              <a:rPr lang="en-US" altLang="ja-JP" sz="1050" dirty="0"/>
              <a:t>Category C; Invasive examination</a:t>
            </a:r>
            <a:endParaRPr lang="ja-JP" altLang="en-US" sz="1050" dirty="0"/>
          </a:p>
        </p:txBody>
      </p:sp>
      <p:sp>
        <p:nvSpPr>
          <p:cNvPr id="16" name="正方形/長方形 15"/>
          <p:cNvSpPr/>
          <p:nvPr/>
        </p:nvSpPr>
        <p:spPr>
          <a:xfrm>
            <a:off x="1231406" y="1487613"/>
            <a:ext cx="1435008" cy="253916"/>
          </a:xfrm>
          <a:prstGeom prst="rect">
            <a:avLst/>
          </a:prstGeom>
        </p:spPr>
        <p:txBody>
          <a:bodyPr wrap="none">
            <a:spAutoFit/>
          </a:bodyPr>
          <a:lstStyle/>
          <a:p>
            <a:r>
              <a:rPr lang="en-US" altLang="ja-JP" sz="1050" dirty="0"/>
              <a:t>Category A; Over all </a:t>
            </a:r>
            <a:endParaRPr lang="ja-JP" altLang="en-US" sz="1050" dirty="0"/>
          </a:p>
        </p:txBody>
      </p:sp>
    </p:spTree>
    <p:extLst>
      <p:ext uri="{BB962C8B-B14F-4D97-AF65-F5344CB8AC3E}">
        <p14:creationId xmlns:p14="http://schemas.microsoft.com/office/powerpoint/2010/main" val="21864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66737"/>
          </a:xfrm>
        </p:spPr>
        <p:txBody>
          <a:bodyPr/>
          <a:lstStyle/>
          <a:p>
            <a:pPr>
              <a:defRPr/>
            </a:pPr>
            <a:r>
              <a:rPr lang="en-US" sz="3600" b="1" dirty="0"/>
              <a:t>CONCLUSIONS</a:t>
            </a:r>
            <a:endParaRPr lang="en-US" sz="3600" dirty="0"/>
          </a:p>
        </p:txBody>
      </p:sp>
      <p:sp>
        <p:nvSpPr>
          <p:cNvPr id="6151" name="Content Placeholder 4"/>
          <p:cNvSpPr>
            <a:spLocks noGrp="1"/>
          </p:cNvSpPr>
          <p:nvPr>
            <p:ph idx="1"/>
          </p:nvPr>
        </p:nvSpPr>
        <p:spPr>
          <a:xfrm>
            <a:off x="457200" y="1524000"/>
            <a:ext cx="8305800" cy="4379913"/>
          </a:xfrm>
          <a:ln>
            <a:solidFill>
              <a:schemeClr val="accent1"/>
            </a:solidFill>
            <a:miter lim="800000"/>
            <a:headEnd/>
            <a:tailEnd/>
          </a:ln>
        </p:spPr>
        <p:txBody>
          <a:bodyPr/>
          <a:lstStyle/>
          <a:p>
            <a:pPr marL="0" indent="0">
              <a:buNone/>
            </a:pPr>
            <a:r>
              <a:rPr lang="en-US" altLang="en-US" sz="2400" dirty="0"/>
              <a:t>1- The functional evaluation approach improved long-term clinical outcomes and reduced cumulative medical costs. As a result, the modality composition of functional evaluation was demonstrated to offer superior cost-effectiveness in stable CAD. </a:t>
            </a:r>
          </a:p>
          <a:p>
            <a:pPr marL="0" indent="0">
              <a:buNone/>
            </a:pPr>
            <a:r>
              <a:rPr lang="en-US" altLang="en-US" sz="2400" dirty="0"/>
              <a:t>2- In particular, a non-invasive diagnostic approach is superior in terms of medical economics and prognosis; indicating promising outpatient management strategy for stable CAD where the prevalence of coronary disease and heart failure with ischemic etiology have been increasing considerably.</a:t>
            </a:r>
          </a:p>
          <a:p>
            <a:pPr marL="0" indent="0">
              <a:buNone/>
            </a:pPr>
            <a:endParaRPr lang="en-US" altLang="en-US" sz="2400" dirty="0"/>
          </a:p>
          <a:p>
            <a:pPr marL="0" indent="0">
              <a:buNone/>
            </a:pPr>
            <a:endParaRPr lang="en-US" altLang="en-US" sz="2400" dirty="0"/>
          </a:p>
        </p:txBody>
      </p:sp>
      <p:sp>
        <p:nvSpPr>
          <p:cNvPr id="7" name="TextBox 6"/>
          <p:cNvSpPr txBox="1"/>
          <p:nvPr/>
        </p:nvSpPr>
        <p:spPr>
          <a:xfrm>
            <a:off x="381000" y="6400800"/>
            <a:ext cx="2813591" cy="230832"/>
          </a:xfrm>
          <a:prstGeom prst="rect">
            <a:avLst/>
          </a:prstGeom>
          <a:noFill/>
        </p:spPr>
        <p:txBody>
          <a:bodyPr wrap="none" rtlCol="0">
            <a:spAutoFit/>
          </a:bodyPr>
          <a:lstStyle/>
          <a:p>
            <a:r>
              <a:rPr lang="en-GB" sz="900" dirty="0">
                <a:latin typeface="SsykbnAdvPTimes"/>
              </a:rPr>
              <a:t>Copyright  American Society of Nuclear Cardiology</a:t>
            </a:r>
            <a:endParaRPr lang="en-GB" sz="900" dirty="0"/>
          </a:p>
        </p:txBody>
      </p:sp>
      <p:pic>
        <p:nvPicPr>
          <p:cNvPr id="8" name="Picture 2" descr="American Society of Nuclear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6209876"/>
            <a:ext cx="12096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sh01\AppData\Local\Temp\wz67be\Spri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63738"/>
            <a:ext cx="1255672" cy="335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287338"/>
            <a:ext cx="7772400" cy="4746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0000"/>
                </a:solidFill>
                <a:latin typeface="Arial Narrow" panose="020B0606020202030204" pitchFamily="34" charset="0"/>
              </a:rPr>
              <a:t>Journal of Nuclear Cardiology   |   Official Journal of the American Society of Nuclear Cardiology</a:t>
            </a:r>
          </a:p>
        </p:txBody>
      </p:sp>
    </p:spTree>
    <p:extLst>
      <p:ext uri="{BB962C8B-B14F-4D97-AF65-F5344CB8AC3E}">
        <p14:creationId xmlns:p14="http://schemas.microsoft.com/office/powerpoint/2010/main" val="2545659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2045"/>
  <p:tag name="AS_OS" val="Microsoft Windows NT 6.1.7601 Service Pack 1"/>
  <p:tag name="AS_RELEASE_DATE" val="2011.04.04"/>
  <p:tag name="AS_VERSION" val="5.1.0.0"/>
  <p:tag name="AS_TITLE" val="Aspose.Slides for .NET"/>
</p:tagLst>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TotalTime>
  <Words>653</Words>
  <Application>Microsoft Office PowerPoint</Application>
  <PresentationFormat>画面に合わせる (4:3)</PresentationFormat>
  <Paragraphs>50</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6</vt:i4>
      </vt:variant>
    </vt:vector>
  </HeadingPairs>
  <TitlesOfParts>
    <vt:vector size="14" baseType="lpstr">
      <vt:lpstr>SsykbnAdvPTimes</vt:lpstr>
      <vt:lpstr>Arial</vt:lpstr>
      <vt:lpstr>Arial Narrow</vt:lpstr>
      <vt:lpstr>Calibri</vt:lpstr>
      <vt:lpstr>Times New Roman</vt:lpstr>
      <vt:lpstr>2_Office Theme</vt:lpstr>
      <vt:lpstr>Custom Design</vt:lpstr>
      <vt:lpstr>1_Custom Design</vt:lpstr>
      <vt:lpstr>Health economics-based verification of functional myocardial ischemia evaluation of stable coronary artery disease in Japan: A long-term longitudinal study using propensity score matching</vt:lpstr>
      <vt:lpstr>BACKGROUND</vt:lpstr>
      <vt:lpstr>METHODS</vt:lpstr>
      <vt:lpstr>RESULTS</vt:lpstr>
      <vt:lpstr>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 Auten</dc:creator>
  <cp:lastModifiedBy>T</cp:lastModifiedBy>
  <cp:revision>145</cp:revision>
  <cp:lastPrinted>2020-12-01T09:59:00Z</cp:lastPrinted>
  <dcterms:created xsi:type="dcterms:W3CDTF">2011-04-18T21:44:13Z</dcterms:created>
  <dcterms:modified xsi:type="dcterms:W3CDTF">2021-01-19T08:08:31Z</dcterms:modified>
</cp:coreProperties>
</file>