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4337" r:id="rId2"/>
    <p:sldId id="4335" r:id="rId3"/>
    <p:sldId id="4329" r:id="rId4"/>
    <p:sldId id="4330" r:id="rId5"/>
    <p:sldId id="4331" r:id="rId6"/>
    <p:sldId id="4332" r:id="rId7"/>
    <p:sldId id="4333" r:id="rId8"/>
    <p:sldId id="4334" r:id="rId9"/>
    <p:sldId id="4336" r:id="rId10"/>
  </p:sldIdLst>
  <p:sldSz cx="10691813" cy="7559675"/>
  <p:notesSz cx="6807200" cy="9939338"/>
  <p:defaultTextStyle>
    <a:defPPr>
      <a:defRPr lang="ja-JP"/>
    </a:defPPr>
    <a:lvl1pPr marL="0" algn="l" defTabSz="1042744" rtl="0" eaLnBrk="1" latinLnBrk="0" hangingPunct="1">
      <a:defRPr kumimoji="1" sz="2053" kern="1200">
        <a:solidFill>
          <a:schemeClr val="tx1"/>
        </a:solidFill>
        <a:latin typeface="+mn-lt"/>
        <a:ea typeface="+mn-ea"/>
        <a:cs typeface="+mn-cs"/>
      </a:defRPr>
    </a:lvl1pPr>
    <a:lvl2pPr marL="521373" algn="l" defTabSz="1042744" rtl="0" eaLnBrk="1" latinLnBrk="0" hangingPunct="1">
      <a:defRPr kumimoji="1" sz="2053" kern="1200">
        <a:solidFill>
          <a:schemeClr val="tx1"/>
        </a:solidFill>
        <a:latin typeface="+mn-lt"/>
        <a:ea typeface="+mn-ea"/>
        <a:cs typeface="+mn-cs"/>
      </a:defRPr>
    </a:lvl2pPr>
    <a:lvl3pPr marL="1042744" algn="l" defTabSz="1042744" rtl="0" eaLnBrk="1" latinLnBrk="0" hangingPunct="1">
      <a:defRPr kumimoji="1" sz="2053" kern="1200">
        <a:solidFill>
          <a:schemeClr val="tx1"/>
        </a:solidFill>
        <a:latin typeface="+mn-lt"/>
        <a:ea typeface="+mn-ea"/>
        <a:cs typeface="+mn-cs"/>
      </a:defRPr>
    </a:lvl3pPr>
    <a:lvl4pPr marL="1564117" algn="l" defTabSz="1042744" rtl="0" eaLnBrk="1" latinLnBrk="0" hangingPunct="1">
      <a:defRPr kumimoji="1" sz="2053" kern="1200">
        <a:solidFill>
          <a:schemeClr val="tx1"/>
        </a:solidFill>
        <a:latin typeface="+mn-lt"/>
        <a:ea typeface="+mn-ea"/>
        <a:cs typeface="+mn-cs"/>
      </a:defRPr>
    </a:lvl4pPr>
    <a:lvl5pPr marL="2085489" algn="l" defTabSz="1042744" rtl="0" eaLnBrk="1" latinLnBrk="0" hangingPunct="1">
      <a:defRPr kumimoji="1" sz="2053" kern="1200">
        <a:solidFill>
          <a:schemeClr val="tx1"/>
        </a:solidFill>
        <a:latin typeface="+mn-lt"/>
        <a:ea typeface="+mn-ea"/>
        <a:cs typeface="+mn-cs"/>
      </a:defRPr>
    </a:lvl5pPr>
    <a:lvl6pPr marL="2606860" algn="l" defTabSz="1042744" rtl="0" eaLnBrk="1" latinLnBrk="0" hangingPunct="1">
      <a:defRPr kumimoji="1" sz="2053" kern="1200">
        <a:solidFill>
          <a:schemeClr val="tx1"/>
        </a:solidFill>
        <a:latin typeface="+mn-lt"/>
        <a:ea typeface="+mn-ea"/>
        <a:cs typeface="+mn-cs"/>
      </a:defRPr>
    </a:lvl6pPr>
    <a:lvl7pPr marL="3128233" algn="l" defTabSz="1042744" rtl="0" eaLnBrk="1" latinLnBrk="0" hangingPunct="1">
      <a:defRPr kumimoji="1" sz="2053" kern="1200">
        <a:solidFill>
          <a:schemeClr val="tx1"/>
        </a:solidFill>
        <a:latin typeface="+mn-lt"/>
        <a:ea typeface="+mn-ea"/>
        <a:cs typeface="+mn-cs"/>
      </a:defRPr>
    </a:lvl7pPr>
    <a:lvl8pPr marL="3649605" algn="l" defTabSz="1042744" rtl="0" eaLnBrk="1" latinLnBrk="0" hangingPunct="1">
      <a:defRPr kumimoji="1" sz="2053" kern="1200">
        <a:solidFill>
          <a:schemeClr val="tx1"/>
        </a:solidFill>
        <a:latin typeface="+mn-lt"/>
        <a:ea typeface="+mn-ea"/>
        <a:cs typeface="+mn-cs"/>
      </a:defRPr>
    </a:lvl8pPr>
    <a:lvl9pPr marL="4170977" algn="l" defTabSz="1042744" rtl="0" eaLnBrk="1" latinLnBrk="0" hangingPunct="1">
      <a:defRPr kumimoji="1" sz="205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5" d="100"/>
          <a:sy n="115" d="100"/>
        </p:scale>
        <p:origin x="858" y="102"/>
      </p:cViewPr>
      <p:guideLst>
        <p:guide orient="horz" pos="2381"/>
        <p:guide pos="3368"/>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E205621A-FD8B-4491-9D5F-6BD8AA493BC2}" type="datetimeFigureOut">
              <a:rPr kumimoji="1" lang="ja-JP" altLang="en-US" smtClean="0"/>
              <a:t>2023/5/2</a:t>
            </a:fld>
            <a:endParaRPr kumimoji="1"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09E25D17-246D-467C-824E-F055869F2CF9}" type="slidenum">
              <a:rPr kumimoji="1" lang="ja-JP" altLang="en-US" smtClean="0"/>
              <a:t>‹#›</a:t>
            </a:fld>
            <a:endParaRPr kumimoji="1" lang="ja-JP" altLang="en-US"/>
          </a:p>
        </p:txBody>
      </p:sp>
    </p:spTree>
    <p:extLst>
      <p:ext uri="{BB962C8B-B14F-4D97-AF65-F5344CB8AC3E}">
        <p14:creationId xmlns:p14="http://schemas.microsoft.com/office/powerpoint/2010/main" val="1363526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09CE281F-17D1-470D-A32A-4A48DBC966B4}" type="datetimeFigureOut">
              <a:rPr kumimoji="1" lang="ja-JP" altLang="en-US" smtClean="0"/>
              <a:t>2023/5/2</a:t>
            </a:fld>
            <a:endParaRPr kumimoji="1" lang="ja-JP" altLang="en-US"/>
          </a:p>
        </p:txBody>
      </p:sp>
      <p:sp>
        <p:nvSpPr>
          <p:cNvPr id="4" name="スライド イメージ プレースホルダー 3"/>
          <p:cNvSpPr>
            <a:spLocks noGrp="1" noRot="1" noChangeAspect="1"/>
          </p:cNvSpPr>
          <p:nvPr>
            <p:ph type="sldImg" idx="2"/>
          </p:nvPr>
        </p:nvSpPr>
        <p:spPr>
          <a:xfrm>
            <a:off x="769938" y="746125"/>
            <a:ext cx="5267325"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FFDD423E-DE75-4CC0-AA26-B949EC29E366}" type="slidenum">
              <a:rPr kumimoji="1" lang="ja-JP" altLang="en-US" smtClean="0"/>
              <a:t>‹#›</a:t>
            </a:fld>
            <a:endParaRPr kumimoji="1" lang="ja-JP" altLang="en-US"/>
          </a:p>
        </p:txBody>
      </p:sp>
    </p:spTree>
    <p:extLst>
      <p:ext uri="{BB962C8B-B14F-4D97-AF65-F5344CB8AC3E}">
        <p14:creationId xmlns:p14="http://schemas.microsoft.com/office/powerpoint/2010/main" val="4029621613"/>
      </p:ext>
    </p:extLst>
  </p:cSld>
  <p:clrMap bg1="lt1" tx1="dk1" bg2="lt2" tx2="dk2" accent1="accent1" accent2="accent2" accent3="accent3" accent4="accent4" accent5="accent5" accent6="accent6" hlink="hlink" folHlink="folHlink"/>
  <p:notesStyle>
    <a:lvl1pPr marL="0" algn="l" defTabSz="1042744" rtl="0" eaLnBrk="1" latinLnBrk="0" hangingPunct="1">
      <a:defRPr kumimoji="1" sz="1369" kern="1200">
        <a:solidFill>
          <a:schemeClr val="tx1"/>
        </a:solidFill>
        <a:latin typeface="+mn-lt"/>
        <a:ea typeface="+mn-ea"/>
        <a:cs typeface="+mn-cs"/>
      </a:defRPr>
    </a:lvl1pPr>
    <a:lvl2pPr marL="521373" algn="l" defTabSz="1042744" rtl="0" eaLnBrk="1" latinLnBrk="0" hangingPunct="1">
      <a:defRPr kumimoji="1" sz="1369" kern="1200">
        <a:solidFill>
          <a:schemeClr val="tx1"/>
        </a:solidFill>
        <a:latin typeface="+mn-lt"/>
        <a:ea typeface="+mn-ea"/>
        <a:cs typeface="+mn-cs"/>
      </a:defRPr>
    </a:lvl2pPr>
    <a:lvl3pPr marL="1042744" algn="l" defTabSz="1042744" rtl="0" eaLnBrk="1" latinLnBrk="0" hangingPunct="1">
      <a:defRPr kumimoji="1" sz="1369" kern="1200">
        <a:solidFill>
          <a:schemeClr val="tx1"/>
        </a:solidFill>
        <a:latin typeface="+mn-lt"/>
        <a:ea typeface="+mn-ea"/>
        <a:cs typeface="+mn-cs"/>
      </a:defRPr>
    </a:lvl3pPr>
    <a:lvl4pPr marL="1564117" algn="l" defTabSz="1042744" rtl="0" eaLnBrk="1" latinLnBrk="0" hangingPunct="1">
      <a:defRPr kumimoji="1" sz="1369" kern="1200">
        <a:solidFill>
          <a:schemeClr val="tx1"/>
        </a:solidFill>
        <a:latin typeface="+mn-lt"/>
        <a:ea typeface="+mn-ea"/>
        <a:cs typeface="+mn-cs"/>
      </a:defRPr>
    </a:lvl4pPr>
    <a:lvl5pPr marL="2085489" algn="l" defTabSz="1042744" rtl="0" eaLnBrk="1" latinLnBrk="0" hangingPunct="1">
      <a:defRPr kumimoji="1" sz="1369" kern="1200">
        <a:solidFill>
          <a:schemeClr val="tx1"/>
        </a:solidFill>
        <a:latin typeface="+mn-lt"/>
        <a:ea typeface="+mn-ea"/>
        <a:cs typeface="+mn-cs"/>
      </a:defRPr>
    </a:lvl5pPr>
    <a:lvl6pPr marL="2606860" algn="l" defTabSz="1042744" rtl="0" eaLnBrk="1" latinLnBrk="0" hangingPunct="1">
      <a:defRPr kumimoji="1" sz="1369" kern="1200">
        <a:solidFill>
          <a:schemeClr val="tx1"/>
        </a:solidFill>
        <a:latin typeface="+mn-lt"/>
        <a:ea typeface="+mn-ea"/>
        <a:cs typeface="+mn-cs"/>
      </a:defRPr>
    </a:lvl6pPr>
    <a:lvl7pPr marL="3128233" algn="l" defTabSz="1042744" rtl="0" eaLnBrk="1" latinLnBrk="0" hangingPunct="1">
      <a:defRPr kumimoji="1" sz="1369" kern="1200">
        <a:solidFill>
          <a:schemeClr val="tx1"/>
        </a:solidFill>
        <a:latin typeface="+mn-lt"/>
        <a:ea typeface="+mn-ea"/>
        <a:cs typeface="+mn-cs"/>
      </a:defRPr>
    </a:lvl7pPr>
    <a:lvl8pPr marL="3649605" algn="l" defTabSz="1042744" rtl="0" eaLnBrk="1" latinLnBrk="0" hangingPunct="1">
      <a:defRPr kumimoji="1" sz="1369" kern="1200">
        <a:solidFill>
          <a:schemeClr val="tx1"/>
        </a:solidFill>
        <a:latin typeface="+mn-lt"/>
        <a:ea typeface="+mn-ea"/>
        <a:cs typeface="+mn-cs"/>
      </a:defRPr>
    </a:lvl8pPr>
    <a:lvl9pPr marL="4170977" algn="l" defTabSz="1042744" rtl="0" eaLnBrk="1" latinLnBrk="0" hangingPunct="1">
      <a:defRPr kumimoji="1" sz="136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1886" y="2348401"/>
            <a:ext cx="9088041" cy="1620430"/>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603772" y="4283817"/>
            <a:ext cx="7484269" cy="1931917"/>
          </a:xfrm>
        </p:spPr>
        <p:txBody>
          <a:bodyPr/>
          <a:lstStyle>
            <a:lvl1pPr marL="0" indent="0" algn="ctr">
              <a:buNone/>
              <a:defRPr>
                <a:solidFill>
                  <a:schemeClr val="tx1">
                    <a:tint val="7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2023/5/2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2023/5/2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1564" y="302739"/>
            <a:ext cx="2405658" cy="6450223"/>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534592" y="302739"/>
            <a:ext cx="7038777" cy="6450223"/>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2023/5/2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2023/5/2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581" y="4857793"/>
            <a:ext cx="9088041" cy="1501435"/>
          </a:xfrm>
        </p:spPr>
        <p:txBody>
          <a:bodyPr anchor="t"/>
          <a:lstStyle>
            <a:lvl1pPr algn="l">
              <a:defRPr sz="4409"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844581" y="3204115"/>
            <a:ext cx="9088041" cy="1653678"/>
          </a:xfrm>
        </p:spPr>
        <p:txBody>
          <a:bodyPr anchor="b"/>
          <a:lstStyle>
            <a:lvl1pPr marL="0" indent="0">
              <a:buNone/>
              <a:defRPr sz="2205">
                <a:solidFill>
                  <a:schemeClr val="tx1">
                    <a:tint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2023/5/2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534592" y="1763926"/>
            <a:ext cx="4722217"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435005" y="1763926"/>
            <a:ext cx="4722217"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2023/5/2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534591" y="1692179"/>
            <a:ext cx="4724074"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534591" y="2397397"/>
            <a:ext cx="4724074"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431293" y="1692179"/>
            <a:ext cx="4725930"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431293" y="2397397"/>
            <a:ext cx="472593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2023/5/2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2023/5/2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2023/5/2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592" y="300987"/>
            <a:ext cx="3517533" cy="1280945"/>
          </a:xfrm>
        </p:spPr>
        <p:txBody>
          <a:bodyPr anchor="b"/>
          <a:lstStyle>
            <a:lvl1pPr algn="l">
              <a:defRPr sz="2205" b="1"/>
            </a:lvl1pPr>
          </a:lstStyle>
          <a:p>
            <a:r>
              <a:rPr kumimoji="1" lang="ja-JP" altLang="en-US"/>
              <a:t>マスタ タイトルの書式設定</a:t>
            </a:r>
          </a:p>
        </p:txBody>
      </p:sp>
      <p:sp>
        <p:nvSpPr>
          <p:cNvPr id="3" name="コンテンツ プレースホルダ 2"/>
          <p:cNvSpPr>
            <a:spLocks noGrp="1"/>
          </p:cNvSpPr>
          <p:nvPr>
            <p:ph idx="1"/>
          </p:nvPr>
        </p:nvSpPr>
        <p:spPr>
          <a:xfrm>
            <a:off x="4180202" y="300989"/>
            <a:ext cx="5977020"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534592" y="1581934"/>
            <a:ext cx="3517533" cy="5171028"/>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2023/5/2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670" y="5291772"/>
            <a:ext cx="6415088" cy="624724"/>
          </a:xfrm>
        </p:spPr>
        <p:txBody>
          <a:bodyPr anchor="b"/>
          <a:lstStyle>
            <a:lvl1pPr algn="l">
              <a:defRPr sz="2205" b="1"/>
            </a:lvl1pPr>
          </a:lstStyle>
          <a:p>
            <a:r>
              <a:rPr kumimoji="1" lang="ja-JP" altLang="en-US"/>
              <a:t>マスタ タイトルの書式設定</a:t>
            </a:r>
          </a:p>
        </p:txBody>
      </p:sp>
      <p:sp>
        <p:nvSpPr>
          <p:cNvPr id="3" name="図プレースホルダ 2"/>
          <p:cNvSpPr>
            <a:spLocks noGrp="1"/>
          </p:cNvSpPr>
          <p:nvPr>
            <p:ph type="pic" idx="1"/>
          </p:nvPr>
        </p:nvSpPr>
        <p:spPr>
          <a:xfrm>
            <a:off x="2095670" y="675471"/>
            <a:ext cx="6415088" cy="4535805"/>
          </a:xfrm>
        </p:spPr>
        <p:txBody>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endParaRPr kumimoji="1" lang="ja-JP" altLang="en-US"/>
          </a:p>
        </p:txBody>
      </p:sp>
      <p:sp>
        <p:nvSpPr>
          <p:cNvPr id="4" name="テキスト プレースホルダ 3"/>
          <p:cNvSpPr>
            <a:spLocks noGrp="1"/>
          </p:cNvSpPr>
          <p:nvPr>
            <p:ph type="body" sz="half" idx="2"/>
          </p:nvPr>
        </p:nvSpPr>
        <p:spPr>
          <a:xfrm>
            <a:off x="2095670" y="5916496"/>
            <a:ext cx="6415088" cy="887211"/>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2023/5/2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534591" y="302737"/>
            <a:ext cx="9622632" cy="1259946"/>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534591" y="1763926"/>
            <a:ext cx="9622632" cy="4989036"/>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534591" y="7006700"/>
            <a:ext cx="2494756"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E90ED720-0104-4369-84BC-D37694168613}" type="datetimeFigureOut">
              <a:rPr kumimoji="1" lang="ja-JP" altLang="en-US" smtClean="0"/>
              <a:t>2023/5/2</a:t>
            </a:fld>
            <a:endParaRPr kumimoji="1" lang="ja-JP" altLang="en-US"/>
          </a:p>
        </p:txBody>
      </p:sp>
      <p:sp>
        <p:nvSpPr>
          <p:cNvPr id="5" name="フッター プレースホルダ 4"/>
          <p:cNvSpPr>
            <a:spLocks noGrp="1"/>
          </p:cNvSpPr>
          <p:nvPr>
            <p:ph type="ftr" sz="quarter" idx="3"/>
          </p:nvPr>
        </p:nvSpPr>
        <p:spPr>
          <a:xfrm>
            <a:off x="3653036" y="7006700"/>
            <a:ext cx="3385741"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662466" y="7006700"/>
            <a:ext cx="2494756"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07943" rtl="0" eaLnBrk="1" latinLnBrk="0" hangingPunct="1">
        <a:spcBef>
          <a:spcPct val="0"/>
        </a:spcBef>
        <a:buNone/>
        <a:defRPr kumimoji="1" sz="4850" kern="1200">
          <a:solidFill>
            <a:schemeClr val="tx1"/>
          </a:solidFill>
          <a:latin typeface="+mj-lt"/>
          <a:ea typeface="+mj-ea"/>
          <a:cs typeface="+mj-cs"/>
        </a:defRPr>
      </a:lvl1pPr>
    </p:titleStyle>
    <p:bodyStyle>
      <a:lvl1pPr marL="377979" indent="-377979" algn="l" defTabSz="1007943" rtl="0" eaLnBrk="1" latinLnBrk="0" hangingPunct="1">
        <a:spcBef>
          <a:spcPct val="20000"/>
        </a:spcBef>
        <a:buFont typeface="Arial" pitchFamily="34" charset="0"/>
        <a:buChar char="•"/>
        <a:defRPr kumimoji="1" sz="3527" kern="1200">
          <a:solidFill>
            <a:schemeClr val="tx1"/>
          </a:solidFill>
          <a:latin typeface="+mn-lt"/>
          <a:ea typeface="+mn-ea"/>
          <a:cs typeface="+mn-cs"/>
        </a:defRPr>
      </a:lvl1pPr>
      <a:lvl2pPr marL="818954" indent="-314982" algn="l" defTabSz="1007943" rtl="0" eaLnBrk="1" latinLnBrk="0" hangingPunct="1">
        <a:spcBef>
          <a:spcPct val="20000"/>
        </a:spcBef>
        <a:buFont typeface="Arial" pitchFamily="34" charset="0"/>
        <a:buChar char="–"/>
        <a:defRPr kumimoji="1" sz="3086" kern="1200">
          <a:solidFill>
            <a:schemeClr val="tx1"/>
          </a:solidFill>
          <a:latin typeface="+mn-lt"/>
          <a:ea typeface="+mn-ea"/>
          <a:cs typeface="+mn-cs"/>
        </a:defRPr>
      </a:lvl2pPr>
      <a:lvl3pPr marL="1259929" indent="-251986" algn="l" defTabSz="1007943" rtl="0" eaLnBrk="1" latinLnBrk="0" hangingPunct="1">
        <a:spcBef>
          <a:spcPct val="20000"/>
        </a:spcBef>
        <a:buFont typeface="Arial" pitchFamily="34" charset="0"/>
        <a:buChar char="•"/>
        <a:defRPr kumimoji="1" sz="2646" kern="1200">
          <a:solidFill>
            <a:schemeClr val="tx1"/>
          </a:solidFill>
          <a:latin typeface="+mn-lt"/>
          <a:ea typeface="+mn-ea"/>
          <a:cs typeface="+mn-cs"/>
        </a:defRPr>
      </a:lvl3pPr>
      <a:lvl4pPr marL="1763900"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4pPr>
      <a:lvl5pPr marL="2267872"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5pPr>
      <a:lvl6pPr marL="2771844"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6pPr>
      <a:lvl7pPr marL="3275815"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7pPr>
      <a:lvl8pPr marL="3779787"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8pPr>
      <a:lvl9pPr marL="4283758"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A0798C-A1C3-EF4C-3AE9-AC3D633D2475}"/>
              </a:ext>
            </a:extLst>
          </p:cNvPr>
          <p:cNvSpPr>
            <a:spLocks noGrp="1"/>
          </p:cNvSpPr>
          <p:nvPr>
            <p:ph type="title"/>
          </p:nvPr>
        </p:nvSpPr>
        <p:spPr>
          <a:solidFill>
            <a:srgbClr val="FFFF00"/>
          </a:solidFill>
        </p:spPr>
        <p:txBody>
          <a:bodyPr>
            <a:normAutofit/>
          </a:bodyPr>
          <a:lstStyle/>
          <a:p>
            <a:r>
              <a:rPr kumimoji="1" lang="ja-JP" altLang="en-US" dirty="0">
                <a:solidFill>
                  <a:srgbClr val="FF0000"/>
                </a:solidFill>
              </a:rPr>
              <a:t>活用にあたっての注意　</a:t>
            </a:r>
            <a:r>
              <a:rPr kumimoji="1" lang="en-US" altLang="ja-JP" dirty="0">
                <a:solidFill>
                  <a:srgbClr val="FF0000"/>
                </a:solidFill>
              </a:rPr>
              <a:t>2023</a:t>
            </a:r>
            <a:r>
              <a:rPr kumimoji="1" lang="ja-JP" altLang="en-US" dirty="0">
                <a:solidFill>
                  <a:srgbClr val="FF0000"/>
                </a:solidFill>
              </a:rPr>
              <a:t>年</a:t>
            </a:r>
            <a:r>
              <a:rPr lang="en-US" altLang="ja-JP" dirty="0">
                <a:solidFill>
                  <a:srgbClr val="FF0000"/>
                </a:solidFill>
              </a:rPr>
              <a:t>5</a:t>
            </a:r>
            <a:r>
              <a:rPr kumimoji="1" lang="ja-JP" altLang="en-US" dirty="0">
                <a:solidFill>
                  <a:srgbClr val="FF0000"/>
                </a:solidFill>
              </a:rPr>
              <a:t>月　</a:t>
            </a:r>
          </a:p>
        </p:txBody>
      </p:sp>
      <p:sp>
        <p:nvSpPr>
          <p:cNvPr id="3" name="コンテンツ プレースホルダー 2">
            <a:extLst>
              <a:ext uri="{FF2B5EF4-FFF2-40B4-BE49-F238E27FC236}">
                <a16:creationId xmlns:a16="http://schemas.microsoft.com/office/drawing/2014/main" id="{A841CF91-8143-2098-CAA3-72ABAABFB952}"/>
              </a:ext>
            </a:extLst>
          </p:cNvPr>
          <p:cNvSpPr>
            <a:spLocks noGrp="1"/>
          </p:cNvSpPr>
          <p:nvPr>
            <p:ph idx="1"/>
          </p:nvPr>
        </p:nvSpPr>
        <p:spPr>
          <a:xfrm>
            <a:off x="534591" y="1763926"/>
            <a:ext cx="9622632" cy="5493012"/>
          </a:xfrm>
        </p:spPr>
        <p:txBody>
          <a:bodyPr>
            <a:normAutofit lnSpcReduction="10000"/>
          </a:bodyPr>
          <a:lstStyle/>
          <a:p>
            <a:r>
              <a:rPr kumimoji="1" lang="ja-JP" altLang="en-US" sz="3200" dirty="0"/>
              <a:t>本資料は、</a:t>
            </a:r>
            <a:r>
              <a:rPr lang="ja-JP" altLang="en-US" sz="3200" dirty="0"/>
              <a:t>厚生労働行政推進調査事業費補助金研究事業により作成した公開資料であり、「出所明示」さえしていただければ、自由にご活用いただけます</a:t>
            </a:r>
            <a:endParaRPr lang="en-US" altLang="ja-JP" sz="3200" dirty="0"/>
          </a:p>
          <a:p>
            <a:r>
              <a:rPr lang="ja-JP" altLang="en-US" sz="3200" dirty="0"/>
              <a:t>イラストの著作権も含めて、上記研究事業の成果物としての公開資料としています。各資料への転載などにおいても、出典の明記さえされていれば問題無いはずですので、ぜひご活用ください。</a:t>
            </a:r>
            <a:endParaRPr lang="en-US" altLang="ja-JP" sz="3200" dirty="0"/>
          </a:p>
          <a:p>
            <a:r>
              <a:rPr lang="ja-JP" altLang="en-US" sz="3200" dirty="0"/>
              <a:t>それぞれの自治体等の事情に合わせて「改変」された場合は、</a:t>
            </a:r>
            <a:r>
              <a:rPr lang="ja-JP" altLang="en-US" sz="3200"/>
              <a:t>出典に「</a:t>
            </a:r>
            <a:r>
              <a:rPr lang="ja-JP" altLang="en-US" sz="3200" dirty="0"/>
              <a:t>改変」と追記ください</a:t>
            </a:r>
            <a:endParaRPr lang="en-US" altLang="ja-JP" sz="3200" dirty="0"/>
          </a:p>
          <a:p>
            <a:r>
              <a:rPr lang="ja-JP" altLang="en-US" sz="3200" dirty="0"/>
              <a:t>もし悩む部分があれば、最終頁にあるメールアドレスまでお問合せください</a:t>
            </a:r>
            <a:endParaRPr lang="en-US" altLang="ja-JP" sz="3200" dirty="0"/>
          </a:p>
          <a:p>
            <a:endParaRPr kumimoji="1" lang="ja-JP" altLang="en-US" sz="3200" dirty="0"/>
          </a:p>
        </p:txBody>
      </p:sp>
    </p:spTree>
    <p:extLst>
      <p:ext uri="{BB962C8B-B14F-4D97-AF65-F5344CB8AC3E}">
        <p14:creationId xmlns:p14="http://schemas.microsoft.com/office/powerpoint/2010/main" val="3160161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AE79651-0196-75DE-A774-D58AE1E94350}"/>
              </a:ext>
            </a:extLst>
          </p:cNvPr>
          <p:cNvSpPr/>
          <p:nvPr/>
        </p:nvSpPr>
        <p:spPr>
          <a:xfrm>
            <a:off x="479318" y="437617"/>
            <a:ext cx="9763131" cy="6798603"/>
          </a:xfrm>
          <a:custGeom>
            <a:avLst/>
            <a:gdLst>
              <a:gd name="connsiteX0" fmla="*/ 0 w 9763131"/>
              <a:gd name="connsiteY0" fmla="*/ 0 h 6798603"/>
              <a:gd name="connsiteX1" fmla="*/ 404473 w 9763131"/>
              <a:gd name="connsiteY1" fmla="*/ 0 h 6798603"/>
              <a:gd name="connsiteX2" fmla="*/ 1297102 w 9763131"/>
              <a:gd name="connsiteY2" fmla="*/ 0 h 6798603"/>
              <a:gd name="connsiteX3" fmla="*/ 1896837 w 9763131"/>
              <a:gd name="connsiteY3" fmla="*/ 0 h 6798603"/>
              <a:gd name="connsiteX4" fmla="*/ 2496572 w 9763131"/>
              <a:gd name="connsiteY4" fmla="*/ 0 h 6798603"/>
              <a:gd name="connsiteX5" fmla="*/ 3096307 w 9763131"/>
              <a:gd name="connsiteY5" fmla="*/ 0 h 6798603"/>
              <a:gd name="connsiteX6" fmla="*/ 3988936 w 9763131"/>
              <a:gd name="connsiteY6" fmla="*/ 0 h 6798603"/>
              <a:gd name="connsiteX7" fmla="*/ 4393409 w 9763131"/>
              <a:gd name="connsiteY7" fmla="*/ 0 h 6798603"/>
              <a:gd name="connsiteX8" fmla="*/ 4993144 w 9763131"/>
              <a:gd name="connsiteY8" fmla="*/ 0 h 6798603"/>
              <a:gd name="connsiteX9" fmla="*/ 5885773 w 9763131"/>
              <a:gd name="connsiteY9" fmla="*/ 0 h 6798603"/>
              <a:gd name="connsiteX10" fmla="*/ 6583140 w 9763131"/>
              <a:gd name="connsiteY10" fmla="*/ 0 h 6798603"/>
              <a:gd name="connsiteX11" fmla="*/ 7085244 w 9763131"/>
              <a:gd name="connsiteY11" fmla="*/ 0 h 6798603"/>
              <a:gd name="connsiteX12" fmla="*/ 7489716 w 9763131"/>
              <a:gd name="connsiteY12" fmla="*/ 0 h 6798603"/>
              <a:gd name="connsiteX13" fmla="*/ 8187083 w 9763131"/>
              <a:gd name="connsiteY13" fmla="*/ 0 h 6798603"/>
              <a:gd name="connsiteX14" fmla="*/ 8689187 w 9763131"/>
              <a:gd name="connsiteY14" fmla="*/ 0 h 6798603"/>
              <a:gd name="connsiteX15" fmla="*/ 9093659 w 9763131"/>
              <a:gd name="connsiteY15" fmla="*/ 0 h 6798603"/>
              <a:gd name="connsiteX16" fmla="*/ 9763131 w 9763131"/>
              <a:gd name="connsiteY16" fmla="*/ 0 h 6798603"/>
              <a:gd name="connsiteX17" fmla="*/ 9763131 w 9763131"/>
              <a:gd name="connsiteY17" fmla="*/ 475902 h 6798603"/>
              <a:gd name="connsiteX18" fmla="*/ 9763131 w 9763131"/>
              <a:gd name="connsiteY18" fmla="*/ 1087776 h 6798603"/>
              <a:gd name="connsiteX19" fmla="*/ 9763131 w 9763131"/>
              <a:gd name="connsiteY19" fmla="*/ 1699651 h 6798603"/>
              <a:gd name="connsiteX20" fmla="*/ 9763131 w 9763131"/>
              <a:gd name="connsiteY20" fmla="*/ 2175553 h 6798603"/>
              <a:gd name="connsiteX21" fmla="*/ 9763131 w 9763131"/>
              <a:gd name="connsiteY21" fmla="*/ 2651455 h 6798603"/>
              <a:gd name="connsiteX22" fmla="*/ 9763131 w 9763131"/>
              <a:gd name="connsiteY22" fmla="*/ 3467288 h 6798603"/>
              <a:gd name="connsiteX23" fmla="*/ 9763131 w 9763131"/>
              <a:gd name="connsiteY23" fmla="*/ 4147148 h 6798603"/>
              <a:gd name="connsiteX24" fmla="*/ 9763131 w 9763131"/>
              <a:gd name="connsiteY24" fmla="*/ 4691036 h 6798603"/>
              <a:gd name="connsiteX25" fmla="*/ 9763131 w 9763131"/>
              <a:gd name="connsiteY25" fmla="*/ 5234924 h 6798603"/>
              <a:gd name="connsiteX26" fmla="*/ 9763131 w 9763131"/>
              <a:gd name="connsiteY26" fmla="*/ 5914785 h 6798603"/>
              <a:gd name="connsiteX27" fmla="*/ 9763131 w 9763131"/>
              <a:gd name="connsiteY27" fmla="*/ 6798603 h 6798603"/>
              <a:gd name="connsiteX28" fmla="*/ 8870502 w 9763131"/>
              <a:gd name="connsiteY28" fmla="*/ 6798603 h 6798603"/>
              <a:gd name="connsiteX29" fmla="*/ 8270767 w 9763131"/>
              <a:gd name="connsiteY29" fmla="*/ 6798603 h 6798603"/>
              <a:gd name="connsiteX30" fmla="*/ 7573400 w 9763131"/>
              <a:gd name="connsiteY30" fmla="*/ 6798603 h 6798603"/>
              <a:gd name="connsiteX31" fmla="*/ 6778402 w 9763131"/>
              <a:gd name="connsiteY31" fmla="*/ 6798603 h 6798603"/>
              <a:gd name="connsiteX32" fmla="*/ 6373930 w 9763131"/>
              <a:gd name="connsiteY32" fmla="*/ 6798603 h 6798603"/>
              <a:gd name="connsiteX33" fmla="*/ 5774195 w 9763131"/>
              <a:gd name="connsiteY33" fmla="*/ 6798603 h 6798603"/>
              <a:gd name="connsiteX34" fmla="*/ 5076828 w 9763131"/>
              <a:gd name="connsiteY34" fmla="*/ 6798603 h 6798603"/>
              <a:gd name="connsiteX35" fmla="*/ 4477093 w 9763131"/>
              <a:gd name="connsiteY35" fmla="*/ 6798603 h 6798603"/>
              <a:gd name="connsiteX36" fmla="*/ 3877358 w 9763131"/>
              <a:gd name="connsiteY36" fmla="*/ 6798603 h 6798603"/>
              <a:gd name="connsiteX37" fmla="*/ 3277623 w 9763131"/>
              <a:gd name="connsiteY37" fmla="*/ 6798603 h 6798603"/>
              <a:gd name="connsiteX38" fmla="*/ 2873150 w 9763131"/>
              <a:gd name="connsiteY38" fmla="*/ 6798603 h 6798603"/>
              <a:gd name="connsiteX39" fmla="*/ 2273415 w 9763131"/>
              <a:gd name="connsiteY39" fmla="*/ 6798603 h 6798603"/>
              <a:gd name="connsiteX40" fmla="*/ 1771311 w 9763131"/>
              <a:gd name="connsiteY40" fmla="*/ 6798603 h 6798603"/>
              <a:gd name="connsiteX41" fmla="*/ 976313 w 9763131"/>
              <a:gd name="connsiteY41" fmla="*/ 6798603 h 6798603"/>
              <a:gd name="connsiteX42" fmla="*/ 0 w 9763131"/>
              <a:gd name="connsiteY42" fmla="*/ 6798603 h 6798603"/>
              <a:gd name="connsiteX43" fmla="*/ 0 w 9763131"/>
              <a:gd name="connsiteY43" fmla="*/ 6254715 h 6798603"/>
              <a:gd name="connsiteX44" fmla="*/ 0 w 9763131"/>
              <a:gd name="connsiteY44" fmla="*/ 5778813 h 6798603"/>
              <a:gd name="connsiteX45" fmla="*/ 0 w 9763131"/>
              <a:gd name="connsiteY45" fmla="*/ 5030966 h 6798603"/>
              <a:gd name="connsiteX46" fmla="*/ 0 w 9763131"/>
              <a:gd name="connsiteY46" fmla="*/ 4283120 h 6798603"/>
              <a:gd name="connsiteX47" fmla="*/ 0 w 9763131"/>
              <a:gd name="connsiteY47" fmla="*/ 3535274 h 6798603"/>
              <a:gd name="connsiteX48" fmla="*/ 0 w 9763131"/>
              <a:gd name="connsiteY48" fmla="*/ 2719441 h 6798603"/>
              <a:gd name="connsiteX49" fmla="*/ 0 w 9763131"/>
              <a:gd name="connsiteY49" fmla="*/ 2039581 h 6798603"/>
              <a:gd name="connsiteX50" fmla="*/ 0 w 9763131"/>
              <a:gd name="connsiteY50" fmla="*/ 1359721 h 6798603"/>
              <a:gd name="connsiteX51" fmla="*/ 0 w 9763131"/>
              <a:gd name="connsiteY51" fmla="*/ 747846 h 6798603"/>
              <a:gd name="connsiteX52" fmla="*/ 0 w 9763131"/>
              <a:gd name="connsiteY52" fmla="*/ 0 h 679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763131" h="6798603" extrusionOk="0">
                <a:moveTo>
                  <a:pt x="0" y="0"/>
                </a:moveTo>
                <a:cubicBezTo>
                  <a:pt x="163841" y="-14247"/>
                  <a:pt x="311775" y="15891"/>
                  <a:pt x="404473" y="0"/>
                </a:cubicBezTo>
                <a:cubicBezTo>
                  <a:pt x="497171" y="-15891"/>
                  <a:pt x="950082" y="-12955"/>
                  <a:pt x="1297102" y="0"/>
                </a:cubicBezTo>
                <a:cubicBezTo>
                  <a:pt x="1644122" y="12955"/>
                  <a:pt x="1630894" y="4885"/>
                  <a:pt x="1896837" y="0"/>
                </a:cubicBezTo>
                <a:cubicBezTo>
                  <a:pt x="2162781" y="-4885"/>
                  <a:pt x="2340926" y="4729"/>
                  <a:pt x="2496572" y="0"/>
                </a:cubicBezTo>
                <a:cubicBezTo>
                  <a:pt x="2652219" y="-4729"/>
                  <a:pt x="2865098" y="7988"/>
                  <a:pt x="3096307" y="0"/>
                </a:cubicBezTo>
                <a:cubicBezTo>
                  <a:pt x="3327516" y="-7988"/>
                  <a:pt x="3808254" y="16221"/>
                  <a:pt x="3988936" y="0"/>
                </a:cubicBezTo>
                <a:cubicBezTo>
                  <a:pt x="4169618" y="-16221"/>
                  <a:pt x="4255034" y="1340"/>
                  <a:pt x="4393409" y="0"/>
                </a:cubicBezTo>
                <a:cubicBezTo>
                  <a:pt x="4531784" y="-1340"/>
                  <a:pt x="4716882" y="27909"/>
                  <a:pt x="4993144" y="0"/>
                </a:cubicBezTo>
                <a:cubicBezTo>
                  <a:pt x="5269407" y="-27909"/>
                  <a:pt x="5631838" y="33771"/>
                  <a:pt x="5885773" y="0"/>
                </a:cubicBezTo>
                <a:cubicBezTo>
                  <a:pt x="6139708" y="-33771"/>
                  <a:pt x="6405061" y="12273"/>
                  <a:pt x="6583140" y="0"/>
                </a:cubicBezTo>
                <a:cubicBezTo>
                  <a:pt x="6761219" y="-12273"/>
                  <a:pt x="6944855" y="-13608"/>
                  <a:pt x="7085244" y="0"/>
                </a:cubicBezTo>
                <a:cubicBezTo>
                  <a:pt x="7225633" y="13608"/>
                  <a:pt x="7345928" y="-16777"/>
                  <a:pt x="7489716" y="0"/>
                </a:cubicBezTo>
                <a:cubicBezTo>
                  <a:pt x="7633504" y="16777"/>
                  <a:pt x="7943430" y="2369"/>
                  <a:pt x="8187083" y="0"/>
                </a:cubicBezTo>
                <a:cubicBezTo>
                  <a:pt x="8430736" y="-2369"/>
                  <a:pt x="8579180" y="835"/>
                  <a:pt x="8689187" y="0"/>
                </a:cubicBezTo>
                <a:cubicBezTo>
                  <a:pt x="8799194" y="-835"/>
                  <a:pt x="8943717" y="-5652"/>
                  <a:pt x="9093659" y="0"/>
                </a:cubicBezTo>
                <a:cubicBezTo>
                  <a:pt x="9243601" y="5652"/>
                  <a:pt x="9475108" y="-28739"/>
                  <a:pt x="9763131" y="0"/>
                </a:cubicBezTo>
                <a:cubicBezTo>
                  <a:pt x="9768038" y="203450"/>
                  <a:pt x="9757172" y="316618"/>
                  <a:pt x="9763131" y="475902"/>
                </a:cubicBezTo>
                <a:cubicBezTo>
                  <a:pt x="9769090" y="635186"/>
                  <a:pt x="9781788" y="911574"/>
                  <a:pt x="9763131" y="1087776"/>
                </a:cubicBezTo>
                <a:cubicBezTo>
                  <a:pt x="9744474" y="1263978"/>
                  <a:pt x="9783754" y="1574222"/>
                  <a:pt x="9763131" y="1699651"/>
                </a:cubicBezTo>
                <a:cubicBezTo>
                  <a:pt x="9742508" y="1825081"/>
                  <a:pt x="9746785" y="2055062"/>
                  <a:pt x="9763131" y="2175553"/>
                </a:cubicBezTo>
                <a:cubicBezTo>
                  <a:pt x="9779477" y="2296044"/>
                  <a:pt x="9739681" y="2454013"/>
                  <a:pt x="9763131" y="2651455"/>
                </a:cubicBezTo>
                <a:cubicBezTo>
                  <a:pt x="9786581" y="2848897"/>
                  <a:pt x="9739920" y="3263137"/>
                  <a:pt x="9763131" y="3467288"/>
                </a:cubicBezTo>
                <a:cubicBezTo>
                  <a:pt x="9786342" y="3671439"/>
                  <a:pt x="9777937" y="3927977"/>
                  <a:pt x="9763131" y="4147148"/>
                </a:cubicBezTo>
                <a:cubicBezTo>
                  <a:pt x="9748325" y="4366319"/>
                  <a:pt x="9787692" y="4482720"/>
                  <a:pt x="9763131" y="4691036"/>
                </a:cubicBezTo>
                <a:cubicBezTo>
                  <a:pt x="9738570" y="4899352"/>
                  <a:pt x="9769384" y="5102682"/>
                  <a:pt x="9763131" y="5234924"/>
                </a:cubicBezTo>
                <a:cubicBezTo>
                  <a:pt x="9756878" y="5367166"/>
                  <a:pt x="9766027" y="5600827"/>
                  <a:pt x="9763131" y="5914785"/>
                </a:cubicBezTo>
                <a:cubicBezTo>
                  <a:pt x="9760235" y="6228743"/>
                  <a:pt x="9756022" y="6529590"/>
                  <a:pt x="9763131" y="6798603"/>
                </a:cubicBezTo>
                <a:cubicBezTo>
                  <a:pt x="9578662" y="6765714"/>
                  <a:pt x="9088242" y="6836622"/>
                  <a:pt x="8870502" y="6798603"/>
                </a:cubicBezTo>
                <a:cubicBezTo>
                  <a:pt x="8652762" y="6760584"/>
                  <a:pt x="8531651" y="6794314"/>
                  <a:pt x="8270767" y="6798603"/>
                </a:cubicBezTo>
                <a:cubicBezTo>
                  <a:pt x="8009883" y="6802892"/>
                  <a:pt x="7727170" y="6818950"/>
                  <a:pt x="7573400" y="6798603"/>
                </a:cubicBezTo>
                <a:cubicBezTo>
                  <a:pt x="7419630" y="6778256"/>
                  <a:pt x="7037947" y="6781630"/>
                  <a:pt x="6778402" y="6798603"/>
                </a:cubicBezTo>
                <a:cubicBezTo>
                  <a:pt x="6518857" y="6815576"/>
                  <a:pt x="6505906" y="6813116"/>
                  <a:pt x="6373930" y="6798603"/>
                </a:cubicBezTo>
                <a:cubicBezTo>
                  <a:pt x="6241954" y="6784090"/>
                  <a:pt x="6058576" y="6801840"/>
                  <a:pt x="5774195" y="6798603"/>
                </a:cubicBezTo>
                <a:cubicBezTo>
                  <a:pt x="5489814" y="6795366"/>
                  <a:pt x="5302170" y="6781923"/>
                  <a:pt x="5076828" y="6798603"/>
                </a:cubicBezTo>
                <a:cubicBezTo>
                  <a:pt x="4851486" y="6815283"/>
                  <a:pt x="4658816" y="6809042"/>
                  <a:pt x="4477093" y="6798603"/>
                </a:cubicBezTo>
                <a:cubicBezTo>
                  <a:pt x="4295370" y="6788164"/>
                  <a:pt x="4007064" y="6784334"/>
                  <a:pt x="3877358" y="6798603"/>
                </a:cubicBezTo>
                <a:cubicBezTo>
                  <a:pt x="3747652" y="6812872"/>
                  <a:pt x="3545590" y="6822260"/>
                  <a:pt x="3277623" y="6798603"/>
                </a:cubicBezTo>
                <a:cubicBezTo>
                  <a:pt x="3009657" y="6774946"/>
                  <a:pt x="3006851" y="6801461"/>
                  <a:pt x="2873150" y="6798603"/>
                </a:cubicBezTo>
                <a:cubicBezTo>
                  <a:pt x="2739449" y="6795745"/>
                  <a:pt x="2562076" y="6820126"/>
                  <a:pt x="2273415" y="6798603"/>
                </a:cubicBezTo>
                <a:cubicBezTo>
                  <a:pt x="1984755" y="6777080"/>
                  <a:pt x="1945240" y="6779559"/>
                  <a:pt x="1771311" y="6798603"/>
                </a:cubicBezTo>
                <a:cubicBezTo>
                  <a:pt x="1597382" y="6817647"/>
                  <a:pt x="1206489" y="6802681"/>
                  <a:pt x="976313" y="6798603"/>
                </a:cubicBezTo>
                <a:cubicBezTo>
                  <a:pt x="746137" y="6794525"/>
                  <a:pt x="374552" y="6840364"/>
                  <a:pt x="0" y="6798603"/>
                </a:cubicBezTo>
                <a:cubicBezTo>
                  <a:pt x="-353" y="6559858"/>
                  <a:pt x="2247" y="6511056"/>
                  <a:pt x="0" y="6254715"/>
                </a:cubicBezTo>
                <a:cubicBezTo>
                  <a:pt x="-2247" y="5998374"/>
                  <a:pt x="-13439" y="5907279"/>
                  <a:pt x="0" y="5778813"/>
                </a:cubicBezTo>
                <a:cubicBezTo>
                  <a:pt x="13439" y="5650347"/>
                  <a:pt x="12626" y="5188994"/>
                  <a:pt x="0" y="5030966"/>
                </a:cubicBezTo>
                <a:cubicBezTo>
                  <a:pt x="-12626" y="4872938"/>
                  <a:pt x="36409" y="4583140"/>
                  <a:pt x="0" y="4283120"/>
                </a:cubicBezTo>
                <a:cubicBezTo>
                  <a:pt x="-36409" y="3983100"/>
                  <a:pt x="-32559" y="3837971"/>
                  <a:pt x="0" y="3535274"/>
                </a:cubicBezTo>
                <a:cubicBezTo>
                  <a:pt x="32559" y="3232577"/>
                  <a:pt x="23700" y="3018807"/>
                  <a:pt x="0" y="2719441"/>
                </a:cubicBezTo>
                <a:cubicBezTo>
                  <a:pt x="-23700" y="2420075"/>
                  <a:pt x="7851" y="2277734"/>
                  <a:pt x="0" y="2039581"/>
                </a:cubicBezTo>
                <a:cubicBezTo>
                  <a:pt x="-7851" y="1801428"/>
                  <a:pt x="10660" y="1675689"/>
                  <a:pt x="0" y="1359721"/>
                </a:cubicBezTo>
                <a:cubicBezTo>
                  <a:pt x="-10660" y="1043753"/>
                  <a:pt x="14091" y="1052251"/>
                  <a:pt x="0" y="747846"/>
                </a:cubicBezTo>
                <a:cubicBezTo>
                  <a:pt x="-14091" y="443442"/>
                  <a:pt x="24336" y="224915"/>
                  <a:pt x="0" y="0"/>
                </a:cubicBezTo>
                <a:close/>
              </a:path>
            </a:pathLst>
          </a:custGeom>
          <a:noFill/>
          <a:ln>
            <a:solidFill>
              <a:srgbClr val="00B0F0"/>
            </a:solidFill>
            <a:extLst>
              <a:ext uri="{C807C97D-BFC1-408E-A445-0C87EB9F89A2}">
                <ask:lineSketchStyleProps xmlns:ask="http://schemas.microsoft.com/office/drawing/2018/sketchyshapes" sd="1181988070">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01"/>
          </a:p>
        </p:txBody>
      </p:sp>
      <p:sp>
        <p:nvSpPr>
          <p:cNvPr id="3" name="テキスト ボックス 2">
            <a:extLst>
              <a:ext uri="{FF2B5EF4-FFF2-40B4-BE49-F238E27FC236}">
                <a16:creationId xmlns:a16="http://schemas.microsoft.com/office/drawing/2014/main" id="{077952BE-B335-E984-4CEE-48C280845D69}"/>
              </a:ext>
            </a:extLst>
          </p:cNvPr>
          <p:cNvSpPr txBox="1"/>
          <p:nvPr/>
        </p:nvSpPr>
        <p:spPr>
          <a:xfrm>
            <a:off x="2747207" y="605095"/>
            <a:ext cx="5190985" cy="1446550"/>
          </a:xfrm>
          <a:prstGeom prst="rect">
            <a:avLst/>
          </a:prstGeom>
          <a:noFill/>
        </p:spPr>
        <p:txBody>
          <a:bodyPr wrap="square">
            <a:spAutoFit/>
          </a:bodyPr>
          <a:lstStyle/>
          <a:p>
            <a:pPr algn="ctr"/>
            <a:r>
              <a:rPr lang="ja-JP" altLang="en-US" sz="4400" dirty="0">
                <a:latin typeface="HG丸ｺﾞｼｯｸM-PRO" panose="020F0600000000000000" pitchFamily="50" charset="-128"/>
                <a:ea typeface="HG丸ｺﾞｼｯｸM-PRO" panose="020F0600000000000000" pitchFamily="50" charset="-128"/>
              </a:rPr>
              <a:t>大規模災害時の</a:t>
            </a:r>
            <a:endParaRPr lang="en-US" altLang="ja-JP" sz="4400" dirty="0">
              <a:latin typeface="HG丸ｺﾞｼｯｸM-PRO" panose="020F0600000000000000" pitchFamily="50" charset="-128"/>
              <a:ea typeface="HG丸ｺﾞｼｯｸM-PRO" panose="020F0600000000000000" pitchFamily="50" charset="-128"/>
            </a:endParaRPr>
          </a:p>
          <a:p>
            <a:pPr algn="ctr"/>
            <a:r>
              <a:rPr lang="ja-JP" altLang="en-US" sz="4400" dirty="0">
                <a:latin typeface="HG丸ｺﾞｼｯｸM-PRO" panose="020F0600000000000000" pitchFamily="50" charset="-128"/>
                <a:ea typeface="HG丸ｺﾞｼｯｸM-PRO" panose="020F0600000000000000" pitchFamily="50" charset="-128"/>
              </a:rPr>
              <a:t>歯科保健医療活動</a:t>
            </a:r>
            <a:endParaRPr lang="en-US" altLang="ja-JP" sz="4400"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6A0F1E4B-35D5-32AD-517E-AFBEF83E28B0}"/>
              </a:ext>
            </a:extLst>
          </p:cNvPr>
          <p:cNvSpPr txBox="1"/>
          <p:nvPr/>
        </p:nvSpPr>
        <p:spPr>
          <a:xfrm>
            <a:off x="2249563" y="2114942"/>
            <a:ext cx="6264695" cy="584775"/>
          </a:xfrm>
          <a:prstGeom prst="rect">
            <a:avLst/>
          </a:prstGeom>
          <a:noFill/>
        </p:spPr>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～口腔機能からの健康維持～</a:t>
            </a:r>
          </a:p>
        </p:txBody>
      </p:sp>
      <p:sp>
        <p:nvSpPr>
          <p:cNvPr id="5" name="テキスト ボックス 4">
            <a:extLst>
              <a:ext uri="{FF2B5EF4-FFF2-40B4-BE49-F238E27FC236}">
                <a16:creationId xmlns:a16="http://schemas.microsoft.com/office/drawing/2014/main" id="{3B782437-497D-15B3-FFA7-C358EDFD094C}"/>
              </a:ext>
            </a:extLst>
          </p:cNvPr>
          <p:cNvSpPr txBox="1"/>
          <p:nvPr/>
        </p:nvSpPr>
        <p:spPr>
          <a:xfrm>
            <a:off x="805620" y="2884825"/>
            <a:ext cx="9110525" cy="4093428"/>
          </a:xfrm>
          <a:prstGeom prst="rect">
            <a:avLst/>
          </a:prstGeom>
          <a:solidFill>
            <a:schemeClr val="accent6">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ja-JP" altLang="en-US" sz="2600" dirty="0">
                <a:latin typeface="HG丸ｺﾞｼｯｸM-PRO" panose="020F0600000000000000" pitchFamily="50" charset="-128"/>
                <a:ea typeface="HG丸ｺﾞｼｯｸM-PRO" panose="020F0600000000000000" pitchFamily="50" charset="-128"/>
              </a:rPr>
              <a:t>　災害時には歯科医療機関も通常通りの対応はできませんが、生活環境が整わない避難生活による歯や口の健康被害も生じてきます。</a:t>
            </a:r>
            <a:endParaRPr lang="en-US" altLang="ja-JP" sz="2600" dirty="0">
              <a:latin typeface="HG丸ｺﾞｼｯｸM-PRO" panose="020F0600000000000000" pitchFamily="50" charset="-128"/>
              <a:ea typeface="HG丸ｺﾞｼｯｸM-PRO" panose="020F0600000000000000" pitchFamily="50" charset="-128"/>
            </a:endParaRPr>
          </a:p>
          <a:p>
            <a:r>
              <a:rPr lang="ja-JP" altLang="en-US" sz="2600" dirty="0">
                <a:latin typeface="HG丸ｺﾞｼｯｸM-PRO" panose="020F0600000000000000" pitchFamily="50" charset="-128"/>
                <a:ea typeface="HG丸ｺﾞｼｯｸM-PRO" panose="020F0600000000000000" pitchFamily="50" charset="-128"/>
              </a:rPr>
              <a:t>　通常の歯科医療提供体制が回復するまでの間の応急歯科診療活動とともに、特に避難生活が困難と考えられる災害時要配慮者の方々に対する口腔衛生管理や口腔機能管理、およびその啓発による歯科保健活動を行い、被災地域で生活される方々の健康管理を行うことが必要です。</a:t>
            </a:r>
            <a:endParaRPr lang="en-US" altLang="ja-JP" sz="2600" dirty="0">
              <a:latin typeface="HG丸ｺﾞｼｯｸM-PRO" panose="020F0600000000000000" pitchFamily="50" charset="-128"/>
              <a:ea typeface="HG丸ｺﾞｼｯｸM-PRO" panose="020F0600000000000000" pitchFamily="50" charset="-128"/>
            </a:endParaRPr>
          </a:p>
          <a:p>
            <a:r>
              <a:rPr lang="ja-JP" altLang="en-US" sz="2600" dirty="0">
                <a:latin typeface="HG丸ｺﾞｼｯｸM-PRO" panose="020F0600000000000000" pitchFamily="50" charset="-128"/>
                <a:ea typeface="HG丸ｺﾞｼｯｸM-PRO" panose="020F0600000000000000" pitchFamily="50" charset="-128"/>
              </a:rPr>
              <a:t>　大規模災害時には、必要に応じて県外からの歯科チームも含めて、自治体や保健所の管理のもとでの活動が行われます。</a:t>
            </a:r>
            <a:endParaRPr lang="en-US" altLang="ja-JP" sz="2600" dirty="0"/>
          </a:p>
        </p:txBody>
      </p:sp>
      <p:sp>
        <p:nvSpPr>
          <p:cNvPr id="7" name="テキスト ボックス 6">
            <a:extLst>
              <a:ext uri="{FF2B5EF4-FFF2-40B4-BE49-F238E27FC236}">
                <a16:creationId xmlns:a16="http://schemas.microsoft.com/office/drawing/2014/main" id="{0948EEEE-693F-96A4-3E43-83EB744A902B}"/>
              </a:ext>
            </a:extLst>
          </p:cNvPr>
          <p:cNvSpPr txBox="1"/>
          <p:nvPr/>
        </p:nvSpPr>
        <p:spPr>
          <a:xfrm>
            <a:off x="4009366" y="7216404"/>
            <a:ext cx="6521116" cy="307777"/>
          </a:xfrm>
          <a:prstGeom prst="rect">
            <a:avLst/>
          </a:prstGeom>
          <a:noFill/>
        </p:spPr>
        <p:txBody>
          <a:bodyPr wrap="square">
            <a:spAutoFit/>
          </a:bodyPr>
          <a:lstStyle/>
          <a:p>
            <a:pPr algn="r"/>
            <a:r>
              <a:rPr lang="ja-JP" altLang="en-US" sz="1400" dirty="0"/>
              <a:t>令和</a:t>
            </a:r>
            <a:r>
              <a:rPr lang="en-US" altLang="ja-JP" sz="1400" dirty="0"/>
              <a:t>4</a:t>
            </a:r>
            <a:r>
              <a:rPr lang="ja-JP" altLang="en-US" sz="1400" dirty="0"/>
              <a:t>年度　厚生労働行政推進調査事業費補助金研究事業（</a:t>
            </a:r>
            <a:r>
              <a:rPr lang="en-US" altLang="ja-JP" sz="1400" dirty="0"/>
              <a:t>22IA2006</a:t>
            </a:r>
            <a:r>
              <a:rPr lang="ja-JP" altLang="en-US" sz="1400" dirty="0"/>
              <a:t>）</a:t>
            </a:r>
          </a:p>
        </p:txBody>
      </p:sp>
    </p:spTree>
    <p:extLst>
      <p:ext uri="{BB962C8B-B14F-4D97-AF65-F5344CB8AC3E}">
        <p14:creationId xmlns:p14="http://schemas.microsoft.com/office/powerpoint/2010/main" val="2457120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タイムライン&#10;&#10;自動的に生成された説明">
            <a:extLst>
              <a:ext uri="{FF2B5EF4-FFF2-40B4-BE49-F238E27FC236}">
                <a16:creationId xmlns:a16="http://schemas.microsoft.com/office/drawing/2014/main" id="{F1F6A4F2-79F9-7936-4C96-0CCB00676D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242" y="-1"/>
            <a:ext cx="10077329" cy="7559675"/>
          </a:xfrm>
          <a:prstGeom prst="rect">
            <a:avLst/>
          </a:prstGeom>
        </p:spPr>
      </p:pic>
      <p:sp>
        <p:nvSpPr>
          <p:cNvPr id="4" name="テキスト ボックス 3">
            <a:extLst>
              <a:ext uri="{FF2B5EF4-FFF2-40B4-BE49-F238E27FC236}">
                <a16:creationId xmlns:a16="http://schemas.microsoft.com/office/drawing/2014/main" id="{4B737958-5F6B-7A87-8E3C-D48227126859}"/>
              </a:ext>
            </a:extLst>
          </p:cNvPr>
          <p:cNvSpPr txBox="1"/>
          <p:nvPr/>
        </p:nvSpPr>
        <p:spPr>
          <a:xfrm>
            <a:off x="1218385" y="5940077"/>
            <a:ext cx="3445037" cy="1279517"/>
          </a:xfrm>
          <a:prstGeom prst="rect">
            <a:avLst/>
          </a:prstGeom>
          <a:ln w="1905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543" dirty="0"/>
              <a:t>災害時の地域において、歯科は歯科診療提供体制を維持すべく対応にあたるとともに、地域の被災者を含む住民が健康を維持できるための歯科保健活動（口腔健康管理の啓発）を実施する。</a:t>
            </a:r>
          </a:p>
        </p:txBody>
      </p:sp>
      <p:sp>
        <p:nvSpPr>
          <p:cNvPr id="5" name="テキスト ボックス 4">
            <a:extLst>
              <a:ext uri="{FF2B5EF4-FFF2-40B4-BE49-F238E27FC236}">
                <a16:creationId xmlns:a16="http://schemas.microsoft.com/office/drawing/2014/main" id="{5D2397F6-3B8E-5887-071A-C6ABA6C050BC}"/>
              </a:ext>
            </a:extLst>
          </p:cNvPr>
          <p:cNvSpPr txBox="1"/>
          <p:nvPr/>
        </p:nvSpPr>
        <p:spPr>
          <a:xfrm>
            <a:off x="4869655" y="5948798"/>
            <a:ext cx="5159405" cy="1279517"/>
          </a:xfrm>
          <a:prstGeom prst="rect">
            <a:avLst/>
          </a:prstGeom>
          <a:ln w="1905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97739" indent="-197739"/>
            <a:r>
              <a:rPr lang="ja-JP" altLang="en-US" sz="1543" dirty="0"/>
              <a:t>〇災害発生直後には、特に災害時要配慮者に対する個別の口腔衛生管理や、口腔機能管理の指導が必要とされる。</a:t>
            </a:r>
            <a:endParaRPr lang="en-US" altLang="ja-JP" sz="1543" dirty="0"/>
          </a:p>
          <a:p>
            <a:pPr marL="197739" indent="-197739"/>
            <a:r>
              <a:rPr lang="ja-JP" altLang="en-US" sz="1543" dirty="0"/>
              <a:t>〇被災後の生活の長期化に伴う影響を避けるため、継続した口腔衛生の啓発活動や、口腔機能を向上するプログラムを実施する。</a:t>
            </a:r>
          </a:p>
        </p:txBody>
      </p:sp>
      <p:sp>
        <p:nvSpPr>
          <p:cNvPr id="2" name="テキスト ボックス 1">
            <a:extLst>
              <a:ext uri="{FF2B5EF4-FFF2-40B4-BE49-F238E27FC236}">
                <a16:creationId xmlns:a16="http://schemas.microsoft.com/office/drawing/2014/main" id="{54E09168-4748-C64E-36E5-E9824E21AF74}"/>
              </a:ext>
            </a:extLst>
          </p:cNvPr>
          <p:cNvSpPr txBox="1"/>
          <p:nvPr/>
        </p:nvSpPr>
        <p:spPr>
          <a:xfrm>
            <a:off x="4009366" y="7216404"/>
            <a:ext cx="6521116" cy="307777"/>
          </a:xfrm>
          <a:prstGeom prst="rect">
            <a:avLst/>
          </a:prstGeom>
          <a:noFill/>
        </p:spPr>
        <p:txBody>
          <a:bodyPr wrap="square">
            <a:spAutoFit/>
          </a:bodyPr>
          <a:lstStyle/>
          <a:p>
            <a:pPr algn="r"/>
            <a:r>
              <a:rPr lang="ja-JP" altLang="en-US" sz="1400" dirty="0"/>
              <a:t>令和</a:t>
            </a:r>
            <a:r>
              <a:rPr lang="en-US" altLang="ja-JP" sz="1400" dirty="0"/>
              <a:t>4</a:t>
            </a:r>
            <a:r>
              <a:rPr lang="ja-JP" altLang="en-US" sz="1400" dirty="0"/>
              <a:t>年度　厚生労働行政推進調査事業費補助金研究事業（</a:t>
            </a:r>
            <a:r>
              <a:rPr lang="en-US" altLang="ja-JP" sz="1400" dirty="0"/>
              <a:t>22IA2006</a:t>
            </a:r>
            <a:r>
              <a:rPr lang="ja-JP" altLang="en-US" sz="1400" dirty="0"/>
              <a:t>）</a:t>
            </a:r>
          </a:p>
        </p:txBody>
      </p:sp>
    </p:spTree>
    <p:extLst>
      <p:ext uri="{BB962C8B-B14F-4D97-AF65-F5344CB8AC3E}">
        <p14:creationId xmlns:p14="http://schemas.microsoft.com/office/powerpoint/2010/main" val="2326837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タイムライン&#10;&#10;自動的に生成された説明">
            <a:extLst>
              <a:ext uri="{FF2B5EF4-FFF2-40B4-BE49-F238E27FC236}">
                <a16:creationId xmlns:a16="http://schemas.microsoft.com/office/drawing/2014/main" id="{C969ACA6-9841-836C-E89E-1BA516FFDD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123" y="-1"/>
            <a:ext cx="10079567" cy="7559675"/>
          </a:xfrm>
          <a:prstGeom prst="rect">
            <a:avLst/>
          </a:prstGeom>
        </p:spPr>
      </p:pic>
      <p:sp>
        <p:nvSpPr>
          <p:cNvPr id="4" name="テキスト ボックス 3">
            <a:extLst>
              <a:ext uri="{FF2B5EF4-FFF2-40B4-BE49-F238E27FC236}">
                <a16:creationId xmlns:a16="http://schemas.microsoft.com/office/drawing/2014/main" id="{9A02BCF5-BABC-2FA2-46FA-7140F85EADD2}"/>
              </a:ext>
            </a:extLst>
          </p:cNvPr>
          <p:cNvSpPr txBox="1"/>
          <p:nvPr/>
        </p:nvSpPr>
        <p:spPr>
          <a:xfrm>
            <a:off x="702440" y="4931965"/>
            <a:ext cx="9286932" cy="2031325"/>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197739" indent="-197739"/>
            <a:r>
              <a:rPr lang="ja-JP" altLang="en-US" sz="1800" dirty="0"/>
              <a:t>〇主に避難所がある時期において、地域の歯科医療提供体制を補い、地域歯科保健活動をサポートするために、被災地域外からの歯科支援チームが派遣される。</a:t>
            </a:r>
            <a:endParaRPr lang="en-US" altLang="ja-JP" sz="1800" dirty="0"/>
          </a:p>
          <a:p>
            <a:pPr marL="197739" indent="-197739"/>
            <a:r>
              <a:rPr lang="ja-JP" altLang="en-US" sz="1800" dirty="0"/>
              <a:t>〇応急仮設住宅への移動とともに避難所が縮小される頃には、地域インフラが暫定的にでも復旧し、歯科診療提供体制が段階的に回復、被災地域外からの歯科支援チーム派遣は終了する。</a:t>
            </a:r>
            <a:endParaRPr lang="en-US" altLang="ja-JP" sz="1800" dirty="0"/>
          </a:p>
          <a:p>
            <a:pPr marL="197739" indent="-197739"/>
            <a:r>
              <a:rPr lang="ja-JP" altLang="en-US" sz="1800" dirty="0"/>
              <a:t>〇生活環境が変化した方々を対象とした歯科保健活動は、地域の歯科保健医療職により継続される。</a:t>
            </a:r>
            <a:endParaRPr lang="en-US" altLang="ja-JP" sz="1800" dirty="0"/>
          </a:p>
        </p:txBody>
      </p:sp>
      <p:sp>
        <p:nvSpPr>
          <p:cNvPr id="2" name="テキスト ボックス 1">
            <a:extLst>
              <a:ext uri="{FF2B5EF4-FFF2-40B4-BE49-F238E27FC236}">
                <a16:creationId xmlns:a16="http://schemas.microsoft.com/office/drawing/2014/main" id="{06ED307F-B121-30E1-28C2-AC29430F8778}"/>
              </a:ext>
            </a:extLst>
          </p:cNvPr>
          <p:cNvSpPr txBox="1"/>
          <p:nvPr/>
        </p:nvSpPr>
        <p:spPr>
          <a:xfrm>
            <a:off x="4009366" y="7216404"/>
            <a:ext cx="6521116" cy="307777"/>
          </a:xfrm>
          <a:prstGeom prst="rect">
            <a:avLst/>
          </a:prstGeom>
          <a:noFill/>
        </p:spPr>
        <p:txBody>
          <a:bodyPr wrap="square">
            <a:spAutoFit/>
          </a:bodyPr>
          <a:lstStyle/>
          <a:p>
            <a:pPr algn="r"/>
            <a:r>
              <a:rPr lang="ja-JP" altLang="en-US" sz="1400" dirty="0"/>
              <a:t>令和</a:t>
            </a:r>
            <a:r>
              <a:rPr lang="en-US" altLang="ja-JP" sz="1400" dirty="0"/>
              <a:t>4</a:t>
            </a:r>
            <a:r>
              <a:rPr lang="ja-JP" altLang="en-US" sz="1400" dirty="0"/>
              <a:t>年度　厚生労働行政推進調査事業費補助金研究事業（</a:t>
            </a:r>
            <a:r>
              <a:rPr lang="en-US" altLang="ja-JP" sz="1400" dirty="0"/>
              <a:t>22IA2006</a:t>
            </a:r>
            <a:r>
              <a:rPr lang="ja-JP" altLang="en-US" sz="1400" dirty="0"/>
              <a:t>）</a:t>
            </a:r>
          </a:p>
        </p:txBody>
      </p:sp>
    </p:spTree>
    <p:extLst>
      <p:ext uri="{BB962C8B-B14F-4D97-AF65-F5344CB8AC3E}">
        <p14:creationId xmlns:p14="http://schemas.microsoft.com/office/powerpoint/2010/main" val="1398344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10;&#10;自動的に生成された説明">
            <a:extLst>
              <a:ext uri="{FF2B5EF4-FFF2-40B4-BE49-F238E27FC236}">
                <a16:creationId xmlns:a16="http://schemas.microsoft.com/office/drawing/2014/main" id="{DFEE8A20-7638-FA69-E8D2-487F52AAD5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123" y="-1"/>
            <a:ext cx="10079567" cy="7559675"/>
          </a:xfrm>
          <a:prstGeom prst="rect">
            <a:avLst/>
          </a:prstGeom>
        </p:spPr>
      </p:pic>
      <p:sp>
        <p:nvSpPr>
          <p:cNvPr id="4" name="テキスト ボックス 3">
            <a:extLst>
              <a:ext uri="{FF2B5EF4-FFF2-40B4-BE49-F238E27FC236}">
                <a16:creationId xmlns:a16="http://schemas.microsoft.com/office/drawing/2014/main" id="{699139D1-2118-5444-A035-6946F832C198}"/>
              </a:ext>
            </a:extLst>
          </p:cNvPr>
          <p:cNvSpPr txBox="1"/>
          <p:nvPr/>
        </p:nvSpPr>
        <p:spPr>
          <a:xfrm>
            <a:off x="578533" y="5508029"/>
            <a:ext cx="4479341" cy="1754391"/>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182563" indent="-182563"/>
            <a:r>
              <a:rPr lang="ja-JP" altLang="en-US" sz="1543" dirty="0"/>
              <a:t>○災害時の避難所等では、うがいに使う水が十分に確保できず、歯ブラシなどや歯みがきする場所も不足する。また、水分摂取が不足しやすく、口腔が乾燥しやすくなる。</a:t>
            </a:r>
            <a:endParaRPr lang="en-US" altLang="ja-JP" sz="1543" dirty="0"/>
          </a:p>
          <a:p>
            <a:pPr marL="182563" indent="-182563"/>
            <a:r>
              <a:rPr lang="ja-JP" altLang="en-US" sz="1543" dirty="0"/>
              <a:t>○これらにより、口の中の衛生管理も難しく、歯ぐきの腫れや口内炎ができやすくなり、義歯のトラブルも起きやすくなる。</a:t>
            </a:r>
            <a:endParaRPr lang="en-US" altLang="ja-JP" sz="1543" dirty="0"/>
          </a:p>
        </p:txBody>
      </p:sp>
      <p:sp>
        <p:nvSpPr>
          <p:cNvPr id="2" name="テキスト ボックス 1">
            <a:extLst>
              <a:ext uri="{FF2B5EF4-FFF2-40B4-BE49-F238E27FC236}">
                <a16:creationId xmlns:a16="http://schemas.microsoft.com/office/drawing/2014/main" id="{0E95E32E-86CC-37E8-781C-51FB58475F80}"/>
              </a:ext>
            </a:extLst>
          </p:cNvPr>
          <p:cNvSpPr txBox="1"/>
          <p:nvPr/>
        </p:nvSpPr>
        <p:spPr>
          <a:xfrm>
            <a:off x="4009366" y="7216404"/>
            <a:ext cx="6521116" cy="307777"/>
          </a:xfrm>
          <a:prstGeom prst="rect">
            <a:avLst/>
          </a:prstGeom>
          <a:noFill/>
        </p:spPr>
        <p:txBody>
          <a:bodyPr wrap="square">
            <a:spAutoFit/>
          </a:bodyPr>
          <a:lstStyle/>
          <a:p>
            <a:pPr algn="r"/>
            <a:r>
              <a:rPr lang="ja-JP" altLang="en-US" sz="1400" dirty="0"/>
              <a:t>令和</a:t>
            </a:r>
            <a:r>
              <a:rPr lang="en-US" altLang="ja-JP" sz="1400" dirty="0"/>
              <a:t>4</a:t>
            </a:r>
            <a:r>
              <a:rPr lang="ja-JP" altLang="en-US" sz="1400" dirty="0"/>
              <a:t>年度　厚生労働行政推進調査事業費補助金研究事業（</a:t>
            </a:r>
            <a:r>
              <a:rPr lang="en-US" altLang="ja-JP" sz="1400" dirty="0"/>
              <a:t>22IA2006</a:t>
            </a:r>
            <a:r>
              <a:rPr lang="ja-JP" altLang="en-US" sz="1400" dirty="0"/>
              <a:t>）</a:t>
            </a:r>
          </a:p>
        </p:txBody>
      </p:sp>
      <p:sp>
        <p:nvSpPr>
          <p:cNvPr id="5" name="テキスト ボックス 4">
            <a:extLst>
              <a:ext uri="{FF2B5EF4-FFF2-40B4-BE49-F238E27FC236}">
                <a16:creationId xmlns:a16="http://schemas.microsoft.com/office/drawing/2014/main" id="{04D916A0-126C-32A0-3649-24D304B41824}"/>
              </a:ext>
            </a:extLst>
          </p:cNvPr>
          <p:cNvSpPr txBox="1"/>
          <p:nvPr/>
        </p:nvSpPr>
        <p:spPr>
          <a:xfrm>
            <a:off x="5633939" y="5508029"/>
            <a:ext cx="4479341" cy="1516954"/>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182563" indent="-182563"/>
            <a:r>
              <a:rPr lang="ja-JP" altLang="en-US" sz="1543" dirty="0"/>
              <a:t>○歯ブラシやうがいに必要な備品や環境の配備とともに、口腔衛生管理の啓発を行う。</a:t>
            </a:r>
            <a:endParaRPr lang="en-US" altLang="ja-JP" sz="1543" dirty="0"/>
          </a:p>
          <a:p>
            <a:pPr marL="182563" indent="-182563"/>
            <a:r>
              <a:rPr lang="ja-JP" altLang="en-US" sz="1543" dirty="0"/>
              <a:t>○歯科治療等を要する者に対し、受療調整を行う。</a:t>
            </a:r>
            <a:endParaRPr lang="en-US" altLang="ja-JP" sz="1543" dirty="0"/>
          </a:p>
          <a:p>
            <a:pPr marL="182563" indent="-182563"/>
            <a:r>
              <a:rPr lang="ja-JP" altLang="en-US" sz="1543" dirty="0"/>
              <a:t>○災害時要配慮者に対し、保健所および保健医療福祉支援チーム等と適切に連携し、体調および栄養の管理を行う。</a:t>
            </a:r>
            <a:endParaRPr lang="en-US" altLang="ja-JP" sz="1543" dirty="0"/>
          </a:p>
        </p:txBody>
      </p:sp>
    </p:spTree>
    <p:extLst>
      <p:ext uri="{BB962C8B-B14F-4D97-AF65-F5344CB8AC3E}">
        <p14:creationId xmlns:p14="http://schemas.microsoft.com/office/powerpoint/2010/main" val="2465818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タイムライン&#10;&#10;自動的に生成された説明">
            <a:extLst>
              <a:ext uri="{FF2B5EF4-FFF2-40B4-BE49-F238E27FC236}">
                <a16:creationId xmlns:a16="http://schemas.microsoft.com/office/drawing/2014/main" id="{36AB9E90-5E7B-274E-F918-52323FC4C5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123" y="-1"/>
            <a:ext cx="10079567" cy="7559675"/>
          </a:xfrm>
          <a:prstGeom prst="rect">
            <a:avLst/>
          </a:prstGeom>
        </p:spPr>
      </p:pic>
      <p:sp>
        <p:nvSpPr>
          <p:cNvPr id="4" name="テキスト ボックス 3">
            <a:extLst>
              <a:ext uri="{FF2B5EF4-FFF2-40B4-BE49-F238E27FC236}">
                <a16:creationId xmlns:a16="http://schemas.microsoft.com/office/drawing/2014/main" id="{007C77DB-313F-88A5-6369-46655B186D6B}"/>
              </a:ext>
            </a:extLst>
          </p:cNvPr>
          <p:cNvSpPr txBox="1"/>
          <p:nvPr/>
        </p:nvSpPr>
        <p:spPr>
          <a:xfrm>
            <a:off x="3247780" y="5642034"/>
            <a:ext cx="6819715" cy="1516954"/>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299234" indent="-299234"/>
            <a:r>
              <a:rPr lang="ja-JP" altLang="en-US" sz="1543" dirty="0"/>
              <a:t>〇　災害時には、被災都道府県の災害歯科保健医療連絡協議会として災害歯科対策本部を設置・運営し、被災市区町村における歯科的課題を評価して市区町村と共有する。</a:t>
            </a:r>
            <a:endParaRPr lang="en-US" altLang="ja-JP" sz="1543" dirty="0"/>
          </a:p>
          <a:p>
            <a:pPr marL="299234" indent="-299234"/>
            <a:r>
              <a:rPr lang="ja-JP" altLang="en-US" sz="1543" dirty="0"/>
              <a:t>〇　必要時、被災都道府県知事より災害救助法に基づく派遣要請に対し、日本災害歯科保健医療連絡協議会として</a:t>
            </a:r>
            <a:r>
              <a:rPr lang="en-US" altLang="ja-JP" sz="1543" dirty="0"/>
              <a:t>JDAT</a:t>
            </a:r>
            <a:r>
              <a:rPr lang="ja-JP" altLang="en-US" sz="1543" dirty="0"/>
              <a:t>（災害歯科支援チーム）を派遣する。派遣にあたっては、都道府県・保健所との連携のもとでの派遣調整を行う。</a:t>
            </a:r>
            <a:endParaRPr lang="en-US" altLang="ja-JP" sz="1543" dirty="0"/>
          </a:p>
        </p:txBody>
      </p:sp>
      <p:sp>
        <p:nvSpPr>
          <p:cNvPr id="5" name="テキスト ボックス 4">
            <a:extLst>
              <a:ext uri="{FF2B5EF4-FFF2-40B4-BE49-F238E27FC236}">
                <a16:creationId xmlns:a16="http://schemas.microsoft.com/office/drawing/2014/main" id="{424817E6-D4E5-7E42-ECCA-62705B7FD43D}"/>
              </a:ext>
            </a:extLst>
          </p:cNvPr>
          <p:cNvSpPr txBox="1"/>
          <p:nvPr/>
        </p:nvSpPr>
        <p:spPr>
          <a:xfrm>
            <a:off x="639736" y="5637265"/>
            <a:ext cx="2483656" cy="1537405"/>
          </a:xfrm>
          <a:prstGeom prst="rect">
            <a:avLst/>
          </a:prstGeom>
          <a:solidFill>
            <a:schemeClr val="bg1"/>
          </a:solidFill>
          <a:ln w="19050">
            <a:solidFill>
              <a:schemeClr val="accent3">
                <a:lumMod val="60000"/>
                <a:lumOff val="40000"/>
              </a:schemeClr>
            </a:solidFill>
          </a:ln>
        </p:spPr>
        <p:txBody>
          <a:bodyPr wrap="square" lIns="19842" tIns="19842" rIns="19842" bIns="19842" rtlCol="0">
            <a:spAutoFit/>
          </a:bodyPr>
          <a:lstStyle/>
          <a:p>
            <a:pPr marL="299234" indent="-299234">
              <a:lnSpc>
                <a:spcPct val="90000"/>
              </a:lnSpc>
            </a:pPr>
            <a:r>
              <a:rPr lang="en-US" altLang="ja-JP" sz="772" dirty="0">
                <a:latin typeface="ＭＳ Ｐゴシック" panose="020B0600070205080204" pitchFamily="50" charset="-128"/>
                <a:ea typeface="ＭＳ Ｐゴシック" panose="020B0600070205080204" pitchFamily="50" charset="-128"/>
              </a:rPr>
              <a:t>DMAT</a:t>
            </a:r>
            <a:r>
              <a:rPr lang="ja-JP" altLang="en-US" sz="772" dirty="0">
                <a:latin typeface="ＭＳ Ｐゴシック" panose="020B0600070205080204" pitchFamily="50" charset="-128"/>
                <a:ea typeface="ＭＳ Ｐゴシック" panose="020B0600070205080204" pitchFamily="50" charset="-128"/>
              </a:rPr>
              <a:t>　（</a:t>
            </a:r>
            <a:r>
              <a:rPr lang="en-US" altLang="ja-JP" sz="772" dirty="0">
                <a:latin typeface="ＭＳ Ｐゴシック" panose="020B0600070205080204" pitchFamily="50" charset="-128"/>
                <a:ea typeface="ＭＳ Ｐゴシック" panose="020B0600070205080204" pitchFamily="50" charset="-128"/>
              </a:rPr>
              <a:t>Disaster Medical Assistance Team</a:t>
            </a:r>
            <a:r>
              <a:rPr lang="ja-JP" altLang="en-US" sz="772" dirty="0">
                <a:latin typeface="ＭＳ Ｐゴシック" panose="020B0600070205080204" pitchFamily="50" charset="-128"/>
                <a:ea typeface="ＭＳ Ｐゴシック" panose="020B0600070205080204" pitchFamily="50" charset="-128"/>
              </a:rPr>
              <a:t>，災害派遣医療チーム）</a:t>
            </a:r>
            <a:endParaRPr lang="en-US" altLang="ja-JP" sz="772" dirty="0">
              <a:latin typeface="ＭＳ Ｐゴシック" panose="020B0600070205080204" pitchFamily="50" charset="-128"/>
              <a:ea typeface="ＭＳ Ｐゴシック" panose="020B0600070205080204" pitchFamily="50" charset="-128"/>
            </a:endParaRPr>
          </a:p>
          <a:p>
            <a:pPr marL="299234" indent="-299234">
              <a:lnSpc>
                <a:spcPct val="90000"/>
              </a:lnSpc>
            </a:pPr>
            <a:r>
              <a:rPr lang="en-US" altLang="ja-JP" sz="772" dirty="0">
                <a:latin typeface="ＭＳ Ｐゴシック" panose="020B0600070205080204" pitchFamily="50" charset="-128"/>
                <a:ea typeface="ＭＳ Ｐゴシック" panose="020B0600070205080204" pitchFamily="50" charset="-128"/>
              </a:rPr>
              <a:t>DHEAT</a:t>
            </a:r>
            <a:r>
              <a:rPr lang="ja-JP" altLang="en-US" sz="772" dirty="0">
                <a:latin typeface="ＭＳ Ｐゴシック" panose="020B0600070205080204" pitchFamily="50" charset="-128"/>
                <a:ea typeface="ＭＳ Ｐゴシック" panose="020B0600070205080204" pitchFamily="50" charset="-128"/>
              </a:rPr>
              <a:t>　（</a:t>
            </a:r>
            <a:r>
              <a:rPr lang="en-US" altLang="ja-JP" sz="772" dirty="0">
                <a:latin typeface="ＭＳ Ｐゴシック" panose="020B0600070205080204" pitchFamily="50" charset="-128"/>
                <a:ea typeface="ＭＳ Ｐゴシック" panose="020B0600070205080204" pitchFamily="50" charset="-128"/>
              </a:rPr>
              <a:t>Disaster Health Emergency Assistance Team</a:t>
            </a:r>
            <a:r>
              <a:rPr lang="ja-JP" altLang="en-US" sz="772" dirty="0">
                <a:latin typeface="ＭＳ Ｐゴシック" panose="020B0600070205080204" pitchFamily="50" charset="-128"/>
                <a:ea typeface="ＭＳ Ｐゴシック" panose="020B0600070205080204" pitchFamily="50" charset="-128"/>
              </a:rPr>
              <a:t>，災害時健康危機管理支援チーム）</a:t>
            </a:r>
            <a:endParaRPr lang="en-US" altLang="ja-JP" sz="772" dirty="0">
              <a:latin typeface="ＭＳ Ｐゴシック" panose="020B0600070205080204" pitchFamily="50" charset="-128"/>
              <a:ea typeface="ＭＳ Ｐゴシック" panose="020B0600070205080204" pitchFamily="50" charset="-128"/>
            </a:endParaRPr>
          </a:p>
          <a:p>
            <a:pPr marL="299234" indent="-299234">
              <a:lnSpc>
                <a:spcPct val="90000"/>
              </a:lnSpc>
            </a:pPr>
            <a:r>
              <a:rPr lang="en-US" altLang="ja-JP" sz="772" dirty="0">
                <a:latin typeface="ＭＳ Ｐゴシック" panose="020B0600070205080204" pitchFamily="50" charset="-128"/>
                <a:ea typeface="ＭＳ Ｐゴシック" panose="020B0600070205080204" pitchFamily="50" charset="-128"/>
              </a:rPr>
              <a:t>JMAT</a:t>
            </a:r>
            <a:r>
              <a:rPr lang="ja-JP" altLang="en-US" sz="772" dirty="0">
                <a:latin typeface="ＭＳ Ｐゴシック" panose="020B0600070205080204" pitchFamily="50" charset="-128"/>
                <a:ea typeface="ＭＳ Ｐゴシック" panose="020B0600070205080204" pitchFamily="50" charset="-128"/>
              </a:rPr>
              <a:t>　（</a:t>
            </a:r>
            <a:r>
              <a:rPr lang="en-US" altLang="ja-JP" sz="772" dirty="0">
                <a:latin typeface="ＭＳ Ｐゴシック" panose="020B0600070205080204" pitchFamily="50" charset="-128"/>
                <a:ea typeface="ＭＳ Ｐゴシック" panose="020B0600070205080204" pitchFamily="50" charset="-128"/>
              </a:rPr>
              <a:t>Japan Medical Association Team</a:t>
            </a:r>
            <a:r>
              <a:rPr lang="ja-JP" altLang="en-US" sz="772" dirty="0">
                <a:latin typeface="ＭＳ Ｐゴシック" panose="020B0600070205080204" pitchFamily="50" charset="-128"/>
                <a:ea typeface="ＭＳ Ｐゴシック" panose="020B0600070205080204" pitchFamily="50" charset="-128"/>
              </a:rPr>
              <a:t>，日本医師会災害医療チーム）</a:t>
            </a:r>
            <a:endParaRPr lang="en-US" altLang="ja-JP" sz="772" dirty="0">
              <a:latin typeface="ＭＳ Ｐゴシック" panose="020B0600070205080204" pitchFamily="50" charset="-128"/>
              <a:ea typeface="ＭＳ Ｐゴシック" panose="020B0600070205080204" pitchFamily="50" charset="-128"/>
            </a:endParaRPr>
          </a:p>
          <a:p>
            <a:pPr marL="299234" indent="-299234">
              <a:lnSpc>
                <a:spcPct val="90000"/>
              </a:lnSpc>
            </a:pPr>
            <a:r>
              <a:rPr lang="en-US" altLang="ja-JP" sz="772" dirty="0">
                <a:latin typeface="ＭＳ Ｐゴシック" panose="020B0600070205080204" pitchFamily="50" charset="-128"/>
                <a:ea typeface="ＭＳ Ｐゴシック" panose="020B0600070205080204" pitchFamily="50" charset="-128"/>
              </a:rPr>
              <a:t>DPAT</a:t>
            </a:r>
            <a:r>
              <a:rPr lang="ja-JP" altLang="en-US" sz="772" dirty="0">
                <a:latin typeface="ＭＳ Ｐゴシック" panose="020B0600070205080204" pitchFamily="50" charset="-128"/>
                <a:ea typeface="ＭＳ Ｐゴシック" panose="020B0600070205080204" pitchFamily="50" charset="-128"/>
              </a:rPr>
              <a:t>　（</a:t>
            </a:r>
            <a:r>
              <a:rPr lang="en-US" altLang="ja-JP" sz="772" dirty="0">
                <a:latin typeface="ＭＳ Ｐゴシック" panose="020B0600070205080204" pitchFamily="50" charset="-128"/>
                <a:ea typeface="ＭＳ Ｐゴシック" panose="020B0600070205080204" pitchFamily="50" charset="-128"/>
              </a:rPr>
              <a:t>Disaster Psychiatric Assistance Team</a:t>
            </a:r>
            <a:r>
              <a:rPr lang="ja-JP" altLang="en-US" sz="772" dirty="0">
                <a:latin typeface="ＭＳ Ｐゴシック" panose="020B0600070205080204" pitchFamily="50" charset="-128"/>
                <a:ea typeface="ＭＳ Ｐゴシック" panose="020B0600070205080204" pitchFamily="50" charset="-128"/>
              </a:rPr>
              <a:t>，災害派遣精神医療チーム）</a:t>
            </a:r>
            <a:endParaRPr lang="en-US" altLang="ja-JP" sz="772" dirty="0">
              <a:latin typeface="ＭＳ Ｐゴシック" panose="020B0600070205080204" pitchFamily="50" charset="-128"/>
              <a:ea typeface="ＭＳ Ｐゴシック" panose="020B0600070205080204" pitchFamily="50" charset="-128"/>
            </a:endParaRPr>
          </a:p>
          <a:p>
            <a:pPr marL="299234" indent="-299234">
              <a:lnSpc>
                <a:spcPct val="90000"/>
              </a:lnSpc>
            </a:pPr>
            <a:r>
              <a:rPr lang="en-US" altLang="ja-JP" sz="772" dirty="0">
                <a:latin typeface="ＭＳ Ｐゴシック" panose="020B0600070205080204" pitchFamily="50" charset="-128"/>
                <a:ea typeface="ＭＳ Ｐゴシック" panose="020B0600070205080204" pitchFamily="50" charset="-128"/>
              </a:rPr>
              <a:t>JDA-DAT</a:t>
            </a:r>
            <a:r>
              <a:rPr lang="ja-JP" altLang="en-US" sz="772" dirty="0">
                <a:latin typeface="ＭＳ Ｐゴシック" panose="020B0600070205080204" pitchFamily="50" charset="-128"/>
                <a:ea typeface="ＭＳ Ｐゴシック" panose="020B0600070205080204" pitchFamily="50" charset="-128"/>
              </a:rPr>
              <a:t>　（</a:t>
            </a:r>
            <a:r>
              <a:rPr lang="en-US" altLang="ja-JP" sz="772" dirty="0">
                <a:latin typeface="ＭＳ Ｐゴシック" panose="020B0600070205080204" pitchFamily="50" charset="-128"/>
                <a:ea typeface="ＭＳ Ｐゴシック" panose="020B0600070205080204" pitchFamily="50" charset="-128"/>
              </a:rPr>
              <a:t>The Japan Dietetic Association-Disaster Assistance Team</a:t>
            </a:r>
            <a:r>
              <a:rPr lang="ja-JP" altLang="en-US" sz="772" dirty="0">
                <a:latin typeface="ＭＳ Ｐゴシック" panose="020B0600070205080204" pitchFamily="50" charset="-128"/>
                <a:ea typeface="ＭＳ Ｐゴシック" panose="020B0600070205080204" pitchFamily="50" charset="-128"/>
              </a:rPr>
              <a:t>，日本栄養士会災害支援チーム）</a:t>
            </a:r>
            <a:endParaRPr lang="en-US" altLang="ja-JP" sz="772" dirty="0">
              <a:latin typeface="ＭＳ Ｐゴシック" panose="020B0600070205080204" pitchFamily="50" charset="-128"/>
              <a:ea typeface="ＭＳ Ｐゴシック" panose="020B0600070205080204" pitchFamily="50" charset="-128"/>
            </a:endParaRPr>
          </a:p>
          <a:p>
            <a:pPr marL="299234" indent="-299234">
              <a:lnSpc>
                <a:spcPct val="90000"/>
              </a:lnSpc>
            </a:pPr>
            <a:r>
              <a:rPr lang="en-US" altLang="ja-JP" sz="772" dirty="0">
                <a:latin typeface="ＭＳ Ｐゴシック" panose="020B0600070205080204" pitchFamily="50" charset="-128"/>
                <a:ea typeface="ＭＳ Ｐゴシック" panose="020B0600070205080204" pitchFamily="50" charset="-128"/>
              </a:rPr>
              <a:t>JRAT</a:t>
            </a:r>
            <a:r>
              <a:rPr lang="ja-JP" altLang="en-US" sz="772" dirty="0">
                <a:latin typeface="ＭＳ Ｐゴシック" panose="020B0600070205080204" pitchFamily="50" charset="-128"/>
                <a:ea typeface="ＭＳ Ｐゴシック" panose="020B0600070205080204" pitchFamily="50" charset="-128"/>
              </a:rPr>
              <a:t>　（</a:t>
            </a:r>
            <a:r>
              <a:rPr lang="en-US" altLang="ja-JP" sz="772" dirty="0">
                <a:latin typeface="ＭＳ Ｐゴシック" panose="020B0600070205080204" pitchFamily="50" charset="-128"/>
                <a:ea typeface="ＭＳ Ｐゴシック" panose="020B0600070205080204" pitchFamily="50" charset="-128"/>
              </a:rPr>
              <a:t>Japan Rehabilitation Assistance Team</a:t>
            </a:r>
            <a:r>
              <a:rPr lang="ja-JP" altLang="en-US" sz="772" dirty="0">
                <a:latin typeface="ＭＳ Ｐゴシック" panose="020B0600070205080204" pitchFamily="50" charset="-128"/>
                <a:ea typeface="ＭＳ Ｐゴシック" panose="020B0600070205080204" pitchFamily="50" charset="-128"/>
              </a:rPr>
              <a:t>，大規模災害リハビリテーションチーム）</a:t>
            </a:r>
            <a:endParaRPr lang="en-US" altLang="ja-JP" sz="772" dirty="0">
              <a:latin typeface="ＭＳ Ｐゴシック" panose="020B0600070205080204" pitchFamily="50" charset="-128"/>
              <a:ea typeface="ＭＳ Ｐゴシック" panose="020B0600070205080204" pitchFamily="50" charset="-128"/>
            </a:endParaRPr>
          </a:p>
          <a:p>
            <a:pPr marL="299234" indent="-299234">
              <a:lnSpc>
                <a:spcPct val="90000"/>
              </a:lnSpc>
            </a:pPr>
            <a:r>
              <a:rPr lang="en-US" altLang="ja-JP" sz="772" dirty="0">
                <a:latin typeface="ＭＳ Ｐゴシック" panose="020B0600070205080204" pitchFamily="50" charset="-128"/>
                <a:ea typeface="ＭＳ Ｐゴシック" panose="020B0600070205080204" pitchFamily="50" charset="-128"/>
              </a:rPr>
              <a:t>DWAT</a:t>
            </a:r>
            <a:r>
              <a:rPr lang="ja-JP" altLang="en-US" sz="772" dirty="0">
                <a:latin typeface="ＭＳ Ｐゴシック" panose="020B0600070205080204" pitchFamily="50" charset="-128"/>
                <a:ea typeface="ＭＳ Ｐゴシック" panose="020B0600070205080204" pitchFamily="50" charset="-128"/>
              </a:rPr>
              <a:t>　（</a:t>
            </a:r>
            <a:r>
              <a:rPr lang="en-US" altLang="ja-JP" sz="772" dirty="0">
                <a:latin typeface="ＭＳ Ｐゴシック" panose="020B0600070205080204" pitchFamily="50" charset="-128"/>
                <a:ea typeface="ＭＳ Ｐゴシック" panose="020B0600070205080204" pitchFamily="50" charset="-128"/>
              </a:rPr>
              <a:t>Disaster Welfare Assistance Team</a:t>
            </a:r>
            <a:r>
              <a:rPr lang="ja-JP" altLang="en-US" sz="772" dirty="0">
                <a:latin typeface="ＭＳ Ｐゴシック" panose="020B0600070205080204" pitchFamily="50" charset="-128"/>
                <a:ea typeface="ＭＳ Ｐゴシック" panose="020B0600070205080204" pitchFamily="50" charset="-128"/>
              </a:rPr>
              <a:t>，災害派遣福祉チーム）</a:t>
            </a:r>
            <a:endParaRPr lang="en-US" altLang="ja-JP" sz="772" dirty="0">
              <a:latin typeface="ＭＳ Ｐゴシック" panose="020B0600070205080204" pitchFamily="50" charset="-128"/>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4823FD39-038F-92FC-E7EA-575A90773C0F}"/>
              </a:ext>
            </a:extLst>
          </p:cNvPr>
          <p:cNvSpPr txBox="1"/>
          <p:nvPr/>
        </p:nvSpPr>
        <p:spPr>
          <a:xfrm>
            <a:off x="4009366" y="7216404"/>
            <a:ext cx="6521116" cy="307777"/>
          </a:xfrm>
          <a:prstGeom prst="rect">
            <a:avLst/>
          </a:prstGeom>
          <a:noFill/>
        </p:spPr>
        <p:txBody>
          <a:bodyPr wrap="square">
            <a:spAutoFit/>
          </a:bodyPr>
          <a:lstStyle/>
          <a:p>
            <a:pPr algn="r"/>
            <a:r>
              <a:rPr lang="ja-JP" altLang="en-US" sz="1400" dirty="0"/>
              <a:t>令和</a:t>
            </a:r>
            <a:r>
              <a:rPr lang="en-US" altLang="ja-JP" sz="1400" dirty="0"/>
              <a:t>4</a:t>
            </a:r>
            <a:r>
              <a:rPr lang="ja-JP" altLang="en-US" sz="1400" dirty="0"/>
              <a:t>年度　厚生労働行政推進調査事業費補助金研究事業（</a:t>
            </a:r>
            <a:r>
              <a:rPr lang="en-US" altLang="ja-JP" sz="1400" dirty="0"/>
              <a:t>22IA2006</a:t>
            </a:r>
            <a:r>
              <a:rPr lang="ja-JP" altLang="en-US" sz="1400" dirty="0"/>
              <a:t>）</a:t>
            </a:r>
          </a:p>
        </p:txBody>
      </p:sp>
    </p:spTree>
    <p:extLst>
      <p:ext uri="{BB962C8B-B14F-4D97-AF65-F5344CB8AC3E}">
        <p14:creationId xmlns:p14="http://schemas.microsoft.com/office/powerpoint/2010/main" val="3181318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タイムライン&#10;&#10;自動的に生成された説明">
            <a:extLst>
              <a:ext uri="{FF2B5EF4-FFF2-40B4-BE49-F238E27FC236}">
                <a16:creationId xmlns:a16="http://schemas.microsoft.com/office/drawing/2014/main" id="{9F19D1D4-DDDE-F22A-FCC2-9FF7CC21D2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123" y="-1"/>
            <a:ext cx="10079567" cy="7559675"/>
          </a:xfrm>
          <a:prstGeom prst="rect">
            <a:avLst/>
          </a:prstGeom>
        </p:spPr>
      </p:pic>
      <p:sp>
        <p:nvSpPr>
          <p:cNvPr id="2" name="テキスト ボックス 1">
            <a:extLst>
              <a:ext uri="{FF2B5EF4-FFF2-40B4-BE49-F238E27FC236}">
                <a16:creationId xmlns:a16="http://schemas.microsoft.com/office/drawing/2014/main" id="{843D941E-12E3-A6E2-753E-78D3FE33272A}"/>
              </a:ext>
            </a:extLst>
          </p:cNvPr>
          <p:cNvSpPr txBox="1"/>
          <p:nvPr/>
        </p:nvSpPr>
        <p:spPr>
          <a:xfrm>
            <a:off x="4009366" y="7216404"/>
            <a:ext cx="6521116" cy="307777"/>
          </a:xfrm>
          <a:prstGeom prst="rect">
            <a:avLst/>
          </a:prstGeom>
          <a:noFill/>
        </p:spPr>
        <p:txBody>
          <a:bodyPr wrap="square">
            <a:spAutoFit/>
          </a:bodyPr>
          <a:lstStyle/>
          <a:p>
            <a:pPr algn="r"/>
            <a:r>
              <a:rPr lang="ja-JP" altLang="en-US" sz="1400" dirty="0"/>
              <a:t>令和</a:t>
            </a:r>
            <a:r>
              <a:rPr lang="en-US" altLang="ja-JP" sz="1400" dirty="0"/>
              <a:t>4</a:t>
            </a:r>
            <a:r>
              <a:rPr lang="ja-JP" altLang="en-US" sz="1400" dirty="0"/>
              <a:t>年度　厚生労働行政推進調査事業費補助金研究事業（</a:t>
            </a:r>
            <a:r>
              <a:rPr lang="en-US" altLang="ja-JP" sz="1400" dirty="0"/>
              <a:t>22IA2006</a:t>
            </a:r>
            <a:r>
              <a:rPr lang="ja-JP" altLang="en-US" sz="1400" dirty="0"/>
              <a:t>）</a:t>
            </a:r>
          </a:p>
        </p:txBody>
      </p:sp>
    </p:spTree>
    <p:extLst>
      <p:ext uri="{BB962C8B-B14F-4D97-AF65-F5344CB8AC3E}">
        <p14:creationId xmlns:p14="http://schemas.microsoft.com/office/powerpoint/2010/main" val="3041574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 が含まれている画像&#10;&#10;自動的に生成された説明">
            <a:extLst>
              <a:ext uri="{FF2B5EF4-FFF2-40B4-BE49-F238E27FC236}">
                <a16:creationId xmlns:a16="http://schemas.microsoft.com/office/drawing/2014/main" id="{AA5A1809-5E0A-B084-6F9E-DF80EE2AC7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123" y="-1"/>
            <a:ext cx="10079567" cy="7559675"/>
          </a:xfrm>
          <a:prstGeom prst="rect">
            <a:avLst/>
          </a:prstGeom>
        </p:spPr>
      </p:pic>
      <p:sp>
        <p:nvSpPr>
          <p:cNvPr id="4" name="テキスト ボックス 3">
            <a:extLst>
              <a:ext uri="{FF2B5EF4-FFF2-40B4-BE49-F238E27FC236}">
                <a16:creationId xmlns:a16="http://schemas.microsoft.com/office/drawing/2014/main" id="{FB66ABF9-25D9-A333-5AA7-72F616EAD49F}"/>
              </a:ext>
            </a:extLst>
          </p:cNvPr>
          <p:cNvSpPr txBox="1"/>
          <p:nvPr/>
        </p:nvSpPr>
        <p:spPr>
          <a:xfrm>
            <a:off x="702440" y="5508029"/>
            <a:ext cx="9286932" cy="1754391"/>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293983" indent="-293983"/>
            <a:r>
              <a:rPr lang="ja-JP" altLang="en-US" sz="1543" dirty="0"/>
              <a:t>〇　高齢者や障害者、子ども等の地域の災害時要配慮者においては、避難所等の生活環境が整わない場で中長期的な生活を送った結果、歯科保健医療を含む健康の二次被害が発生する可能性がある。</a:t>
            </a:r>
            <a:endParaRPr lang="en-US" altLang="ja-JP" sz="1543" dirty="0"/>
          </a:p>
          <a:p>
            <a:pPr marL="293983" indent="-293983"/>
            <a:r>
              <a:rPr lang="ja-JP" altLang="en-US" sz="1543" dirty="0"/>
              <a:t>〇　上下水道などのインフラの復旧に時間がかかる災害においては、地域の歯科診療所が再開するまでには時間を要することがあり、地域歯科保健医療提供体制は継続的に低下する。</a:t>
            </a:r>
            <a:endParaRPr lang="en-US" altLang="ja-JP" sz="1543" dirty="0"/>
          </a:p>
          <a:p>
            <a:pPr marL="293983" indent="-293983"/>
            <a:r>
              <a:rPr lang="ja-JP" altLang="en-US" sz="1543" dirty="0"/>
              <a:t>〇　平常時より、災害時に歯科保健ニーズを把握して歯科健康管理を行える体制を、各都道府県における災害歯科保健医療連絡協議会等において構築しておき、被災時には同協議会等が災害歯科対策本部として県内外からの歯科支援をマネジメントしながら、迅速かつ適切な歯科保健支援を提供できるように整備する。</a:t>
            </a:r>
            <a:endParaRPr lang="en-US" altLang="ja-JP" sz="1543" dirty="0"/>
          </a:p>
        </p:txBody>
      </p:sp>
      <p:sp>
        <p:nvSpPr>
          <p:cNvPr id="2" name="テキスト ボックス 1">
            <a:extLst>
              <a:ext uri="{FF2B5EF4-FFF2-40B4-BE49-F238E27FC236}">
                <a16:creationId xmlns:a16="http://schemas.microsoft.com/office/drawing/2014/main" id="{687A0D50-3513-C701-4B7E-D814682C9E45}"/>
              </a:ext>
            </a:extLst>
          </p:cNvPr>
          <p:cNvSpPr txBox="1"/>
          <p:nvPr/>
        </p:nvSpPr>
        <p:spPr>
          <a:xfrm>
            <a:off x="4009366" y="7216404"/>
            <a:ext cx="6521116" cy="307777"/>
          </a:xfrm>
          <a:prstGeom prst="rect">
            <a:avLst/>
          </a:prstGeom>
          <a:noFill/>
        </p:spPr>
        <p:txBody>
          <a:bodyPr wrap="square">
            <a:spAutoFit/>
          </a:bodyPr>
          <a:lstStyle/>
          <a:p>
            <a:pPr algn="r"/>
            <a:r>
              <a:rPr lang="ja-JP" altLang="en-US" sz="1400" dirty="0"/>
              <a:t>令和</a:t>
            </a:r>
            <a:r>
              <a:rPr lang="en-US" altLang="ja-JP" sz="1400" dirty="0"/>
              <a:t>4</a:t>
            </a:r>
            <a:r>
              <a:rPr lang="ja-JP" altLang="en-US" sz="1400" dirty="0"/>
              <a:t>年度　厚生労働行政推進調査事業費補助金研究事業（</a:t>
            </a:r>
            <a:r>
              <a:rPr lang="en-US" altLang="ja-JP" sz="1400" dirty="0"/>
              <a:t>22IA2006</a:t>
            </a:r>
            <a:r>
              <a:rPr lang="ja-JP" altLang="en-US" sz="1400" dirty="0"/>
              <a:t>）</a:t>
            </a:r>
          </a:p>
        </p:txBody>
      </p:sp>
    </p:spTree>
    <p:extLst>
      <p:ext uri="{BB962C8B-B14F-4D97-AF65-F5344CB8AC3E}">
        <p14:creationId xmlns:p14="http://schemas.microsoft.com/office/powerpoint/2010/main" val="2408934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C3DE841-2EB1-333C-D855-32ED0628ED38}"/>
              </a:ext>
            </a:extLst>
          </p:cNvPr>
          <p:cNvSpPr txBox="1"/>
          <p:nvPr/>
        </p:nvSpPr>
        <p:spPr>
          <a:xfrm>
            <a:off x="429520" y="6229850"/>
            <a:ext cx="9150510"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800" dirty="0"/>
              <a:t>令和</a:t>
            </a:r>
            <a:r>
              <a:rPr lang="en-US" altLang="ja-JP" sz="1800" dirty="0"/>
              <a:t>4</a:t>
            </a:r>
            <a:r>
              <a:rPr lang="ja-JP" altLang="en-US" sz="1800" dirty="0"/>
              <a:t>年度　厚生労働行政推進調査事業費補助金研究事業（</a:t>
            </a:r>
            <a:r>
              <a:rPr lang="en-US" altLang="ja-JP" sz="1800" dirty="0"/>
              <a:t>22IA2006</a:t>
            </a:r>
            <a:r>
              <a:rPr lang="ja-JP" altLang="en-US" sz="1800" dirty="0"/>
              <a:t>）</a:t>
            </a:r>
          </a:p>
          <a:p>
            <a:r>
              <a:rPr lang="ja-JP" altLang="en-US" sz="1800" dirty="0"/>
              <a:t>自治体における災害時の歯科保健活動推進のための活動指針作成に向けた研究</a:t>
            </a:r>
          </a:p>
        </p:txBody>
      </p:sp>
      <p:sp>
        <p:nvSpPr>
          <p:cNvPr id="3" name="テキスト ボックス 2">
            <a:extLst>
              <a:ext uri="{FF2B5EF4-FFF2-40B4-BE49-F238E27FC236}">
                <a16:creationId xmlns:a16="http://schemas.microsoft.com/office/drawing/2014/main" id="{7859F3A5-3523-1180-A7FF-724834FE05EC}"/>
              </a:ext>
            </a:extLst>
          </p:cNvPr>
          <p:cNvSpPr txBox="1"/>
          <p:nvPr/>
        </p:nvSpPr>
        <p:spPr>
          <a:xfrm>
            <a:off x="468959" y="6876181"/>
            <a:ext cx="8055823" cy="461665"/>
          </a:xfrm>
          <a:prstGeom prst="rect">
            <a:avLst/>
          </a:prstGeom>
          <a:noFill/>
        </p:spPr>
        <p:txBody>
          <a:bodyPr wrap="square">
            <a:spAutoFit/>
          </a:bodyPr>
          <a:lstStyle/>
          <a:p>
            <a:pPr defTabSz="1425534">
              <a:defRPr/>
            </a:pPr>
            <a:r>
              <a:rPr lang="ja-JP" altLang="en-US" sz="1200" dirty="0">
                <a:solidFill>
                  <a:prstClr val="black"/>
                </a:solidFill>
                <a:latin typeface="Calibri"/>
                <a:ea typeface="ＭＳ Ｐゴシック" panose="020B0600070205080204" pitchFamily="50" charset="-128"/>
              </a:rPr>
              <a:t>東京医科歯科大学救急災害医学分野／日本災害時公衆衛生歯科研究会</a:t>
            </a:r>
            <a:endParaRPr lang="en-US" altLang="ja-JP" sz="1200" dirty="0">
              <a:solidFill>
                <a:prstClr val="black"/>
              </a:solidFill>
              <a:latin typeface="Calibri"/>
              <a:ea typeface="ＭＳ Ｐゴシック" panose="020B0600070205080204" pitchFamily="50" charset="-128"/>
            </a:endParaRPr>
          </a:p>
          <a:p>
            <a:r>
              <a:rPr lang="ja-JP" altLang="en-US" sz="1200" dirty="0">
                <a:solidFill>
                  <a:prstClr val="black"/>
                </a:solidFill>
                <a:latin typeface="Calibri"/>
                <a:ea typeface="ＭＳ Ｐゴシック" panose="020B0600070205080204" pitchFamily="50" charset="-128"/>
              </a:rPr>
              <a:t>中久木</a:t>
            </a:r>
            <a:r>
              <a:rPr lang="ja-JP" altLang="en-US" sz="1200" dirty="0">
                <a:latin typeface="Calibri"/>
                <a:ea typeface="ＭＳ Ｐゴシック" panose="020B0600070205080204" pitchFamily="50" charset="-128"/>
              </a:rPr>
              <a:t>康一　</a:t>
            </a:r>
            <a:r>
              <a:rPr lang="en-US" altLang="ja-JP" sz="1200" dirty="0">
                <a:latin typeface="ＭＳ Ｐゴシック" panose="020B0600070205080204" pitchFamily="50" charset="-128"/>
                <a:ea typeface="ＭＳ Ｐゴシック" panose="020B0600070205080204" pitchFamily="50" charset="-128"/>
              </a:rPr>
              <a:t>nakakuki@biglobe.jp</a:t>
            </a:r>
            <a:r>
              <a:rPr lang="ja-JP" altLang="en-US" sz="1200" dirty="0">
                <a:latin typeface="ＭＳ Ｐゴシック" panose="020B0600070205080204" pitchFamily="50" charset="-128"/>
                <a:ea typeface="ＭＳ Ｐゴシック" panose="020B0600070205080204" pitchFamily="50" charset="-128"/>
              </a:rPr>
              <a:t>／</a:t>
            </a:r>
            <a:r>
              <a:rPr lang="en-US" altLang="ja-JP" sz="1200" dirty="0">
                <a:latin typeface="ＭＳ Ｐゴシック" panose="020B0600070205080204" pitchFamily="50" charset="-128"/>
                <a:ea typeface="ＭＳ Ｐゴシック" panose="020B0600070205080204" pitchFamily="50" charset="-128"/>
              </a:rPr>
              <a:t>jsdphd-admin@umin.org</a:t>
            </a:r>
            <a:endParaRPr lang="ja-JP" altLang="en-US" sz="1200" dirty="0">
              <a:latin typeface="ＭＳ Ｐゴシック" panose="020B0600070205080204" pitchFamily="50" charset="-128"/>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2707A880-6A2E-F01A-3209-63C662B450D6}"/>
              </a:ext>
            </a:extLst>
          </p:cNvPr>
          <p:cNvSpPr txBox="1"/>
          <p:nvPr/>
        </p:nvSpPr>
        <p:spPr>
          <a:xfrm>
            <a:off x="435013" y="462235"/>
            <a:ext cx="9807437" cy="5693866"/>
          </a:xfrm>
          <a:prstGeom prst="rect">
            <a:avLst/>
          </a:prstGeom>
          <a:solidFill>
            <a:schemeClr val="accent5">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ja-JP" altLang="en-US" sz="2600" dirty="0">
                <a:latin typeface="HG丸ｺﾞｼｯｸM-PRO" panose="020F0600000000000000" pitchFamily="50" charset="-128"/>
                <a:ea typeface="HG丸ｺﾞｼｯｸM-PRO" panose="020F0600000000000000" pitchFamily="50" charset="-128"/>
              </a:rPr>
              <a:t>　災害時の避難所等における歯科活動には、自治体や保健所のみならず、多くの保健医療</a:t>
            </a:r>
            <a:r>
              <a:rPr lang="en-US" altLang="ja-JP" sz="2600" dirty="0">
                <a:latin typeface="HG丸ｺﾞｼｯｸM-PRO" panose="020F0600000000000000" pitchFamily="50" charset="-128"/>
                <a:ea typeface="HG丸ｺﾞｼｯｸM-PRO" panose="020F0600000000000000" pitchFamily="50" charset="-128"/>
              </a:rPr>
              <a:t>/</a:t>
            </a:r>
            <a:r>
              <a:rPr lang="ja-JP" altLang="en-US" sz="2600" dirty="0">
                <a:latin typeface="HG丸ｺﾞｼｯｸM-PRO" panose="020F0600000000000000" pitchFamily="50" charset="-128"/>
                <a:ea typeface="HG丸ｺﾞｼｯｸM-PRO" panose="020F0600000000000000" pitchFamily="50" charset="-128"/>
              </a:rPr>
              <a:t>介護福祉専門職・チームとの連携が欠かせません。また、適切に支援を提供するためには、時間とともに移動し、そして変化していく人々のニーズを、偏りなく迅速に把握して評価し続けることが必要とされます。</a:t>
            </a:r>
            <a:endParaRPr lang="en-US" altLang="ja-JP" sz="2600" dirty="0">
              <a:latin typeface="HG丸ｺﾞｼｯｸM-PRO" panose="020F0600000000000000" pitchFamily="50" charset="-128"/>
              <a:ea typeface="HG丸ｺﾞｼｯｸM-PRO" panose="020F0600000000000000" pitchFamily="50" charset="-128"/>
            </a:endParaRPr>
          </a:p>
          <a:p>
            <a:r>
              <a:rPr lang="ja-JP" altLang="en-US" sz="2600" dirty="0">
                <a:latin typeface="HG丸ｺﾞｼｯｸM-PRO" panose="020F0600000000000000" pitchFamily="50" charset="-128"/>
                <a:ea typeface="HG丸ｺﾞｼｯｸM-PRO" panose="020F0600000000000000" pitchFamily="50" charset="-128"/>
              </a:rPr>
              <a:t>　多職種・多組織での支援にあたり、評価や支援を効率化し、実効性の高い支援に結び付けることが大切であり、そのための体制を地域ごとに整備しておくことが必要となります。更には、その体制を災害発生直後から迅速に稼働させるためには、平時からの研修や訓練、または備蓄やシステムなどが必要となります。</a:t>
            </a:r>
            <a:endParaRPr lang="en-US" altLang="ja-JP" sz="2600" dirty="0">
              <a:latin typeface="HG丸ｺﾞｼｯｸM-PRO" panose="020F0600000000000000" pitchFamily="50" charset="-128"/>
              <a:ea typeface="HG丸ｺﾞｼｯｸM-PRO" panose="020F0600000000000000" pitchFamily="50" charset="-128"/>
            </a:endParaRPr>
          </a:p>
          <a:p>
            <a:r>
              <a:rPr lang="ja-JP" altLang="en-US" sz="2600" dirty="0">
                <a:latin typeface="HG丸ｺﾞｼｯｸM-PRO" panose="020F0600000000000000" pitchFamily="50" charset="-128"/>
                <a:ea typeface="HG丸ｺﾞｼｯｸM-PRO" panose="020F0600000000000000" pitchFamily="50" charset="-128"/>
              </a:rPr>
              <a:t>　もちろん、公助が届くまでの時間は、自助・共助で対応いただくしかありません。住民も含めて災害時の健康管理の重要性を理解し、自分で動ける住民は災害時にも自分の健康管理を継続できる準備を意識していただくような、働きかけることも大切です。</a:t>
            </a:r>
            <a:endParaRPr lang="en-US" altLang="ja-JP" sz="26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25255185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6730</TotalTime>
  <Words>1415</Words>
  <Application>Microsoft Office PowerPoint</Application>
  <PresentationFormat>ユーザー設定</PresentationFormat>
  <Paragraphs>48</Paragraphs>
  <Slides>9</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9</vt:i4>
      </vt:variant>
    </vt:vector>
  </HeadingPairs>
  <TitlesOfParts>
    <vt:vector size="14" baseType="lpstr">
      <vt:lpstr>HG丸ｺﾞｼｯｸM-PRO</vt:lpstr>
      <vt:lpstr>ＭＳ Ｐゴシック</vt:lpstr>
      <vt:lpstr>Arial</vt:lpstr>
      <vt:lpstr>Calibri</vt:lpstr>
      <vt:lpstr>Office テーマ</vt:lpstr>
      <vt:lpstr>活用にあたっての注意　2023年5月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tmdu mfs</dc:creator>
  <cp:lastModifiedBy>中久木康一</cp:lastModifiedBy>
  <cp:revision>160</cp:revision>
  <cp:lastPrinted>2023-01-16T05:02:25Z</cp:lastPrinted>
  <dcterms:created xsi:type="dcterms:W3CDTF">2014-06-25T02:02:22Z</dcterms:created>
  <dcterms:modified xsi:type="dcterms:W3CDTF">2023-05-02T14:08:31Z</dcterms:modified>
</cp:coreProperties>
</file>